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670" r:id="rId3"/>
    <p:sldId id="669" r:id="rId4"/>
    <p:sldId id="668" r:id="rId5"/>
    <p:sldId id="671" r:id="rId6"/>
    <p:sldId id="675" r:id="rId7"/>
    <p:sldId id="678" r:id="rId8"/>
    <p:sldId id="676" r:id="rId9"/>
    <p:sldId id="679" r:id="rId10"/>
    <p:sldId id="681" r:id="rId11"/>
    <p:sldId id="299" r:id="rId12"/>
    <p:sldId id="262" r:id="rId13"/>
    <p:sldId id="301" r:id="rId14"/>
    <p:sldId id="264" r:id="rId15"/>
    <p:sldId id="267" r:id="rId16"/>
    <p:sldId id="266" r:id="rId17"/>
    <p:sldId id="270" r:id="rId18"/>
    <p:sldId id="308" r:id="rId19"/>
    <p:sldId id="273" r:id="rId20"/>
    <p:sldId id="276" r:id="rId21"/>
    <p:sldId id="277" r:id="rId22"/>
    <p:sldId id="278" r:id="rId23"/>
    <p:sldId id="300" r:id="rId24"/>
    <p:sldId id="279" r:id="rId25"/>
    <p:sldId id="275" r:id="rId26"/>
    <p:sldId id="307" r:id="rId27"/>
    <p:sldId id="306" r:id="rId28"/>
    <p:sldId id="293" r:id="rId29"/>
    <p:sldId id="672" r:id="rId30"/>
    <p:sldId id="673" r:id="rId31"/>
    <p:sldId id="674" r:id="rId32"/>
    <p:sldId id="294" r:id="rId3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Marti" initials="CM" lastIdx="1" clrIdx="0">
    <p:extLst>
      <p:ext uri="{19B8F6BF-5375-455C-9EA6-DF929625EA0E}">
        <p15:presenceInfo xmlns:p15="http://schemas.microsoft.com/office/powerpoint/2012/main" userId="193c1f63a4f20e8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35"/>
    <p:restoredTop sz="96405"/>
  </p:normalViewPr>
  <p:slideViewPr>
    <p:cSldViewPr snapToGrid="0" snapToObjects="1">
      <p:cViewPr>
        <p:scale>
          <a:sx n="90" d="100"/>
          <a:sy n="90" d="100"/>
        </p:scale>
        <p:origin x="14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4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27466-C25C-6A4D-94A3-3C567AE03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4EF23-B939-0C45-A1E6-8D97A3EA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A24D7-6F35-694A-9528-1231CF0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0042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5CAC-F9CA-E74D-8173-D519B984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396B5-AC8A-454F-9A93-4E2B8343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E6898-91CD-8446-B2FA-5670301F4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A7126-F3BA-3B4A-8C59-69AFE4C1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CC677-4046-4E46-A275-0AAD421E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E98A3-BC2B-3A4C-B651-539B73FC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1187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755FA-1FED-AC45-8BBA-B033185C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1E624-0183-F846-9FBB-74EF326F6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844D4-50D9-5E4D-9703-054FDC770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7CDED-7F82-0D45-95EA-925E19047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7531B-C60B-CE42-B9F1-5EF22475C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FBAEA-B1C5-134C-8E4E-0F42DD70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09205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4C7D-436F-5E47-9778-D3B668D1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3DFF3-1684-4942-BD17-BD2FA80F0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3DF4E-2A00-214D-878C-24D21D66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E2ED6-8FBA-B944-B2CF-61F3B62E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6A6F-45E0-1C42-9A14-8C4DD364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59815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8CCA51-4B8E-B14A-849C-C84FBE4CA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D637A-CB31-4F4A-971B-F8F2FE140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36534-6E28-6A4B-9B5B-92BF1F27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68115-59F9-F540-BA88-CFABB54E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DC209-5461-DE4C-B4EA-16C963D6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0476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5BF0-8EF1-8A46-99FD-9E6604A6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BCD21-8239-4F4E-9E82-7B1A0363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0C51C-80AE-494D-8A65-AD2B5CF7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61BF2-F71A-8D43-B546-436C860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  <p:grpSp>
        <p:nvGrpSpPr>
          <p:cNvPr id="6" name="Gruppieren 7">
            <a:extLst>
              <a:ext uri="{FF2B5EF4-FFF2-40B4-BE49-F238E27FC236}">
                <a16:creationId xmlns:a16="http://schemas.microsoft.com/office/drawing/2014/main" id="{9F66C6F3-4E31-EB49-9DA5-72A7D85E45AA}"/>
              </a:ext>
            </a:extLst>
          </p:cNvPr>
          <p:cNvGrpSpPr/>
          <p:nvPr userDrawn="1"/>
        </p:nvGrpSpPr>
        <p:grpSpPr>
          <a:xfrm>
            <a:off x="6722" y="0"/>
            <a:ext cx="12185278" cy="6858000"/>
            <a:chOff x="-15866" y="0"/>
            <a:chExt cx="9144000" cy="5143500"/>
          </a:xfrm>
        </p:grpSpPr>
        <p:cxnSp>
          <p:nvCxnSpPr>
            <p:cNvPr id="7" name="Gerade Verbindung 9">
              <a:extLst>
                <a:ext uri="{FF2B5EF4-FFF2-40B4-BE49-F238E27FC236}">
                  <a16:creationId xmlns:a16="http://schemas.microsoft.com/office/drawing/2014/main" id="{492D4399-3653-DA4A-941A-FA052FAF3492}"/>
                </a:ext>
              </a:extLst>
            </p:cNvPr>
            <p:cNvCxnSpPr/>
            <p:nvPr/>
          </p:nvCxnSpPr>
          <p:spPr>
            <a:xfrm>
              <a:off x="1555903" y="0"/>
              <a:ext cx="0" cy="514350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0">
              <a:extLst>
                <a:ext uri="{FF2B5EF4-FFF2-40B4-BE49-F238E27FC236}">
                  <a16:creationId xmlns:a16="http://schemas.microsoft.com/office/drawing/2014/main" id="{B589027E-64D4-D945-982D-2B8B05B1D9A7}"/>
                </a:ext>
              </a:extLst>
            </p:cNvPr>
            <p:cNvCxnSpPr/>
            <p:nvPr/>
          </p:nvCxnSpPr>
          <p:spPr>
            <a:xfrm>
              <a:off x="-15866" y="3939902"/>
              <a:ext cx="9144000" cy="0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816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266998-E949-AD43-9EAB-73121F96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536575"/>
            <a:ext cx="3951890" cy="461963"/>
          </a:xfrm>
        </p:spPr>
        <p:txBody>
          <a:bodyPr/>
          <a:lstStyle>
            <a:lvl1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2pPr>
            <a:lvl3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3pPr>
            <a:lvl4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4pPr>
            <a:lvl5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6EA619-BF3F-7043-B1BA-8769E9FD5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420687"/>
          </a:xfrm>
        </p:spPr>
        <p:txBody>
          <a:bodyPr/>
          <a:lstStyle>
            <a:lvl1pPr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CBAF539-3491-154F-BE97-86639A919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375" y="1849717"/>
            <a:ext cx="10120313" cy="4099143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517C24-1E7B-D246-B989-C3B1B73AFA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4563" y="6126987"/>
            <a:ext cx="7381875" cy="693458"/>
          </a:xfrm>
        </p:spPr>
        <p:txBody>
          <a:bodyPr/>
          <a:lstStyle>
            <a:lvl1pPr marL="156600" indent="-120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  <a:lvl2pPr indent="-84600">
              <a:lnSpc>
                <a:spcPct val="100000"/>
              </a:lnSpc>
              <a:buFont typeface="+mj-lt"/>
              <a:buAutoNum type="arabicPeriod"/>
              <a:defRPr sz="800" i="1">
                <a:solidFill>
                  <a:schemeClr val="bg1">
                    <a:lumMod val="65000"/>
                  </a:schemeClr>
                </a:solidFill>
              </a:defRPr>
            </a:lvl2pPr>
            <a:lvl3pPr indent="-84600">
              <a:lnSpc>
                <a:spcPct val="100000"/>
              </a:lnSpc>
              <a:buFont typeface="+mj-lt"/>
              <a:buAutoNum type="arabicPeriod"/>
              <a:defRPr sz="800" i="1">
                <a:solidFill>
                  <a:schemeClr val="bg1">
                    <a:lumMod val="65000"/>
                  </a:schemeClr>
                </a:solidFill>
              </a:defRPr>
            </a:lvl3pPr>
            <a:lvl4pPr indent="-84600">
              <a:lnSpc>
                <a:spcPct val="100000"/>
              </a:lnSpc>
              <a:buFont typeface="+mj-lt"/>
              <a:buAutoNum type="arabicPeriod"/>
              <a:defRPr sz="800" i="1">
                <a:solidFill>
                  <a:schemeClr val="bg1">
                    <a:lumMod val="65000"/>
                  </a:schemeClr>
                </a:solidFill>
              </a:defRPr>
            </a:lvl4pPr>
            <a:lvl5pPr indent="-84600">
              <a:buFont typeface="+mj-lt"/>
              <a:buAutoNum type="arabicPeriod"/>
              <a:defRPr sz="1000" i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619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04CBC49-8BC5-4441-A25A-D8D163488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536575"/>
            <a:ext cx="3951890" cy="461963"/>
          </a:xfrm>
        </p:spPr>
        <p:txBody>
          <a:bodyPr/>
          <a:lstStyle>
            <a:lvl1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2pPr>
            <a:lvl3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3pPr>
            <a:lvl4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4pPr>
            <a:lvl5pPr algn="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9324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3420-4FD1-6A44-A402-1CACFE1E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2B6B3-C20B-DA48-9542-4558B45AB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F9394-E6F0-2D49-8D6C-FF00BD3D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A231B-9C34-2D48-AF87-C4BD1F30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22A1D-C9E0-E24E-824D-F2B6A626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5887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7B92-165C-3844-8FB9-D65B9373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87568-C3C7-C542-B02B-02C697D8A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CB9BF-14D4-8740-A11D-C940169D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7CFF3-11D9-654E-AA9C-9166B572E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5E6BF-52F8-B048-862D-E16B3706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308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4FD5-993D-5042-A3F6-1470EEE3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47A7-1860-824C-9FD5-B67A2593D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A0517-4973-6444-A391-FE1302D18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DFE30-CB63-754D-AD22-C17E082B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A4DE7-4232-2045-B350-8F2C9597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17C9E-094F-5342-8A52-0FC53D02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463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2BDB-6564-544B-9FFD-55EE1275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6B735-F12C-154F-A8A3-484D0911C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7CC5F-08FF-7F46-9B28-C498E6D3F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9F4FF-2CBA-0F40-8429-800B3D5F6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2264B-5C91-C741-BB17-CCF39DD3F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95550-CCD0-F645-9BAB-B803D328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07EFE6-E659-D443-970D-916875D9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3CD41-0FA1-F341-995E-F5F15494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7938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94F6-C700-4D4A-8B78-57C92DB3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6A764-6BF2-FC49-805F-A354B88B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27952-919F-DB4E-882E-F64AE540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1A136-78A3-964F-960E-340DA2A1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473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387475-9770-6A4D-925B-74E109EA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3F3B4-CF4D-DD48-BF9E-F7AF03F80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BAD12-FC97-D94C-A5CF-5F854E65B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C737-4C69-5D41-BCC3-5EA530915640}" type="datetimeFigureOut">
              <a:rPr lang="en-CH" smtClean="0"/>
              <a:t>06.03.24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20665-7669-5F48-A594-DA40CAE3B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DFCDB-6600-9843-A12A-33B16B32A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DCCA9-B953-3442-8885-333740EFFDB5}" type="slidenum">
              <a:rPr lang="en-CH" smtClean="0"/>
              <a:t>‹#›</a:t>
            </a:fld>
            <a:endParaRPr lang="en-CH"/>
          </a:p>
        </p:txBody>
      </p:sp>
      <p:pic>
        <p:nvPicPr>
          <p:cNvPr id="11" name="Bild 1">
            <a:extLst>
              <a:ext uri="{FF2B5EF4-FFF2-40B4-BE49-F238E27FC236}">
                <a16:creationId xmlns:a16="http://schemas.microsoft.com/office/drawing/2014/main" id="{2ED51AC9-3585-3C47-A7C2-BF41085FAD2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8651" y="106363"/>
            <a:ext cx="1033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2">
            <a:extLst>
              <a:ext uri="{FF2B5EF4-FFF2-40B4-BE49-F238E27FC236}">
                <a16:creationId xmlns:a16="http://schemas.microsoft.com/office/drawing/2014/main" id="{9CD2D07F-1318-E140-AE7B-86A189C5EF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0863" y="100012"/>
            <a:ext cx="1412875" cy="403225"/>
            <a:chOff x="909479" y="1051568"/>
            <a:chExt cx="1409754" cy="397737"/>
          </a:xfrm>
        </p:grpSpPr>
        <p:sp>
          <p:nvSpPr>
            <p:cNvPr id="13" name="Textfeld 9">
              <a:extLst>
                <a:ext uri="{FF2B5EF4-FFF2-40B4-BE49-F238E27FC236}">
                  <a16:creationId xmlns:a16="http://schemas.microsoft.com/office/drawing/2014/main" id="{FE3F4587-5093-304C-97E2-7B4211A87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479" y="1051568"/>
              <a:ext cx="475360" cy="25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100" b="1">
                  <a:solidFill>
                    <a:srgbClr val="0070C0"/>
                  </a:solidFill>
                </a:rPr>
                <a:t>BBZ</a:t>
              </a:r>
            </a:p>
          </p:txBody>
        </p:sp>
        <p:sp>
          <p:nvSpPr>
            <p:cNvPr id="14" name="Textfeld 10">
              <a:extLst>
                <a:ext uri="{FF2B5EF4-FFF2-40B4-BE49-F238E27FC236}">
                  <a16:creationId xmlns:a16="http://schemas.microsoft.com/office/drawing/2014/main" id="{1EB7FD1D-BAC4-244C-93E5-68678C399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479" y="1234777"/>
              <a:ext cx="1409754" cy="21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err="1">
                  <a:solidFill>
                    <a:srgbClr val="7F7F7F"/>
                  </a:solidFill>
                </a:rPr>
                <a:t>st.</a:t>
              </a:r>
              <a:r>
                <a:rPr lang="en-US" sz="800">
                  <a:solidFill>
                    <a:srgbClr val="7F7F7F"/>
                  </a:solidFill>
                </a:rPr>
                <a:t> </a:t>
              </a:r>
              <a:r>
                <a:rPr lang="en-US" sz="800" err="1">
                  <a:solidFill>
                    <a:srgbClr val="7F7F7F"/>
                  </a:solidFill>
                </a:rPr>
                <a:t>gallen</a:t>
              </a:r>
              <a:endParaRPr lang="en-US" sz="800">
                <a:solidFill>
                  <a:srgbClr val="7F7F7F"/>
                </a:solidFill>
              </a:endParaRPr>
            </a:p>
          </p:txBody>
        </p:sp>
      </p:grpSp>
      <p:cxnSp>
        <p:nvCxnSpPr>
          <p:cNvPr id="16" name="Gerade Verbindung 10">
            <a:extLst>
              <a:ext uri="{FF2B5EF4-FFF2-40B4-BE49-F238E27FC236}">
                <a16:creationId xmlns:a16="http://schemas.microsoft.com/office/drawing/2014/main" id="{DF74F2FF-2DD9-1144-A71B-E6BD59C81886}"/>
              </a:ext>
            </a:extLst>
          </p:cNvPr>
          <p:cNvCxnSpPr>
            <a:cxnSpLocks/>
          </p:cNvCxnSpPr>
          <p:nvPr userDrawn="1"/>
        </p:nvCxnSpPr>
        <p:spPr>
          <a:xfrm>
            <a:off x="647700" y="336550"/>
            <a:ext cx="10051831" cy="952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0">
            <a:extLst>
              <a:ext uri="{FF2B5EF4-FFF2-40B4-BE49-F238E27FC236}">
                <a16:creationId xmlns:a16="http://schemas.microsoft.com/office/drawing/2014/main" id="{40557D48-9999-B645-B9F1-19337F38C561}"/>
              </a:ext>
            </a:extLst>
          </p:cNvPr>
          <p:cNvCxnSpPr/>
          <p:nvPr userDrawn="1"/>
        </p:nvCxnSpPr>
        <p:spPr>
          <a:xfrm>
            <a:off x="53976" y="346075"/>
            <a:ext cx="10795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0">
            <a:extLst>
              <a:ext uri="{FF2B5EF4-FFF2-40B4-BE49-F238E27FC236}">
                <a16:creationId xmlns:a16="http://schemas.microsoft.com/office/drawing/2014/main" id="{26D290EE-51FC-D74F-8F86-BD397B8E32E1}"/>
              </a:ext>
            </a:extLst>
          </p:cNvPr>
          <p:cNvCxnSpPr/>
          <p:nvPr userDrawn="1"/>
        </p:nvCxnSpPr>
        <p:spPr>
          <a:xfrm>
            <a:off x="11881498" y="336550"/>
            <a:ext cx="18097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438D611-3397-4548-899B-1F0ACE3EA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65" y="82308"/>
            <a:ext cx="414257" cy="4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5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B98E-E7AF-4C43-AAB6-074BDE57F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E68C682B-AD30-2846-AB94-CB85CC421306}"/>
              </a:ext>
            </a:extLst>
          </p:cNvPr>
          <p:cNvSpPr txBox="1"/>
          <p:nvPr/>
        </p:nvSpPr>
        <p:spPr>
          <a:xfrm>
            <a:off x="2477034" y="5363281"/>
            <a:ext cx="7672806" cy="614233"/>
          </a:xfrm>
          <a:prstGeom prst="rect">
            <a:avLst/>
          </a:prstGeom>
          <a:noFill/>
        </p:spPr>
        <p:txBody>
          <a:bodyPr wrap="square" lIns="99912" tIns="49956" rIns="99912" bIns="49956" rtlCol="0">
            <a:spAutoFit/>
          </a:bodyPr>
          <a:lstStyle/>
          <a:p>
            <a:r>
              <a:rPr lang="en-US" sz="2395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 Dr. med. Lukas Marti &amp; Dr. med. Joel Dütschler</a:t>
            </a:r>
            <a:endParaRPr lang="en-US" sz="2395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41" dirty="0">
              <a:solidFill>
                <a:schemeClr val="tx1">
                  <a:lumMod val="50000"/>
                  <a:lumOff val="50000"/>
                </a:schemeClr>
              </a:solidFill>
              <a:cs typeface="Times New Roman"/>
            </a:endParaRPr>
          </a:p>
        </p:txBody>
      </p:sp>
      <p:sp>
        <p:nvSpPr>
          <p:cNvPr id="4" name="Rechteck 4">
            <a:extLst>
              <a:ext uri="{FF2B5EF4-FFF2-40B4-BE49-F238E27FC236}">
                <a16:creationId xmlns:a16="http://schemas.microsoft.com/office/drawing/2014/main" id="{58F8AD43-10D8-2B44-86E7-0C66A8C94A01}"/>
              </a:ext>
            </a:extLst>
          </p:cNvPr>
          <p:cNvSpPr/>
          <p:nvPr/>
        </p:nvSpPr>
        <p:spPr>
          <a:xfrm>
            <a:off x="2477034" y="3542075"/>
            <a:ext cx="7588992" cy="1393549"/>
          </a:xfrm>
          <a:prstGeom prst="rect">
            <a:avLst/>
          </a:prstGeom>
        </p:spPr>
        <p:txBody>
          <a:bodyPr wrap="square" lIns="99912" tIns="49956" rIns="99912" bIns="49956">
            <a:spAutoFit/>
          </a:bodyPr>
          <a:lstStyle/>
          <a:p>
            <a:pPr algn="ctr"/>
            <a:endParaRPr lang="en-US" sz="2800" b="1" dirty="0">
              <a:solidFill>
                <a:schemeClr val="bg1">
                  <a:lumMod val="50000"/>
                </a:schemeClr>
              </a:solidFill>
              <a:latin typeface="Calibri" panose="22635452340000000000" pitchFamily="1"/>
            </a:endParaRPr>
          </a:p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Proktitis, Abszesse und Fisteln 2024</a:t>
            </a:r>
            <a:b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braucht es die Chirurgie noch? 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E162D62-8E93-E94A-A0E3-F6F325BE8814}"/>
              </a:ext>
            </a:extLst>
          </p:cNvPr>
          <p:cNvSpPr/>
          <p:nvPr/>
        </p:nvSpPr>
        <p:spPr>
          <a:xfrm>
            <a:off x="1540201" y="2015052"/>
            <a:ext cx="7588992" cy="416680"/>
          </a:xfrm>
          <a:prstGeom prst="rect">
            <a:avLst/>
          </a:prstGeom>
        </p:spPr>
        <p:txBody>
          <a:bodyPr wrap="square" lIns="99912" tIns="49956" rIns="99912" bIns="49956">
            <a:spAutoFit/>
          </a:bodyPr>
          <a:lstStyle/>
          <a:p>
            <a:pPr algn="ctr"/>
            <a:r>
              <a:rPr lang="en-US" sz="2052" b="1" dirty="0">
                <a:solidFill>
                  <a:schemeClr val="bg1">
                    <a:lumMod val="50000"/>
                  </a:schemeClr>
                </a:solidFill>
                <a:latin typeface="Calibri" panose="22635452340000000000" pitchFamily="1"/>
              </a:rPr>
              <a:t> </a:t>
            </a:r>
            <a:endParaRPr lang="en-US" sz="2052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Bild 3" descr="Titelblatt.tiff">
            <a:extLst>
              <a:ext uri="{FF2B5EF4-FFF2-40B4-BE49-F238E27FC236}">
                <a16:creationId xmlns:a16="http://schemas.microsoft.com/office/drawing/2014/main" id="{EA2664F0-0605-508E-5653-E7F33F366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96" y="511337"/>
            <a:ext cx="5098721" cy="35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0F8FF2-F884-E770-35EF-8D45DD322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40" y="1849717"/>
            <a:ext cx="4483100" cy="304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Sphinkterrektonstruktion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Schliessmuskel durchtrennen – Fistel entfernen – Schliessmuskel rekonstruieren</a:t>
            </a:r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F6C132-B808-3F68-E9C5-59B267E12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Joos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A.,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Bussen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D., Galata, C.,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Reissfelder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C., Herold, A.,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Seyfried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S. (2021) Enteral resorbable diet versus standard diet in primary sphincter reconstruction: a prospective randomised trial. </a:t>
            </a:r>
            <a:r>
              <a:rPr lang="en-GB" sz="1000" i="1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Int J Colorectal Dis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2021 (36): 1455-1460.</a:t>
            </a:r>
          </a:p>
          <a:p>
            <a:endParaRPr lang="en-CH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E191C55-12A8-B612-03B8-FBF28AA2B986}"/>
              </a:ext>
            </a:extLst>
          </p:cNvPr>
          <p:cNvSpPr txBox="1">
            <a:spLocks noChangeArrowheads="1"/>
          </p:cNvSpPr>
          <p:nvPr/>
        </p:nvSpPr>
        <p:spPr>
          <a:xfrm>
            <a:off x="841375" y="2076127"/>
            <a:ext cx="7942262" cy="397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Abszess ausräumen – Fistel konditionieren (Seton)</a:t>
            </a:r>
          </a:p>
          <a:p>
            <a:pPr marL="457200" indent="-45720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Frühstens nach 3 Monaten – Entzündung weg:</a:t>
            </a:r>
          </a:p>
          <a:p>
            <a:pPr marL="914400" lvl="1" indent="-45720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de-CH" sz="1600" dirty="0">
                <a:ea typeface="ＭＳ Ｐゴシック" charset="0"/>
                <a:cs typeface="ＭＳ Ｐゴシック" charset="0"/>
              </a:rPr>
              <a:t>Fistel auspräparieren bis Schliessmuskel</a:t>
            </a:r>
          </a:p>
          <a:p>
            <a:pPr marL="914400" lvl="1" indent="-45720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de-CH" sz="1600" dirty="0">
                <a:ea typeface="ＭＳ Ｐゴシック" charset="0"/>
                <a:cs typeface="ＭＳ Ｐゴシック" charset="0"/>
              </a:rPr>
              <a:t>«Entscheid – OP jetzt möglich»?</a:t>
            </a:r>
          </a:p>
          <a:p>
            <a:pPr marL="914400" lvl="1" indent="-45720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de-CH" sz="1600" dirty="0">
                <a:ea typeface="ＭＳ Ｐゴシック" charset="0"/>
                <a:cs typeface="ＭＳ Ｐゴシック" charset="0"/>
              </a:rPr>
              <a:t>Ja – Schliessmuskel durchtrennen -&gt; Fistel entfernen</a:t>
            </a:r>
          </a:p>
          <a:p>
            <a:pPr marL="914400" lvl="1" indent="-457200">
              <a:buClr>
                <a:srgbClr val="0070C0"/>
              </a:buClr>
              <a:buFont typeface="+mj-lt"/>
              <a:buAutoNum type="arabicPeriod"/>
              <a:defRPr/>
            </a:pPr>
            <a:r>
              <a:rPr lang="de-CH" sz="1600" dirty="0">
                <a:ea typeface="ＭＳ Ｐゴシック" charset="0"/>
                <a:cs typeface="ＭＳ Ｐゴシック" charset="0"/>
              </a:rPr>
              <a:t>Rekonstruktion in 2-3 Schritten von allen Schichten</a:t>
            </a:r>
          </a:p>
          <a:p>
            <a:pPr marL="914400" lvl="1" indent="-457200">
              <a:buClr>
                <a:srgbClr val="0070C0"/>
              </a:buClr>
              <a:buFont typeface="+mj-lt"/>
              <a:buAutoNum type="arabicPeriod"/>
              <a:defRPr/>
            </a:pPr>
            <a:endParaRPr lang="de-CH" sz="1600" dirty="0">
              <a:ea typeface="ＭＳ Ｐゴシック" charset="0"/>
              <a:cs typeface="ＭＳ Ｐゴシック" charset="0"/>
            </a:endParaRPr>
          </a:p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Eigene Ergebnisse gut: Heilung 80% im 1. – 90% im 2. Anlauf</a:t>
            </a:r>
          </a:p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Kontinenz erhalten (±)</a:t>
            </a:r>
          </a:p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Auch in Literatur: 96% Heilungsrate beschrieben</a:t>
            </a:r>
            <a:r>
              <a:rPr lang="de-CH" sz="2000" baseline="30000" dirty="0">
                <a:ea typeface="ＭＳ Ｐゴシック" charset="0"/>
                <a:cs typeface="ＭＳ Ｐゴシック" charset="0"/>
              </a:rPr>
              <a:t>1</a:t>
            </a:r>
          </a:p>
          <a:p>
            <a:pPr>
              <a:buClr>
                <a:srgbClr val="0070C0"/>
              </a:buClr>
              <a:buFont typeface="Zapf Dingbats"/>
              <a:buChar char="➯"/>
              <a:defRPr/>
            </a:pPr>
            <a:r>
              <a:rPr lang="de-CH" sz="2000" b="1" dirty="0">
                <a:ea typeface="ＭＳ Ｐゴシック" charset="0"/>
                <a:cs typeface="ＭＳ Ｐゴシック" charset="0"/>
              </a:rPr>
              <a:t>«</a:t>
            </a:r>
            <a:r>
              <a:rPr lang="de-CH" sz="2000" b="1" dirty="0" err="1">
                <a:ea typeface="ＭＳ Ｐゴシック" charset="0"/>
                <a:cs typeface="ＭＳ Ｐゴシック" charset="0"/>
              </a:rPr>
              <a:t>Agressiv</a:t>
            </a:r>
            <a:r>
              <a:rPr lang="de-CH" sz="2000" b="1" dirty="0">
                <a:ea typeface="ＭＳ Ｐゴシック" charset="0"/>
                <a:cs typeface="ＭＳ Ｐゴシック" charset="0"/>
              </a:rPr>
              <a:t> – aber erfolgreich»</a:t>
            </a:r>
          </a:p>
          <a:p>
            <a:pPr>
              <a:defRPr/>
            </a:pPr>
            <a:endParaRPr lang="de-DE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5FC6D0-2D19-684C-8DDF-7CEA2FA41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Proktitis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D473BC-BD14-126E-CE88-9A77FB1F2E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2464B2-0850-029C-B561-71FC559AF3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662E5A-3E0A-7018-3680-A6C6925853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4116ED-1F18-E899-BF48-AE64494A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88" y="1122402"/>
            <a:ext cx="7772400" cy="34494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FEB66BB-EE5D-18E1-EAD4-B4DF49D68246}"/>
              </a:ext>
            </a:extLst>
          </p:cNvPr>
          <p:cNvSpPr/>
          <p:nvPr/>
        </p:nvSpPr>
        <p:spPr>
          <a:xfrm>
            <a:off x="4835450" y="3562404"/>
            <a:ext cx="4150895" cy="348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0735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AD9D4-100A-8749-038A-E36DC2CBF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6845" y="536575"/>
            <a:ext cx="5945446" cy="461963"/>
          </a:xfrm>
        </p:spPr>
        <p:txBody>
          <a:bodyPr>
            <a:no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Proktitis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202D09-E868-B08B-ABDC-E501D4C61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Krankheitsbild mit vielen Ursachen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2C7756-9007-7D0F-A23E-344CAB923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881" y="6193923"/>
            <a:ext cx="7381875" cy="693458"/>
          </a:xfrm>
        </p:spPr>
        <p:txBody>
          <a:bodyPr/>
          <a:lstStyle/>
          <a:p>
            <a:r>
              <a:rPr lang="de-DE" dirty="0"/>
              <a:t>Radiation </a:t>
            </a:r>
            <a:r>
              <a:rPr lang="de-DE" dirty="0" err="1"/>
              <a:t>Proctitisk</a:t>
            </a:r>
            <a:r>
              <a:rPr lang="de-DE"/>
              <a:t> NEJM</a:t>
            </a:r>
          </a:p>
        </p:txBody>
      </p:sp>
      <p:pic>
        <p:nvPicPr>
          <p:cNvPr id="1026" name="Picture 2" descr="Ausgabe 3/2014: Alexander Kreuter, Oberhausen- Chlamydien-Infektionen beim  Mann">
            <a:extLst>
              <a:ext uri="{FF2B5EF4-FFF2-40B4-BE49-F238E27FC236}">
                <a16:creationId xmlns:a16="http://schemas.microsoft.com/office/drawing/2014/main" id="{CCDB2E8D-1D17-C9E1-C64A-BD40506C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47" y="2117643"/>
            <a:ext cx="2286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lamydien – Wikipedia">
            <a:extLst>
              <a:ext uri="{FF2B5EF4-FFF2-40B4-BE49-F238E27FC236}">
                <a16:creationId xmlns:a16="http://schemas.microsoft.com/office/drawing/2014/main" id="{A1CCCE26-6070-8901-8EF8-E3BE8A9C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79" y="1323117"/>
            <a:ext cx="1746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F489BBC-DA84-EE15-187C-0364A8E5717F}"/>
              </a:ext>
            </a:extLst>
          </p:cNvPr>
          <p:cNvSpPr txBox="1"/>
          <p:nvPr/>
        </p:nvSpPr>
        <p:spPr>
          <a:xfrm>
            <a:off x="5865813" y="164717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STI</a:t>
            </a:r>
          </a:p>
        </p:txBody>
      </p:sp>
    </p:spTree>
    <p:extLst>
      <p:ext uri="{BB962C8B-B14F-4D97-AF65-F5344CB8AC3E}">
        <p14:creationId xmlns:p14="http://schemas.microsoft.com/office/powerpoint/2010/main" val="37566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AD9D4-100A-8749-038A-E36DC2CBF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6845" y="536575"/>
            <a:ext cx="5945446" cy="461963"/>
          </a:xfrm>
        </p:spPr>
        <p:txBody>
          <a:bodyPr>
            <a:no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Proktitis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202D09-E868-B08B-ABDC-E501D4C61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Krankheitsbild mit vielen Ursachen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2C7756-9007-7D0F-A23E-344CAB923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881" y="6193923"/>
            <a:ext cx="7381875" cy="693458"/>
          </a:xfrm>
        </p:spPr>
        <p:txBody>
          <a:bodyPr/>
          <a:lstStyle/>
          <a:p>
            <a:r>
              <a:rPr lang="de-DE" dirty="0"/>
              <a:t>Radiation </a:t>
            </a:r>
            <a:r>
              <a:rPr lang="de-DE" dirty="0" err="1"/>
              <a:t>Proctitisk</a:t>
            </a:r>
            <a:r>
              <a:rPr lang="de-DE"/>
              <a:t> NEJM</a:t>
            </a:r>
          </a:p>
        </p:txBody>
      </p:sp>
      <p:pic>
        <p:nvPicPr>
          <p:cNvPr id="1026" name="Picture 2" descr="Ausgabe 3/2014: Alexander Kreuter, Oberhausen- Chlamydien-Infektionen beim  Mann">
            <a:extLst>
              <a:ext uri="{FF2B5EF4-FFF2-40B4-BE49-F238E27FC236}">
                <a16:creationId xmlns:a16="http://schemas.microsoft.com/office/drawing/2014/main" id="{CCDB2E8D-1D17-C9E1-C64A-BD40506C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68" y="1461246"/>
            <a:ext cx="2286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diation Proctitis | NEJM">
            <a:extLst>
              <a:ext uri="{FF2B5EF4-FFF2-40B4-BE49-F238E27FC236}">
                <a16:creationId xmlns:a16="http://schemas.microsoft.com/office/drawing/2014/main" id="{5B0326E3-CE3B-CB70-FC80-96978B91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20" y="2049727"/>
            <a:ext cx="2431214" cy="210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B6A555A-E2A0-CB82-3C94-FA138C083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182" y="2844574"/>
            <a:ext cx="2519411" cy="210942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B021F6B-2E3F-1DEF-4D06-F8C85B5C2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531" y="4420967"/>
            <a:ext cx="2451698" cy="170602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85E075B-98C4-1F2B-37A2-B00E0DABF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788" y="4420967"/>
            <a:ext cx="2431743" cy="1706020"/>
          </a:xfrm>
          <a:prstGeom prst="rect">
            <a:avLst/>
          </a:prstGeom>
        </p:spPr>
      </p:pic>
      <p:pic>
        <p:nvPicPr>
          <p:cNvPr id="1032" name="Picture 8" descr="Chlamydien – Wikipedia">
            <a:extLst>
              <a:ext uri="{FF2B5EF4-FFF2-40B4-BE49-F238E27FC236}">
                <a16:creationId xmlns:a16="http://schemas.microsoft.com/office/drawing/2014/main" id="{A1CCCE26-6070-8901-8EF8-E3BE8A9C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10" y="577512"/>
            <a:ext cx="1746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s ionizing radiation always harmful? | Science Questions with Surprising  Answers">
            <a:extLst>
              <a:ext uri="{FF2B5EF4-FFF2-40B4-BE49-F238E27FC236}">
                <a16:creationId xmlns:a16="http://schemas.microsoft.com/office/drawing/2014/main" id="{BCCDB539-9A68-886B-9F51-2E84CB8C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715329"/>
            <a:ext cx="1085506" cy="10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stipation - Symptom Evaluation">
            <a:extLst>
              <a:ext uri="{FF2B5EF4-FFF2-40B4-BE49-F238E27FC236}">
                <a16:creationId xmlns:a16="http://schemas.microsoft.com/office/drawing/2014/main" id="{638730F4-F9BC-4CFF-ACDA-01F2A26C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938" y="1950681"/>
            <a:ext cx="2190684" cy="11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15371E93-33D4-AE47-563E-51B0AF1028A7}"/>
              </a:ext>
            </a:extLst>
          </p:cNvPr>
          <p:cNvSpPr/>
          <p:nvPr/>
        </p:nvSpPr>
        <p:spPr>
          <a:xfrm>
            <a:off x="3469788" y="4420967"/>
            <a:ext cx="4883441" cy="17060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F489BBC-DA84-EE15-187C-0364A8E5717F}"/>
              </a:ext>
            </a:extLst>
          </p:cNvPr>
          <p:cNvSpPr txBox="1"/>
          <p:nvPr/>
        </p:nvSpPr>
        <p:spPr>
          <a:xfrm>
            <a:off x="5911508" y="103276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STI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2C40013-7EC6-04DA-8013-C8A4440E2774}"/>
              </a:ext>
            </a:extLst>
          </p:cNvPr>
          <p:cNvSpPr txBox="1"/>
          <p:nvPr/>
        </p:nvSpPr>
        <p:spPr>
          <a:xfrm>
            <a:off x="9294291" y="4950810"/>
            <a:ext cx="266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Prolaps / </a:t>
            </a:r>
            <a:r>
              <a:rPr lang="de-DE" err="1"/>
              <a:t>Solitary</a:t>
            </a:r>
            <a:r>
              <a:rPr lang="de-DE"/>
              <a:t> </a:t>
            </a:r>
            <a:r>
              <a:rPr lang="de-DE" err="1"/>
              <a:t>rectal</a:t>
            </a:r>
            <a:r>
              <a:rPr lang="de-DE"/>
              <a:t> </a:t>
            </a:r>
            <a:r>
              <a:rPr lang="de-DE" err="1"/>
              <a:t>ulcer</a:t>
            </a:r>
            <a:r>
              <a:rPr lang="de-DE"/>
              <a:t> </a:t>
            </a:r>
            <a:r>
              <a:rPr lang="de-DE" err="1"/>
              <a:t>syndrome</a:t>
            </a:r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1F76F1F-80D6-21B0-79D9-05902CF15C6C}"/>
              </a:ext>
            </a:extLst>
          </p:cNvPr>
          <p:cNvSpPr txBox="1"/>
          <p:nvPr/>
        </p:nvSpPr>
        <p:spPr>
          <a:xfrm>
            <a:off x="1854870" y="1697862"/>
            <a:ext cx="146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Postradiogen</a:t>
            </a:r>
          </a:p>
        </p:txBody>
      </p:sp>
    </p:spTree>
    <p:extLst>
      <p:ext uri="{BB962C8B-B14F-4D97-AF65-F5344CB8AC3E}">
        <p14:creationId xmlns:p14="http://schemas.microsoft.com/office/powerpoint/2010/main" val="200695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0F8D748-D095-8CA0-78A3-2B532D5D1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375" y="536575"/>
            <a:ext cx="10120915" cy="461963"/>
          </a:xfrm>
        </p:spPr>
        <p:txBody>
          <a:bodyPr>
            <a:noAutofit/>
          </a:bodyPr>
          <a:lstStyle/>
          <a:p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Chronisch-entzündliche Darmerkrankungen </a:t>
            </a:r>
            <a:b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2800" b="1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err="1"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 Disease (IBD)</a:t>
            </a:r>
            <a:endParaRPr lang="de-DE" sz="28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05F7B9-FFD0-B8AC-4A24-DB5A5B3AB5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B1E1A7-3608-8EAE-19A4-9532682F448D}"/>
              </a:ext>
            </a:extLst>
          </p:cNvPr>
          <p:cNvSpPr txBox="1">
            <a:spLocks/>
          </p:cNvSpPr>
          <p:nvPr/>
        </p:nvSpPr>
        <p:spPr>
          <a:xfrm>
            <a:off x="643731" y="172361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fasst zwei Erkrankungen zusammen:</a:t>
            </a:r>
          </a:p>
          <a:p>
            <a:pPr lvl="2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M. Crohn und Colitis ulcerosa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8F8246-4560-2097-BFA6-EF0A68C3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63" y="2838100"/>
            <a:ext cx="3726703" cy="293045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677D820-688B-FF27-D158-5688822355F5}"/>
              </a:ext>
            </a:extLst>
          </p:cNvPr>
          <p:cNvSpPr txBox="1"/>
          <p:nvPr/>
        </p:nvSpPr>
        <p:spPr>
          <a:xfrm>
            <a:off x="3570163" y="5870222"/>
            <a:ext cx="5424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https://mein-leben-mit-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ced.ch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ced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-im-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ueberblick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ced#gref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0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997771-C039-9883-FC99-938A9ACAC2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7710" y="536575"/>
            <a:ext cx="6424580" cy="461963"/>
          </a:xfrm>
        </p:spPr>
        <p:txBody>
          <a:bodyPr>
            <a:normAutofit fontScale="25000" lnSpcReduction="20000"/>
          </a:bodyPr>
          <a:lstStyle/>
          <a:p>
            <a:r>
              <a:rPr lang="de-DE" sz="11200" b="1">
                <a:latin typeface="Arial" panose="020B0604020202020204" pitchFamily="34" charset="0"/>
                <a:cs typeface="Arial" panose="020B0604020202020204" pitchFamily="34" charset="0"/>
              </a:rPr>
              <a:t>IBD: </a:t>
            </a:r>
            <a:r>
              <a:rPr lang="de-DE" sz="11200">
                <a:latin typeface="Arial" panose="020B0604020202020204" pitchFamily="34" charset="0"/>
                <a:cs typeface="Arial" panose="020B0604020202020204" pitchFamily="34" charset="0"/>
              </a:rPr>
              <a:t>Proktitis, Fisteln und Abszesse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EE9F9E-693C-D1FF-17EE-FF8922048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CF9AAE1-C03B-8C5D-1A04-C17A0315A3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8CB48E5-B6FB-4485-5226-2D144B8549C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Colitis ulcerosa: ca. 45% limitierte Ausdehnung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rektosigmoidal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(„distale Colitis ulcerosa)</a:t>
            </a:r>
          </a:p>
        </p:txBody>
      </p:sp>
      <p:sp>
        <p:nvSpPr>
          <p:cNvPr id="7" name="Legende mit Linie (1) 6">
            <a:extLst>
              <a:ext uri="{FF2B5EF4-FFF2-40B4-BE49-F238E27FC236}">
                <a16:creationId xmlns:a16="http://schemas.microsoft.com/office/drawing/2014/main" id="{6E708D1A-0672-F475-06EA-A6E063889EDE}"/>
              </a:ext>
            </a:extLst>
          </p:cNvPr>
          <p:cNvSpPr/>
          <p:nvPr/>
        </p:nvSpPr>
        <p:spPr>
          <a:xfrm>
            <a:off x="6610864" y="2993336"/>
            <a:ext cx="5016844" cy="3061475"/>
          </a:xfrm>
          <a:prstGeom prst="borderCallout1">
            <a:avLst>
              <a:gd name="adj1" fmla="val 22786"/>
              <a:gd name="adj2" fmla="val -452"/>
              <a:gd name="adj3" fmla="val -24304"/>
              <a:gd name="adj4" fmla="val -61588"/>
            </a:avLst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A557D1-A5E3-C390-36D2-70E50581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49" y="3113731"/>
            <a:ext cx="4741231" cy="13408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10F1F6-4D9A-9127-520F-44D48D0F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849" y="4575004"/>
            <a:ext cx="4741230" cy="13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65DDE3-DE61-639B-33CE-10B488F0C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3370" y="536575"/>
            <a:ext cx="6858920" cy="461963"/>
          </a:xfrm>
        </p:spPr>
        <p:txBody>
          <a:bodyPr>
            <a:noAutofit/>
          </a:bodyPr>
          <a:lstStyle/>
          <a:p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IBD: </a:t>
            </a:r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Proktitis, Fisteln und Abszesse</a:t>
            </a:r>
            <a:endParaRPr lang="de-DE" sz="28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198BAA-4D03-0951-0A3A-4899C5EC9D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21B097-E31D-66F0-9686-07FB5AC47D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761" y="1852822"/>
            <a:ext cx="10473940" cy="409914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Perianaler M. Crohn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Ca. 1 von 5 Patienten mit M. Crohn innerhalb von 10 Jahren mit perianalem Befall</a:t>
            </a:r>
            <a:r>
              <a:rPr lang="de-D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63% mit „minor perianal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“, 6.4% „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abdominal surgery“</a:t>
            </a:r>
            <a:r>
              <a:rPr lang="de-D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EDD8300-76A1-BA12-C1C2-C5087E27026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142299" y="5841913"/>
            <a:ext cx="94657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0">
              <a:buNone/>
            </a:pPr>
            <a:r>
              <a:rPr lang="de-CH" sz="1100" b="0" i="0" u="none" strike="noStrike" baseline="300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Tsai L et al.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Natural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Perianal Crohn's Disease: A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Review and Meta-Analysis of Population-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Cohorts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Dis. 2022</a:t>
            </a:r>
          </a:p>
          <a:p>
            <a:pPr marL="36000" indent="0">
              <a:buNone/>
            </a:pPr>
            <a:r>
              <a:rPr lang="de-CH" sz="11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Sulz et al,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Predictors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hospitalization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outpatient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visits in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 the Swiss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Disease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Study. European Journal of Gastroenterology &amp; Hepatology 2013, </a:t>
            </a:r>
            <a:endParaRPr lang="de-CH" sz="11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0">
              <a:buNone/>
            </a:pPr>
            <a:br>
              <a:rPr lang="de-CH" sz="1800" dirty="0">
                <a:effectLst/>
                <a:latin typeface="AdvAGroteskBE"/>
              </a:rPr>
            </a:br>
            <a:endParaRPr lang="de-CH" sz="3200" dirty="0"/>
          </a:p>
          <a:p>
            <a:pPr marL="36000" indent="0">
              <a:buNone/>
            </a:pPr>
            <a:endParaRPr lang="de-CH" sz="11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A134F99-9A89-7148-CC2E-6C8F1E01C1F5}"/>
              </a:ext>
            </a:extLst>
          </p:cNvPr>
          <p:cNvGrpSpPr/>
          <p:nvPr/>
        </p:nvGrpSpPr>
        <p:grpSpPr>
          <a:xfrm>
            <a:off x="1029010" y="3171536"/>
            <a:ext cx="4105250" cy="2243235"/>
            <a:chOff x="1245153" y="3429000"/>
            <a:chExt cx="4040661" cy="211370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2235917-E633-C44F-9E12-E0C55D4C7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5153" y="3429000"/>
              <a:ext cx="4040661" cy="2113707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525475-26F3-ADBD-D957-3CF5DA400FD5}"/>
                </a:ext>
              </a:extLst>
            </p:cNvPr>
            <p:cNvSpPr/>
            <p:nvPr/>
          </p:nvSpPr>
          <p:spPr>
            <a:xfrm>
              <a:off x="3875071" y="3749229"/>
              <a:ext cx="649104" cy="17934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91747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30C15BF-037A-6DDB-31B5-93922A9DA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IBD: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Fisteln?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E53D67-2B5F-114D-4075-7F4FD9ED6F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Crohn-Fisteln sind anders…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65DEFB-76F7-C908-9DEF-E1BC4A36AA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369256-45E7-C2F8-64A3-7A5D1D9666A3}"/>
              </a:ext>
            </a:extLst>
          </p:cNvPr>
          <p:cNvSpPr txBox="1"/>
          <p:nvPr/>
        </p:nvSpPr>
        <p:spPr>
          <a:xfrm>
            <a:off x="823982" y="1921867"/>
            <a:ext cx="644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Fisteln, in 90%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kryptoglandulär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(primär)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9DDF24A-F020-26F4-2618-9E61E56D728D}"/>
              </a:ext>
            </a:extLst>
          </p:cNvPr>
          <p:cNvSpPr txBox="1"/>
          <p:nvPr/>
        </p:nvSpPr>
        <p:spPr>
          <a:xfrm>
            <a:off x="8038943" y="3260355"/>
            <a:ext cx="3850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>
                <a:latin typeface="Arial" panose="020B0604020202020204" pitchFamily="34" charset="0"/>
                <a:cs typeface="Arial" panose="020B0604020202020204" pitchFamily="34" charset="0"/>
              </a:rPr>
              <a:t>Operative Therapie von Analfisten… Dissertation Würzburg, Klaiber-Hakimi, 2011</a:t>
            </a:r>
            <a:endParaRPr lang="de-CH" sz="11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D2FE35-9869-7C4F-452B-0F72CBF9B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943" y="1032757"/>
            <a:ext cx="3450441" cy="222759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9159364-72FC-9E68-140A-D81037C9F3EE}"/>
              </a:ext>
            </a:extLst>
          </p:cNvPr>
          <p:cNvSpPr txBox="1"/>
          <p:nvPr/>
        </p:nvSpPr>
        <p:spPr>
          <a:xfrm>
            <a:off x="2214562" y="6095381"/>
            <a:ext cx="864995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Tozer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Review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pathogenesis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Crohn's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perianal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fistula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impacting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de-CH" sz="110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AP&amp;T, 2018</a:t>
            </a:r>
          </a:p>
          <a:p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Zhou Z,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Crohn’s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Disease-Associated and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Cryptoglandular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Fistulas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: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Differences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and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Similarities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. </a:t>
            </a:r>
            <a:r>
              <a:rPr lang="de-CH" sz="1100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Journal </a:t>
            </a:r>
            <a:r>
              <a:rPr lang="de-CH" sz="1100" b="0" i="1" u="none" strike="noStrike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CH" sz="1100" b="0" i="1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Clinical Medicine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. 2023</a:t>
            </a:r>
            <a:endParaRPr lang="de-CH" sz="1100" i="0" u="none" strike="noStrike" dirty="0">
              <a:solidFill>
                <a:srgbClr val="1C1D1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E9D7667-0926-17F4-AA4A-FCB27EF9AD87}"/>
              </a:ext>
            </a:extLst>
          </p:cNvPr>
          <p:cNvGrpSpPr/>
          <p:nvPr/>
        </p:nvGrpSpPr>
        <p:grpSpPr>
          <a:xfrm>
            <a:off x="823982" y="2670194"/>
            <a:ext cx="10636453" cy="2963402"/>
            <a:chOff x="823982" y="2787123"/>
            <a:chExt cx="10636453" cy="2963402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9D0E0C2-1BAD-81E7-E445-61491ADE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9457" y="3898283"/>
              <a:ext cx="3420978" cy="185224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B504C07-E203-21C3-6598-453E350CA7C4}"/>
                </a:ext>
              </a:extLst>
            </p:cNvPr>
            <p:cNvSpPr txBox="1"/>
            <p:nvPr/>
          </p:nvSpPr>
          <p:spPr>
            <a:xfrm>
              <a:off x="823982" y="2787123"/>
              <a:ext cx="6443133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CH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CH" sz="2400" dirty="0">
                  <a:latin typeface="Arial" panose="020B0604020202020204" pitchFamily="34" charset="0"/>
                  <a:cs typeface="Arial" panose="020B0604020202020204" pitchFamily="34" charset="0"/>
                </a:rPr>
                <a:t>… aber in 10% sekundäre Fisteln, z.B. beim M. Crohn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de-CH" sz="2000" dirty="0">
                  <a:latin typeface="Arial" panose="020B0604020202020204" pitchFamily="34" charset="0"/>
                  <a:cs typeface="Arial" panose="020B0604020202020204" pitchFamily="34" charset="0"/>
                </a:rPr>
                <a:t>Inflammation der analen Drüsen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de-CH" sz="2000" dirty="0">
                  <a:latin typeface="Arial" panose="020B0604020202020204" pitchFamily="34" charset="0"/>
                  <a:cs typeface="Arial" panose="020B0604020202020204" pitchFamily="34" charset="0"/>
                </a:rPr>
                <a:t>Intestinale Inflammation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de-CH" sz="2000" dirty="0">
                  <a:latin typeface="Arial" panose="020B0604020202020204" pitchFamily="34" charset="0"/>
                  <a:cs typeface="Arial" panose="020B0604020202020204" pitchFamily="34" charset="0"/>
                </a:rPr>
                <a:t>Epithelial-</a:t>
              </a:r>
              <a:r>
                <a:rPr lang="de-CH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de-CH" sz="2000" dirty="0">
                  <a:latin typeface="Arial" panose="020B0604020202020204" pitchFamily="34" charset="0"/>
                  <a:cs typeface="Arial" panose="020B0604020202020204" pitchFamily="34" charset="0"/>
                </a:rPr>
                <a:t>-Mesenchymal Transition (EMT)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de-CH" sz="2000" dirty="0">
                  <a:latin typeface="Arial" panose="020B0604020202020204" pitchFamily="34" charset="0"/>
                  <a:cs typeface="Arial" panose="020B0604020202020204" pitchFamily="34" charset="0"/>
                </a:rPr>
                <a:t>Mikrobiom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4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4549B22-EB4F-8395-D43F-E8F08769F2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IBD: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Fisteln?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72F078-9667-6E56-DCD6-831AB886B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… und kommen immer wieder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0BB5F1-3ED2-4C0F-95D1-1CA24F58C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Primäre Fisteln i.d.R. Rezidiv &lt; 10%</a:t>
            </a:r>
            <a:r>
              <a:rPr lang="de-DE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„London“ 1993-1994</a:t>
            </a:r>
            <a:r>
              <a:rPr lang="de-DE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94% der simplen und 70% der komplexen Fisteln „geheilt“, im Median 2.5 Jahre bis Heilung und hohe Anzahl Eingriffe 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Aber: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Hohe Rückfallquote (Relapse)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32% bzw. 23% der „geheilten“ Fisteln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Bei Patienten mit komplexen Fisteln: 50% mit „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0E5F42-702A-48EE-DA72-3E98C3DEF1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S3-Leitlinie: </a:t>
            </a:r>
            <a:r>
              <a:rPr lang="de-CH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Kryptoglanduläre</a:t>
            </a:r>
            <a:r>
              <a:rPr lang="de-CH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Analfisteln</a:t>
            </a:r>
          </a:p>
          <a:p>
            <a:endParaRPr lang="de-CH" sz="800" b="0" i="0" u="none" strike="noStrike" dirty="0">
              <a:solidFill>
                <a:srgbClr val="1C1D1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 et al. The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fistulating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Crohn's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Alimentary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CH" sz="800" b="0" i="0" u="none" strike="noStrike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Therapeutics</a:t>
            </a:r>
            <a:r>
              <a:rPr lang="de-CH" sz="800" b="0" i="0" u="none" strike="noStrike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2003</a:t>
            </a:r>
            <a:endParaRPr lang="de-DE" sz="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8742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F125B5-85CA-F99A-9508-42DCC7D41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22F19F-3BC9-91A4-8AF9-0F3B8C0088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598814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Medikamentöse Therapie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B68200-529D-832B-B0AC-0EEFE01866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D8F7A1-16AD-5EC0-9EA1-33017F951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7DEE9E-AEC4-AEF4-5F50-9DA7EE98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1849717"/>
            <a:ext cx="9156398" cy="27801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ACDE7A-BB18-4F98-0B0F-B3AAE8BFAD31}"/>
              </a:ext>
            </a:extLst>
          </p:cNvPr>
          <p:cNvSpPr txBox="1"/>
          <p:nvPr/>
        </p:nvSpPr>
        <p:spPr>
          <a:xfrm>
            <a:off x="962890" y="6156890"/>
            <a:ext cx="10051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Zurba, Y. et al. Exploring the Pipeline of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Therapies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Disease; State of the Art Review. </a:t>
            </a:r>
            <a:r>
              <a:rPr lang="de-CH" sz="11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Biomedicines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CH" sz="11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r>
              <a:rPr lang="de-CH" sz="1100" b="0" i="0" u="none" strike="noStrike" baseline="300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Wetwittayakhlang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The Optimal Management of Fistulizing Crohn's Disease: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Clinical Trials. J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Med. 2022</a:t>
            </a:r>
            <a:endParaRPr lang="de-CH" sz="1100" b="1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635CDBE-709E-1DDB-5907-96167123D30F}"/>
              </a:ext>
            </a:extLst>
          </p:cNvPr>
          <p:cNvGrpSpPr/>
          <p:nvPr/>
        </p:nvGrpSpPr>
        <p:grpSpPr>
          <a:xfrm>
            <a:off x="841375" y="2500780"/>
            <a:ext cx="2583898" cy="2004756"/>
            <a:chOff x="841375" y="2500780"/>
            <a:chExt cx="2583898" cy="200475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61B21EC-614B-5F82-E0FA-3A624885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375" y="3770008"/>
              <a:ext cx="2583898" cy="735528"/>
            </a:xfrm>
            <a:prstGeom prst="rect">
              <a:avLst/>
            </a:prstGeom>
          </p:spPr>
        </p:pic>
        <p:sp>
          <p:nvSpPr>
            <p:cNvPr id="10" name="Multiplizieren 9">
              <a:extLst>
                <a:ext uri="{FF2B5EF4-FFF2-40B4-BE49-F238E27FC236}">
                  <a16:creationId xmlns:a16="http://schemas.microsoft.com/office/drawing/2014/main" id="{C2F4BA63-DD8F-20DC-46D6-C159AB2B67BD}"/>
                </a:ext>
              </a:extLst>
            </p:cNvPr>
            <p:cNvSpPr/>
            <p:nvPr/>
          </p:nvSpPr>
          <p:spPr>
            <a:xfrm>
              <a:off x="2194227" y="2500780"/>
              <a:ext cx="1138520" cy="126922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09AA2AF-8463-5063-46A8-0289F4E5C668}"/>
              </a:ext>
            </a:extLst>
          </p:cNvPr>
          <p:cNvGrpSpPr/>
          <p:nvPr/>
        </p:nvGrpSpPr>
        <p:grpSpPr>
          <a:xfrm>
            <a:off x="4716751" y="2505494"/>
            <a:ext cx="2293649" cy="2513726"/>
            <a:chOff x="4716751" y="2505494"/>
            <a:chExt cx="2293649" cy="2513726"/>
          </a:xfrm>
        </p:grpSpPr>
        <p:sp>
          <p:nvSpPr>
            <p:cNvPr id="12" name="Multiplizieren 11">
              <a:extLst>
                <a:ext uri="{FF2B5EF4-FFF2-40B4-BE49-F238E27FC236}">
                  <a16:creationId xmlns:a16="http://schemas.microsoft.com/office/drawing/2014/main" id="{3894A8BF-F696-541A-3AEB-050FE7FE11D0}"/>
                </a:ext>
              </a:extLst>
            </p:cNvPr>
            <p:cNvSpPr/>
            <p:nvPr/>
          </p:nvSpPr>
          <p:spPr>
            <a:xfrm>
              <a:off x="4993574" y="2505494"/>
              <a:ext cx="1138520" cy="126922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C481FAA-5B51-8F0F-80E3-7FD06257E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751" y="4240564"/>
              <a:ext cx="2293649" cy="778656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E3CEB0D-B186-4CA2-3ACA-520146DE4E75}"/>
              </a:ext>
            </a:extLst>
          </p:cNvPr>
          <p:cNvGrpSpPr/>
          <p:nvPr/>
        </p:nvGrpSpPr>
        <p:grpSpPr>
          <a:xfrm>
            <a:off x="1230312" y="2500779"/>
            <a:ext cx="3368607" cy="3423443"/>
            <a:chOff x="1230312" y="2500779"/>
            <a:chExt cx="3368607" cy="3423443"/>
          </a:xfrm>
        </p:grpSpPr>
        <p:sp>
          <p:nvSpPr>
            <p:cNvPr id="11" name="Multiplizieren 10">
              <a:extLst>
                <a:ext uri="{FF2B5EF4-FFF2-40B4-BE49-F238E27FC236}">
                  <a16:creationId xmlns:a16="http://schemas.microsoft.com/office/drawing/2014/main" id="{6C675AB8-5D25-300F-8072-355F70A67BD1}"/>
                </a:ext>
              </a:extLst>
            </p:cNvPr>
            <p:cNvSpPr/>
            <p:nvPr/>
          </p:nvSpPr>
          <p:spPr>
            <a:xfrm>
              <a:off x="3460399" y="2500779"/>
              <a:ext cx="1138520" cy="126922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EF892CE-71EA-A99D-06AD-99361FBBB202}"/>
                </a:ext>
              </a:extLst>
            </p:cNvPr>
            <p:cNvSpPr txBox="1"/>
            <p:nvPr/>
          </p:nvSpPr>
          <p:spPr>
            <a:xfrm>
              <a:off x="1230312" y="4600783"/>
              <a:ext cx="3188368" cy="1323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CH" sz="1600" b="0" i="0" u="none" strike="noStrike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Steroids are ineffective in fistula healing and may result in increased sepsis, a worsening of discharge and an increased need for surgery</a:t>
              </a:r>
              <a:r>
                <a:rPr lang="de-CH" sz="1600" b="0" i="0" u="none" strike="noStrike" baseline="3000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D53B030-4DAE-050B-D87E-A44E64AC5B40}"/>
              </a:ext>
            </a:extLst>
          </p:cNvPr>
          <p:cNvSpPr/>
          <p:nvPr/>
        </p:nvSpPr>
        <p:spPr>
          <a:xfrm>
            <a:off x="6394506" y="2290017"/>
            <a:ext cx="1568116" cy="1184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2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/>
              <a:t>Unser Thema – und Schmerz?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H" dirty="0"/>
              <a:t>Entzündungen: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F427F-31A4-5C4D-8FB1-BD5356A846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900" dirty="0" err="1">
                <a:effectLst/>
                <a:latin typeface="AdvP641C"/>
              </a:rPr>
              <a:t>Celsus</a:t>
            </a:r>
            <a:r>
              <a:rPr lang="en-GB" sz="900" dirty="0">
                <a:effectLst/>
                <a:latin typeface="AdvP641C"/>
              </a:rPr>
              <a:t> AC. </a:t>
            </a:r>
            <a:r>
              <a:rPr lang="en-GB" sz="900" dirty="0">
                <a:effectLst/>
                <a:latin typeface="AdvP640E"/>
              </a:rPr>
              <a:t>De </a:t>
            </a:r>
            <a:r>
              <a:rPr lang="en-GB" sz="900" dirty="0" err="1">
                <a:effectLst/>
                <a:latin typeface="AdvP640E"/>
              </a:rPr>
              <a:t>medicina</a:t>
            </a:r>
            <a:r>
              <a:rPr lang="en-GB" sz="900" dirty="0">
                <a:effectLst/>
                <a:latin typeface="AdvP641C"/>
              </a:rPr>
              <a:t>. Self published; A.D. 25.</a:t>
            </a:r>
            <a:endParaRPr lang="en-GB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dirty="0"/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B093DD-B5B1-6FC0-0138-F907C3AA14B5}"/>
              </a:ext>
            </a:extLst>
          </p:cNvPr>
          <p:cNvSpPr txBox="1">
            <a:spLocks/>
          </p:cNvSpPr>
          <p:nvPr/>
        </p:nvSpPr>
        <p:spPr>
          <a:xfrm>
            <a:off x="850340" y="1593819"/>
            <a:ext cx="10247966" cy="40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endParaRPr lang="en-US" sz="2000" dirty="0">
              <a:ea typeface="ＭＳ Ｐゴシック" charset="-128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30D9442-8633-23E2-7521-C750340B1674}"/>
              </a:ext>
            </a:extLst>
          </p:cNvPr>
          <p:cNvSpPr txBox="1">
            <a:spLocks/>
          </p:cNvSpPr>
          <p:nvPr/>
        </p:nvSpPr>
        <p:spPr>
          <a:xfrm>
            <a:off x="859305" y="3659608"/>
            <a:ext cx="10247966" cy="40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The simplest definition of inflammation is best stated in Latin: </a:t>
            </a:r>
            <a:r>
              <a:rPr lang="en-GB" b="1" i="1" dirty="0" err="1"/>
              <a:t>calor</a:t>
            </a:r>
            <a:r>
              <a:rPr lang="en-GB" b="1" dirty="0"/>
              <a:t>, </a:t>
            </a:r>
            <a:r>
              <a:rPr lang="en-GB" b="1" i="1" dirty="0" err="1">
                <a:solidFill>
                  <a:srgbClr val="FF0000"/>
                </a:solidFill>
              </a:rPr>
              <a:t>dolor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b="1" dirty="0"/>
              <a:t> </a:t>
            </a:r>
            <a:r>
              <a:rPr lang="en-GB" b="1" i="1" dirty="0" err="1"/>
              <a:t>rubor</a:t>
            </a:r>
            <a:r>
              <a:rPr lang="en-GB" b="1" dirty="0"/>
              <a:t>, </a:t>
            </a:r>
            <a:r>
              <a:rPr lang="en-GB" b="1" i="1" dirty="0" err="1"/>
              <a:t>tumor</a:t>
            </a:r>
            <a:r>
              <a:rPr lang="en-GB" b="1" dirty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assonant phrase refers to the heat (</a:t>
            </a:r>
            <a:r>
              <a:rPr lang="en-GB" i="1" dirty="0" err="1"/>
              <a:t>calor</a:t>
            </a:r>
            <a:r>
              <a:rPr lang="en-GB" dirty="0"/>
              <a:t>), </a:t>
            </a:r>
            <a:r>
              <a:rPr lang="en-GB" dirty="0">
                <a:solidFill>
                  <a:srgbClr val="FF0000"/>
                </a:solidFill>
              </a:rPr>
              <a:t>pain (</a:t>
            </a:r>
            <a:r>
              <a:rPr lang="en-GB" i="1" dirty="0" err="1">
                <a:solidFill>
                  <a:srgbClr val="FF0000"/>
                </a:solidFill>
              </a:rPr>
              <a:t>dolor</a:t>
            </a:r>
            <a:r>
              <a:rPr lang="en-GB" dirty="0">
                <a:solidFill>
                  <a:srgbClr val="FF0000"/>
                </a:solidFill>
              </a:rPr>
              <a:t>)</a:t>
            </a:r>
            <a:r>
              <a:rPr lang="en-GB" dirty="0"/>
              <a:t>, redness (</a:t>
            </a:r>
            <a:r>
              <a:rPr lang="en-GB" i="1" dirty="0" err="1"/>
              <a:t>rubor</a:t>
            </a:r>
            <a:r>
              <a:rPr lang="en-GB" dirty="0"/>
              <a:t>), and swelling (</a:t>
            </a:r>
            <a:r>
              <a:rPr lang="en-GB" i="1" dirty="0" err="1"/>
              <a:t>tumor</a:t>
            </a:r>
            <a:r>
              <a:rPr lang="en-GB" dirty="0"/>
              <a:t>) that characterize the clinical symptoms of inflammation as they were defined in the first century AD by the Roman scholar </a:t>
            </a:r>
            <a:r>
              <a:rPr lang="en-GB" dirty="0" err="1"/>
              <a:t>Celsus</a:t>
            </a:r>
            <a:r>
              <a:rPr lang="en-GB" dirty="0"/>
              <a:t>.</a:t>
            </a:r>
            <a:r>
              <a:rPr lang="de-DE" baseline="30000" dirty="0"/>
              <a:t>1</a:t>
            </a:r>
            <a:endParaRPr lang="en-US" b="1" dirty="0">
              <a:solidFill>
                <a:srgbClr val="FF0000"/>
              </a:solidFill>
            </a:endParaRPr>
          </a:p>
          <a:p>
            <a:pPr marL="457200" lvl="1" indent="0">
              <a:buNone/>
              <a:tabLst>
                <a:tab pos="254000" algn="l"/>
              </a:tabLst>
            </a:pP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5543C3B0-36CD-33D3-F94E-1B174BF76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526" y="1183894"/>
            <a:ext cx="4096455" cy="2304256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D241965-067E-91DA-388D-1F6E1D579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043" y="1188597"/>
            <a:ext cx="3385231" cy="230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6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8755BD-1177-D9C4-7F39-F59F9494CA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Braucht es die Chirurgie noch?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BCE519-E0B7-9988-A994-F7674C644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374" y="1849717"/>
            <a:ext cx="8341307" cy="4099143"/>
          </a:xfrm>
        </p:spPr>
        <p:txBody>
          <a:bodyPr/>
          <a:lstStyle/>
          <a:p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Randomisiert, Placebo-kontrolliert, multizentrisch, doppelt verblindet</a:t>
            </a:r>
            <a:endParaRPr lang="de-DE" sz="1800"/>
          </a:p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AD37FA-00F2-AA1F-7A88-D56466116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C309469-0638-6092-5D58-5D303EFB448B}"/>
              </a:ext>
            </a:extLst>
          </p:cNvPr>
          <p:cNvSpPr txBox="1">
            <a:spLocks/>
          </p:cNvSpPr>
          <p:nvPr/>
        </p:nvSpPr>
        <p:spPr>
          <a:xfrm>
            <a:off x="7009798" y="610813"/>
            <a:ext cx="3951890" cy="461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/>
          </a:p>
        </p:txBody>
      </p:sp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A1EB3AFF-4B1B-546D-9148-ADEECA04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77" y="2295163"/>
            <a:ext cx="8899841" cy="22676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4FF40F3-3E26-E422-282E-C2CA10A606C0}"/>
              </a:ext>
            </a:extLst>
          </p:cNvPr>
          <p:cNvSpPr/>
          <p:nvPr/>
        </p:nvSpPr>
        <p:spPr>
          <a:xfrm>
            <a:off x="3467386" y="4196187"/>
            <a:ext cx="1275095" cy="366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957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8755BD-1177-D9C4-7F39-F59F9494CA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Braucht es die Chirurgie noch?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BCE519-E0B7-9988-A994-F7674C644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374" y="1849717"/>
            <a:ext cx="8341307" cy="4099143"/>
          </a:xfrm>
        </p:spPr>
        <p:txBody>
          <a:bodyPr/>
          <a:lstStyle/>
          <a:p>
            <a:r>
              <a:rPr lang="de-DE" sz="20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Randomisiert, Placebo-kontrolliert, multizentrisch, doppelt verblindet</a:t>
            </a:r>
            <a:endParaRPr lang="de-DE" sz="180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AD37FA-00F2-AA1F-7A88-D56466116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C309469-0638-6092-5D58-5D303EFB448B}"/>
              </a:ext>
            </a:extLst>
          </p:cNvPr>
          <p:cNvSpPr txBox="1">
            <a:spLocks/>
          </p:cNvSpPr>
          <p:nvPr/>
        </p:nvSpPr>
        <p:spPr>
          <a:xfrm>
            <a:off x="7009798" y="610813"/>
            <a:ext cx="3951890" cy="461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/>
          </a:p>
        </p:txBody>
      </p:sp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A1EB3AFF-4B1B-546D-9148-ADEECA04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77" y="2295163"/>
            <a:ext cx="8899841" cy="22676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4FF40F3-3E26-E422-282E-C2CA10A606C0}"/>
              </a:ext>
            </a:extLst>
          </p:cNvPr>
          <p:cNvSpPr/>
          <p:nvPr/>
        </p:nvSpPr>
        <p:spPr>
          <a:xfrm>
            <a:off x="3467386" y="4196187"/>
            <a:ext cx="1275095" cy="366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F7FFDF-94D9-3550-2C84-CD905AD9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877" y="1671590"/>
            <a:ext cx="6776384" cy="45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42CD91-D995-BDFF-251D-C1CB90D6B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9254" y="536575"/>
            <a:ext cx="4143036" cy="53620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683685-2C4C-40A5-1D29-B4F1677A0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592768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Braucht es die Chirurgie noch? 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7E2F48-A576-E615-DB5E-844CA1D23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12C854-FADB-919A-7C7F-36F12B99CD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r>
              <a:rPr lang="de-DE" sz="110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sz="11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Infliximab for the Treatment of Fistulas in </a:t>
            </a:r>
            <a:r>
              <a:rPr lang="de-CH" sz="11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de-CH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Crohn's Disease, NEJM 1999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F0030F-AA9E-06B5-307D-ABFE2350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672" y="2019738"/>
            <a:ext cx="5413291" cy="32940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BF7CDF6-1C5E-55F1-F673-94B4FA5A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31" y="1726425"/>
            <a:ext cx="3962617" cy="38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6FE33DB-6680-696E-2247-B875831D7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98993-9566-0244-3DE2-6814B03D0D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Braucht es die Chirurgie noch? 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491E46-0009-DA3C-E9AA-16A9BC83D0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0D837F-FADC-69BC-507E-5DD49AF80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Sands BE, et al. Infliximab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fistulizing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Crohn's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 Engl J Med. 2004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54170B-B4B7-DA36-9B8C-27C900F38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" y="1754226"/>
            <a:ext cx="5422900" cy="3784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4F60CB-F5C1-DA97-E0ED-2817D5746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24" y="1915558"/>
            <a:ext cx="5029948" cy="36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0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42CD91-D995-BDFF-251D-C1CB90D6B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9254" y="536575"/>
            <a:ext cx="4143036" cy="536201"/>
          </a:xfrm>
        </p:spPr>
        <p:txBody>
          <a:bodyPr>
            <a:normAutofit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683685-2C4C-40A5-1D29-B4F1677A0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592768"/>
          </a:xfrm>
        </p:spPr>
        <p:txBody>
          <a:bodyPr>
            <a:normAutofit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Braucht es die Chirurgie noch? </a:t>
            </a:r>
          </a:p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7E2F48-A576-E615-DB5E-844CA1D23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12C854-FADB-919A-7C7F-36F12B99CD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84D5A5-D9CA-65F8-E8AD-D623250AD2CE}"/>
              </a:ext>
            </a:extLst>
          </p:cNvPr>
          <p:cNvSpPr/>
          <p:nvPr/>
        </p:nvSpPr>
        <p:spPr>
          <a:xfrm>
            <a:off x="2991780" y="4604695"/>
            <a:ext cx="3158000" cy="592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E8682A-09ED-2672-3683-9DD190FD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31" y="1748211"/>
            <a:ext cx="7772400" cy="43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9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F125B5-85CA-F99A-9508-42DCC7D41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22F19F-3BC9-91A4-8AF9-0F3B8C0088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598814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Medikamentöse Therapie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B68200-529D-832B-B0AC-0EEFE01866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D8F7A1-16AD-5EC0-9EA1-33017F951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7DEE9E-AEC4-AEF4-5F50-9DA7EE98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841375" y="1849717"/>
            <a:ext cx="9156398" cy="27801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ACDE7A-BB18-4F98-0B0F-B3AAE8BFAD31}"/>
              </a:ext>
            </a:extLst>
          </p:cNvPr>
          <p:cNvSpPr txBox="1"/>
          <p:nvPr/>
        </p:nvSpPr>
        <p:spPr>
          <a:xfrm>
            <a:off x="962890" y="6156890"/>
            <a:ext cx="10051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Zurba, Y. et al. Exploring the Pipeline of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Therapies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Disease; State of the Art Review. </a:t>
            </a:r>
            <a:r>
              <a:rPr lang="de-CH" sz="11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Biomedicines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CH" sz="11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Imbrizi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Therapy in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Narrative Review of the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de-CH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de-CH" sz="11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  <a:r>
              <a:rPr lang="de-CH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CH" sz="11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A2A115-F012-9AA5-A882-272FB350C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655585"/>
            <a:ext cx="7772400" cy="3061854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  <a:effectLst>
            <a:outerShdw blurRad="50800" dist="88900" dir="13200000" sx="101000" sy="101000" algn="b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802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68061B3-AC28-456B-B07F-617BB4E38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Fisteln beim Crohn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8559CD-19C4-5AEA-E0D4-EFF331459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Medikamentöse Therapie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96778E-444D-E191-6029-9870DCE16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375" y="1849717"/>
            <a:ext cx="6037595" cy="409914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Neuere Substanzen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Placebo-kontrollierten Studien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 Fallzahlen</a:t>
            </a:r>
          </a:p>
          <a:p>
            <a:pPr lvl="1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Primär retrospektive Datenanalysen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Wahl (Goldstandard) bleibt Infliximab, danach Adalimumab (Anti-TNF)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Wahrscheinlich </a:t>
            </a:r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Ustekinumab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nach Anti-TNF Versagen beste Wahl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„</a:t>
            </a:r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Gamechanger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am Horizont (</a:t>
            </a:r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Risankizumab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Upadacitinib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7F38EF-9705-2250-38B4-0592A0A55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AEC029E-2A4A-2CA7-F609-83ACD1E43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987" y="1671590"/>
            <a:ext cx="4082716" cy="11456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3F5C52-B7BC-D913-7898-F6A557BC3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986" y="2820232"/>
            <a:ext cx="4016701" cy="112793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6C38FDB-BB40-348E-C939-97144636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986" y="3983942"/>
            <a:ext cx="4016701" cy="1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7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BEB464C-9943-D272-9D52-E463FA8377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5467" y="536575"/>
            <a:ext cx="4476823" cy="53620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Aber: Am Besten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C621FA-70E6-6638-6BE1-69E9107AF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Medikamente &amp; Chirurgie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779DC7-2956-8168-9356-0027BE2FE2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375" y="1849717"/>
            <a:ext cx="5254625" cy="4099143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Fistelverschluss mit multimodaler Therapie signifikant häufiger als  ohne</a:t>
            </a:r>
            <a:r>
              <a:rPr lang="de-DE" sz="24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endParaRPr lang="de-DE" sz="24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PISA Trial</a:t>
            </a:r>
            <a:r>
              <a:rPr lang="de-DE" sz="24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Chronischer Seton </a:t>
            </a:r>
            <a:r>
              <a:rPr lang="de-DE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Anti-TNF </a:t>
            </a:r>
            <a:r>
              <a:rPr lang="de-DE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Anti-TNF + Chirurgie</a:t>
            </a:r>
          </a:p>
          <a:p>
            <a:pPr lvl="1"/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Abbruch nach 44 Patienten: Re-Interventionsrate bei Seton deutlich erhöht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75C83F-80C9-5DB8-A495-976B59FCD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133" y="6126987"/>
            <a:ext cx="10030437" cy="693458"/>
          </a:xfrm>
        </p:spPr>
        <p:txBody>
          <a:bodyPr>
            <a:normAutofit fontScale="92500"/>
          </a:bodyPr>
          <a:lstStyle/>
          <a:p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Sebastian S, Black The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multimodal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Crohn's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perianal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fistula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multicentre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retrospective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Aliment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Pharmacol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  <a:r>
              <a:rPr lang="de-CH" sz="11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2018</a:t>
            </a:r>
          </a:p>
          <a:p>
            <a:r>
              <a:rPr lang="de-CH" sz="1100" i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Wassmann, 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Perianal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Fistulas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Crohn’s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Disease, Seton Versus Anti-TNF Versus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Anti-TNF [PISA]: A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de-CH" sz="11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Trial, JCC, 2020</a:t>
            </a:r>
            <a:endParaRPr lang="de-CH" sz="11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06ACEF-61B6-ACB0-D48F-B48D63A5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71795"/>
            <a:ext cx="4916570" cy="15647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21B4F1-8E24-CC59-FAB8-4B54B763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94314"/>
            <a:ext cx="4916570" cy="894682"/>
          </a:xfrm>
          <a:prstGeom prst="rect">
            <a:avLst/>
          </a:prstGeom>
        </p:spPr>
      </p:pic>
      <p:pic>
        <p:nvPicPr>
          <p:cNvPr id="3076" name="Picture 4" descr="Schiefer Turm von Pisa – Wikipedia">
            <a:extLst>
              <a:ext uri="{FF2B5EF4-FFF2-40B4-BE49-F238E27FC236}">
                <a16:creationId xmlns:a16="http://schemas.microsoft.com/office/drawing/2014/main" id="{D11D8F32-07FD-2608-FD84-9C4D923D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48" y="1156732"/>
            <a:ext cx="3069159" cy="46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02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5E0023-B78F-BC5B-37FD-91BC6B97C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Bedenke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533E32-96FF-6BC7-E42F-209ED0CEB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461963"/>
          </a:xfrm>
        </p:spPr>
        <p:txBody>
          <a:bodyPr>
            <a:normAutofit lnSpcReduction="10000"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Wie weiter?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474180-04D0-2647-C3BC-8992748ECF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33654" y="1849717"/>
            <a:ext cx="3456860" cy="4099143"/>
          </a:xfrm>
        </p:spPr>
        <p:txBody>
          <a:bodyPr/>
          <a:lstStyle/>
          <a:p>
            <a:r>
              <a:rPr lang="de-DE" dirty="0"/>
              <a:t>Was für eine Fistel liegt vor?</a:t>
            </a:r>
          </a:p>
          <a:p>
            <a:r>
              <a:rPr lang="de-DE" dirty="0"/>
              <a:t>Was macht der Crohn?</a:t>
            </a:r>
          </a:p>
          <a:p>
            <a:r>
              <a:rPr lang="de-DE" dirty="0"/>
              <a:t>Was will der Patient?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BA7139-7479-456C-9303-AED83F0A2D3C}"/>
              </a:ext>
            </a:extLst>
          </p:cNvPr>
          <p:cNvSpPr txBox="1"/>
          <p:nvPr/>
        </p:nvSpPr>
        <p:spPr>
          <a:xfrm>
            <a:off x="838199" y="6176963"/>
            <a:ext cx="10432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Geldof et al.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Classifying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perianal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fistulising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Crohn’s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: an expert 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decision-making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10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de-CH" sz="1100">
                <a:latin typeface="Arial" panose="020B0604020202020204" pitchFamily="34" charset="0"/>
                <a:cs typeface="Arial" panose="020B0604020202020204" pitchFamily="34" charset="0"/>
              </a:rPr>
              <a:t>. Lancet Gastro 2022</a:t>
            </a:r>
            <a:endParaRPr lang="de-CH" sz="11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C4001B-26E9-61BE-0812-CE9A8901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1603"/>
            <a:ext cx="6447344" cy="312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74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5E0023-B78F-BC5B-37FD-91BC6B97C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Fallbeispiel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533E32-96FF-6BC7-E42F-209ED0CEB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461963"/>
          </a:xfrm>
        </p:spPr>
        <p:txBody>
          <a:bodyPr>
            <a:normAutofit/>
          </a:bodyPr>
          <a:lstStyle/>
          <a:p>
            <a:r>
              <a:rPr lang="de-CH" b="1" dirty="0"/>
              <a:t>Patientin kommt in die Sprechstunde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275D7C-E38C-D654-988F-0B4B293AE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8" name="Bild 5" descr="Girlfriend of Spiderman.tiff">
            <a:extLst>
              <a:ext uri="{FF2B5EF4-FFF2-40B4-BE49-F238E27FC236}">
                <a16:creationId xmlns:a16="http://schemas.microsoft.com/office/drawing/2014/main" id="{A824C8D9-6640-81DD-4541-F24AB4354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1508787"/>
            <a:ext cx="4833411" cy="3063213"/>
          </a:xfrm>
          <a:prstGeom prst="rect">
            <a:avLst/>
          </a:prstGeom>
        </p:spPr>
      </p:pic>
      <p:sp>
        <p:nvSpPr>
          <p:cNvPr id="10" name="Textfeld 4">
            <a:extLst>
              <a:ext uri="{FF2B5EF4-FFF2-40B4-BE49-F238E27FC236}">
                <a16:creationId xmlns:a16="http://schemas.microsoft.com/office/drawing/2014/main" id="{094A15CF-D778-16A9-7C5B-531B6AEBEBA4}"/>
              </a:ext>
            </a:extLst>
          </p:cNvPr>
          <p:cNvSpPr txBox="1"/>
          <p:nvPr/>
        </p:nvSpPr>
        <p:spPr>
          <a:xfrm>
            <a:off x="8861238" y="4581128"/>
            <a:ext cx="141186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67" dirty="0"/>
              <a:t>Emma Stone</a:t>
            </a:r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92EB8C40-6983-96AE-50FB-B55768A22CAA}"/>
              </a:ext>
            </a:extLst>
          </p:cNvPr>
          <p:cNvSpPr txBox="1"/>
          <p:nvPr/>
        </p:nvSpPr>
        <p:spPr>
          <a:xfrm>
            <a:off x="841375" y="1965231"/>
            <a:ext cx="5995231" cy="2472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2012: 22 jährig; oberflächlicher Abszess und Fistel</a:t>
            </a:r>
            <a:endParaRPr lang="en-US" sz="2000" dirty="0"/>
          </a:p>
          <a:p>
            <a:pPr marL="342900" indent="-34290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Operiert in Flawil, heilt langsam..           KSSG</a:t>
            </a:r>
            <a:endParaRPr lang="de-CH" sz="2000" b="1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Dann „auffällige Fissur“</a:t>
            </a:r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baseline="30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Auf Nachfrage: Wiederkehrender UB-</a:t>
            </a:r>
            <a:r>
              <a:rPr lang="de-CH" sz="2000" dirty="0" err="1"/>
              <a:t>Sz</a:t>
            </a:r>
            <a:r>
              <a:rPr lang="de-CH" sz="2000" dirty="0"/>
              <a:t>, Durchfall....</a:t>
            </a:r>
          </a:p>
          <a:p>
            <a:pPr marL="380990" indent="-380990">
              <a:buClr>
                <a:srgbClr val="4F81BD"/>
              </a:buClr>
              <a:buSzPct val="90000"/>
              <a:buFont typeface="Wingdings" panose="05000000000000000000" pitchFamily="2" charset="2"/>
              <a:buChar char="§"/>
            </a:pPr>
            <a:endParaRPr lang="de-CH" sz="2133" dirty="0"/>
          </a:p>
        </p:txBody>
      </p:sp>
      <p:sp>
        <p:nvSpPr>
          <p:cNvPr id="12" name="Pfeil nach rechts 3">
            <a:extLst>
              <a:ext uri="{FF2B5EF4-FFF2-40B4-BE49-F238E27FC236}">
                <a16:creationId xmlns:a16="http://schemas.microsoft.com/office/drawing/2014/main" id="{379ED21B-57EE-9187-277F-E6832EAB56AC}"/>
              </a:ext>
            </a:extLst>
          </p:cNvPr>
          <p:cNvSpPr/>
          <p:nvPr/>
        </p:nvSpPr>
        <p:spPr>
          <a:xfrm>
            <a:off x="4760775" y="2637182"/>
            <a:ext cx="576064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30037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Louis XIV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Geburtsstundes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der modernen Chirurgie»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F427F-31A4-5C4D-8FB1-BD5356A846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1000" dirty="0"/>
              <a:t>Jorum, E. (2016) The Sun King's anal fistula. </a:t>
            </a:r>
            <a:r>
              <a:rPr lang="en-GB" sz="1000" dirty="0" err="1"/>
              <a:t>Tidsskr</a:t>
            </a:r>
            <a:r>
              <a:rPr lang="en-GB" sz="1000" dirty="0"/>
              <a:t> Nor </a:t>
            </a:r>
            <a:r>
              <a:rPr lang="en-GB" sz="1000" dirty="0" err="1"/>
              <a:t>Laegeforen</a:t>
            </a:r>
            <a:r>
              <a:rPr lang="en-GB" sz="1000" dirty="0"/>
              <a:t>, 2016 (136): 1244-1247.</a:t>
            </a:r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B093DD-B5B1-6FC0-0138-F907C3AA14B5}"/>
              </a:ext>
            </a:extLst>
          </p:cNvPr>
          <p:cNvSpPr txBox="1">
            <a:spLocks/>
          </p:cNvSpPr>
          <p:nvPr/>
        </p:nvSpPr>
        <p:spPr>
          <a:xfrm>
            <a:off x="850340" y="1593819"/>
            <a:ext cx="10247966" cy="40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r>
              <a:rPr lang="de-CH" b="1" dirty="0"/>
              <a:t>Mediziner:</a:t>
            </a:r>
            <a:endParaRPr lang="de-DE" b="1" dirty="0"/>
          </a:p>
          <a:p>
            <a:pPr lvl="1"/>
            <a:r>
              <a:rPr lang="en-US" sz="2000" dirty="0">
                <a:ea typeface="ＭＳ Ｐゴシック" charset="-128"/>
              </a:rPr>
              <a:t>Zu </a:t>
            </a:r>
            <a:r>
              <a:rPr lang="en-US" sz="2000" dirty="0" err="1">
                <a:ea typeface="ＭＳ Ｐゴシック" charset="-128"/>
              </a:rPr>
              <a:t>dieser</a:t>
            </a:r>
            <a:r>
              <a:rPr lang="en-US" sz="2000" dirty="0">
                <a:ea typeface="ＭＳ Ｐゴシック" charset="-128"/>
              </a:rPr>
              <a:t> Zeit die </a:t>
            </a:r>
            <a:r>
              <a:rPr lang="en-US" sz="2000" dirty="0" err="1">
                <a:ea typeface="ＭＳ Ｐゴシック" charset="-128"/>
              </a:rPr>
              <a:t>wahren</a:t>
            </a:r>
            <a:r>
              <a:rPr lang="en-US" sz="2000" dirty="0">
                <a:ea typeface="ＭＳ Ｐゴシック" charset="-128"/>
              </a:rPr>
              <a:t> Ärzte: Antoine Daquin</a:t>
            </a:r>
          </a:p>
          <a:p>
            <a:pPr lvl="1"/>
            <a:r>
              <a:rPr lang="en-US" sz="2000" dirty="0">
                <a:ea typeface="ＭＳ Ｐゴシック" charset="-128"/>
              </a:rPr>
              <a:t>“</a:t>
            </a:r>
            <a:r>
              <a:rPr lang="en-US" sz="2000" dirty="0" err="1">
                <a:ea typeface="ＭＳ Ｐゴシック" charset="-128"/>
              </a:rPr>
              <a:t>gegen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</a:rPr>
              <a:t>Chirurgie</a:t>
            </a:r>
            <a:r>
              <a:rPr lang="en-US" sz="2000" dirty="0">
                <a:ea typeface="ＭＳ Ｐゴシック" charset="-128"/>
              </a:rPr>
              <a:t>”</a:t>
            </a:r>
          </a:p>
          <a:p>
            <a:pPr lvl="1"/>
            <a:r>
              <a:rPr lang="en-US" sz="2000" dirty="0">
                <a:ea typeface="ＭＳ Ｐゴシック" charset="-128"/>
              </a:rPr>
              <a:t>1 </a:t>
            </a:r>
            <a:r>
              <a:rPr lang="en-US" sz="2000" dirty="0" err="1">
                <a:ea typeface="ＭＳ Ｐゴシック" charset="-128"/>
              </a:rPr>
              <a:t>Jahr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</a:rPr>
              <a:t>erfolglose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</a:rPr>
              <a:t>Behandlung</a:t>
            </a:r>
            <a:r>
              <a:rPr lang="en-US" sz="2000" dirty="0">
                <a:ea typeface="ＭＳ Ｐゴシック" charset="-128"/>
              </a:rPr>
              <a:t>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30D9442-8633-23E2-7521-C750340B1674}"/>
              </a:ext>
            </a:extLst>
          </p:cNvPr>
          <p:cNvSpPr txBox="1">
            <a:spLocks/>
          </p:cNvSpPr>
          <p:nvPr/>
        </p:nvSpPr>
        <p:spPr>
          <a:xfrm>
            <a:off x="859305" y="3104435"/>
            <a:ext cx="10247966" cy="40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18. November 1686</a:t>
            </a:r>
            <a:endParaRPr lang="en-GB" dirty="0"/>
          </a:p>
          <a:p>
            <a:pPr lvl="1"/>
            <a:r>
              <a:rPr lang="de-CH" sz="1800" dirty="0" err="1"/>
              <a:t>Chirurge</a:t>
            </a:r>
            <a:r>
              <a:rPr lang="de-CH" sz="1800" dirty="0"/>
              <a:t> Charles Francois Félix</a:t>
            </a:r>
          </a:p>
          <a:p>
            <a:pPr lvl="1">
              <a:lnSpc>
                <a:spcPct val="80000"/>
              </a:lnSpc>
            </a:pPr>
            <a:r>
              <a:rPr lang="de-CH" sz="1800" dirty="0"/>
              <a:t>6 Monate Übungszeit – diverse Tode </a:t>
            </a:r>
          </a:p>
          <a:p>
            <a:pPr lvl="1">
              <a:lnSpc>
                <a:spcPct val="80000"/>
              </a:lnSpc>
            </a:pPr>
            <a:r>
              <a:rPr lang="de-CH" sz="1800" dirty="0"/>
              <a:t>OP erfolgreich</a:t>
            </a:r>
          </a:p>
          <a:p>
            <a:pPr lvl="1">
              <a:lnSpc>
                <a:spcPct val="80000"/>
              </a:lnSpc>
              <a:buFont typeface="Zapf Dingbats"/>
              <a:buChar char="➯"/>
            </a:pPr>
            <a:r>
              <a:rPr lang="de-CH" sz="1800" dirty="0"/>
              <a:t>König konnte wieder reiten</a:t>
            </a:r>
          </a:p>
          <a:p>
            <a:pPr lvl="1">
              <a:lnSpc>
                <a:spcPct val="80000"/>
              </a:lnSpc>
              <a:buFont typeface="Zapf Dingbats"/>
              <a:buChar char="➯"/>
            </a:pPr>
            <a:r>
              <a:rPr lang="de-CH" sz="1800" dirty="0" err="1"/>
              <a:t>Chirurge</a:t>
            </a:r>
            <a:r>
              <a:rPr lang="de-CH" sz="1800" dirty="0"/>
              <a:t> geadelt</a:t>
            </a:r>
          </a:p>
          <a:p>
            <a:pPr lvl="1">
              <a:lnSpc>
                <a:spcPct val="80000"/>
              </a:lnSpc>
              <a:buFont typeface="Zapf Dingbats"/>
              <a:buChar char="➯"/>
            </a:pPr>
            <a:r>
              <a:rPr lang="de-CH" sz="1800" dirty="0" err="1"/>
              <a:t>L’Academie</a:t>
            </a:r>
            <a:r>
              <a:rPr lang="de-CH" sz="1800" dirty="0"/>
              <a:t> royale de Chirurgie gegründet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tabLst>
                <a:tab pos="254000" algn="l"/>
              </a:tabLst>
            </a:pP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05F50-EDD6-A478-0231-2BCF21F12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533" y="3491326"/>
            <a:ext cx="3850059" cy="2347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D5EF90-D4E0-5443-D97B-7587DFE70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497" y="417327"/>
            <a:ext cx="2615007" cy="33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5E0023-B78F-BC5B-37FD-91BC6B97C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Fallbeispiel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533E32-96FF-6BC7-E42F-209ED0CEB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461963"/>
          </a:xfrm>
        </p:spPr>
        <p:txBody>
          <a:bodyPr>
            <a:normAutofit/>
          </a:bodyPr>
          <a:lstStyle/>
          <a:p>
            <a:r>
              <a:rPr lang="de-CH" b="1" dirty="0"/>
              <a:t>Supra / </a:t>
            </a:r>
            <a:r>
              <a:rPr lang="de-CH" b="1" dirty="0" err="1"/>
              <a:t>infralevatorischer</a:t>
            </a:r>
            <a:r>
              <a:rPr lang="de-CH" b="1" dirty="0"/>
              <a:t> Abszess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 nach rechts 3">
            <a:extLst>
              <a:ext uri="{FF2B5EF4-FFF2-40B4-BE49-F238E27FC236}">
                <a16:creationId xmlns:a16="http://schemas.microsoft.com/office/drawing/2014/main" id="{379ED21B-57EE-9187-277F-E6832EAB56AC}"/>
              </a:ext>
            </a:extLst>
          </p:cNvPr>
          <p:cNvSpPr/>
          <p:nvPr/>
        </p:nvSpPr>
        <p:spPr>
          <a:xfrm>
            <a:off x="4760775" y="2637182"/>
            <a:ext cx="576064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4" name="Bild 5" descr="1.3.12.2.1107.5.2.36.40406.2013010917550064918480586-f1.jpeg">
            <a:extLst>
              <a:ext uri="{FF2B5EF4-FFF2-40B4-BE49-F238E27FC236}">
                <a16:creationId xmlns:a16="http://schemas.microsoft.com/office/drawing/2014/main" id="{3F48935D-2AD4-0986-5D3A-DDF93670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83" y="728133"/>
            <a:ext cx="4045016" cy="4045016"/>
          </a:xfrm>
          <a:prstGeom prst="rect">
            <a:avLst/>
          </a:prstGeom>
        </p:spPr>
      </p:pic>
      <p:pic>
        <p:nvPicPr>
          <p:cNvPr id="5" name="Bild 7" descr="1.3.12.2.1107.5.2.36.40406.2013010918022894154781169-f1.jpeg">
            <a:extLst>
              <a:ext uri="{FF2B5EF4-FFF2-40B4-BE49-F238E27FC236}">
                <a16:creationId xmlns:a16="http://schemas.microsoft.com/office/drawing/2014/main" id="{87BC7206-BBCA-DA96-AE65-E388ABFAE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936379"/>
            <a:ext cx="3660973" cy="3660973"/>
          </a:xfrm>
          <a:prstGeom prst="rect">
            <a:avLst/>
          </a:prstGeom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3939ACB2-9289-AE1D-5F27-8DDFBA4C3915}"/>
              </a:ext>
            </a:extLst>
          </p:cNvPr>
          <p:cNvSpPr txBox="1"/>
          <p:nvPr/>
        </p:nvSpPr>
        <p:spPr>
          <a:xfrm>
            <a:off x="719403" y="2180861"/>
            <a:ext cx="3586495" cy="3806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 err="1"/>
              <a:t>Kolonoskopie</a:t>
            </a:r>
            <a:r>
              <a:rPr lang="de-CH" sz="2000" dirty="0"/>
              <a:t>: Morbus Crohn</a:t>
            </a:r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Wenig aktiv - </a:t>
            </a:r>
            <a:r>
              <a:rPr lang="de-CH" sz="2000" dirty="0" err="1"/>
              <a:t>Salazopyrin</a:t>
            </a: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Nach ¾ Jahr: Riesen Abszess</a:t>
            </a:r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4 x Abszess/Seton“-Schutz“</a:t>
            </a:r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b="1" dirty="0" err="1"/>
              <a:t>Remicade</a:t>
            </a:r>
            <a:r>
              <a:rPr lang="de-CH" sz="2000" b="1" dirty="0"/>
              <a:t>....</a:t>
            </a:r>
          </a:p>
          <a:p>
            <a:pPr marL="380990" indent="-380990">
              <a:buClr>
                <a:srgbClr val="4F81BD"/>
              </a:buClr>
              <a:buSzPct val="90000"/>
              <a:buFont typeface="Wingdings" panose="05000000000000000000" pitchFamily="2" charset="2"/>
              <a:buChar char="§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 Unicode MS"/>
              <a:buChar char="➠"/>
            </a:pPr>
            <a:r>
              <a:rPr lang="de-CH" sz="2000" dirty="0"/>
              <a:t>Bauch und After besser</a:t>
            </a:r>
          </a:p>
          <a:p>
            <a:pPr marL="380990" indent="-380990">
              <a:buClr>
                <a:srgbClr val="4F81BD"/>
              </a:buClr>
              <a:buSzPct val="90000"/>
              <a:buFont typeface="Wingdings" panose="05000000000000000000" pitchFamily="2" charset="2"/>
              <a:buChar char="§"/>
            </a:pPr>
            <a:endParaRPr lang="de-CH" sz="2133" dirty="0"/>
          </a:p>
        </p:txBody>
      </p:sp>
    </p:spTree>
    <p:extLst>
      <p:ext uri="{BB962C8B-B14F-4D97-AF65-F5344CB8AC3E}">
        <p14:creationId xmlns:p14="http://schemas.microsoft.com/office/powerpoint/2010/main" val="2025645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5E0023-B78F-BC5B-37FD-91BC6B97C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Fallbeispiel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533E32-96FF-6BC7-E42F-209ED0CEB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461963"/>
          </a:xfrm>
        </p:spPr>
        <p:txBody>
          <a:bodyPr>
            <a:normAutofit/>
          </a:bodyPr>
          <a:lstStyle/>
          <a:p>
            <a:r>
              <a:rPr lang="de-CH" b="1" dirty="0"/>
              <a:t>Fisteloperation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 6" descr="Folie6.jpg">
            <a:extLst>
              <a:ext uri="{FF2B5EF4-FFF2-40B4-BE49-F238E27FC236}">
                <a16:creationId xmlns:a16="http://schemas.microsoft.com/office/drawing/2014/main" id="{317E479A-AB9A-B1AC-DCD5-A336D252C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21553" r="17212" b="16919"/>
          <a:stretch/>
        </p:blipFill>
        <p:spPr>
          <a:xfrm>
            <a:off x="8928780" y="2638500"/>
            <a:ext cx="2791513" cy="4219500"/>
          </a:xfrm>
          <a:prstGeom prst="rect">
            <a:avLst/>
          </a:prstGeom>
        </p:spPr>
      </p:pic>
      <p:pic>
        <p:nvPicPr>
          <p:cNvPr id="8" name="Bild 3" descr="Folie6.jpg">
            <a:extLst>
              <a:ext uri="{FF2B5EF4-FFF2-40B4-BE49-F238E27FC236}">
                <a16:creationId xmlns:a16="http://schemas.microsoft.com/office/drawing/2014/main" id="{22B12DE3-7475-2B6A-1E06-747BD6D5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t="19979" r="57647" b="24683"/>
          <a:stretch/>
        </p:blipFill>
        <p:spPr>
          <a:xfrm>
            <a:off x="5744820" y="104449"/>
            <a:ext cx="3145673" cy="3795060"/>
          </a:xfrm>
          <a:prstGeom prst="rect">
            <a:avLst/>
          </a:prstGeom>
        </p:spPr>
      </p:pic>
      <p:sp>
        <p:nvSpPr>
          <p:cNvPr id="9" name="Textfeld 2">
            <a:extLst>
              <a:ext uri="{FF2B5EF4-FFF2-40B4-BE49-F238E27FC236}">
                <a16:creationId xmlns:a16="http://schemas.microsoft.com/office/drawing/2014/main" id="{72018AC4-84B7-7AA2-BC2A-49D90EAB78A0}"/>
              </a:ext>
            </a:extLst>
          </p:cNvPr>
          <p:cNvSpPr txBox="1"/>
          <p:nvPr/>
        </p:nvSpPr>
        <p:spPr>
          <a:xfrm>
            <a:off x="719414" y="2682333"/>
            <a:ext cx="7940572" cy="2677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4F81BD"/>
              </a:buClr>
              <a:buSzPct val="90000"/>
            </a:pPr>
            <a:endParaRPr lang="de-CH" sz="2133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Nach 2 Jahren Geduld</a:t>
            </a:r>
            <a:endParaRPr lang="de-CH" sz="2000" baseline="30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Operation mit LIFT (</a:t>
            </a:r>
            <a:r>
              <a:rPr lang="de-CH" sz="2000" dirty="0" err="1"/>
              <a:t>Ligation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</a:t>
            </a:r>
            <a:r>
              <a:rPr lang="de-CH" sz="2000" dirty="0" err="1"/>
              <a:t>intersphincteric</a:t>
            </a:r>
            <a:r>
              <a:rPr lang="de-CH" sz="2000" dirty="0"/>
              <a:t> </a:t>
            </a:r>
            <a:r>
              <a:rPr lang="de-CH" sz="2000" dirty="0" err="1"/>
              <a:t>fistula</a:t>
            </a:r>
            <a:r>
              <a:rPr lang="de-CH" sz="2000" dirty="0"/>
              <a:t> </a:t>
            </a:r>
            <a:r>
              <a:rPr lang="de-CH" sz="2000" dirty="0" err="1"/>
              <a:t>tract</a:t>
            </a:r>
            <a:r>
              <a:rPr lang="de-CH" sz="2000" dirty="0"/>
              <a:t>)</a:t>
            </a:r>
          </a:p>
          <a:p>
            <a:pPr marL="342900" indent="-34290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baseline="30000" dirty="0"/>
          </a:p>
          <a:p>
            <a:pPr marL="342900" indent="-34290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baseline="30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Bis jetzt seit &gt;9.5 Jahren kein Rückfall.... </a:t>
            </a:r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80990" indent="-380990">
              <a:buClr>
                <a:srgbClr val="4F81BD"/>
              </a:buClr>
              <a:buSzPct val="90000"/>
              <a:buFont typeface="Arial" panose="020B0604020202020204" pitchFamily="34" charset="0"/>
              <a:buChar char="•"/>
            </a:pPr>
            <a:r>
              <a:rPr lang="de-CH" sz="2000" dirty="0"/>
              <a:t>Voll arbeitsfähig – Dank Zusammenarbeit Gastroenterologie - Chirurgie</a:t>
            </a:r>
          </a:p>
        </p:txBody>
      </p:sp>
    </p:spTree>
    <p:extLst>
      <p:ext uri="{BB962C8B-B14F-4D97-AF65-F5344CB8AC3E}">
        <p14:creationId xmlns:p14="http://schemas.microsoft.com/office/powerpoint/2010/main" val="2419443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5E0023-B78F-BC5B-37FD-91BC6B97C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Fazit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533E32-96FF-6BC7-E42F-209ED0CEB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1250903"/>
            <a:ext cx="10120313" cy="461963"/>
          </a:xfrm>
        </p:spPr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Überblick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5D3E601-8ECC-5760-D85A-44597F028E43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86740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Abszesse + Fisteln = Chirurgie</a:t>
            </a:r>
          </a:p>
          <a:p>
            <a:pPr>
              <a:buClr>
                <a:srgbClr val="0070C0"/>
              </a:buClr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Proktitis = Gastroenterologie</a:t>
            </a:r>
          </a:p>
          <a:p>
            <a:pPr marL="0" indent="0">
              <a:buClr>
                <a:srgbClr val="0070C0"/>
              </a:buClr>
              <a:buNone/>
            </a:pP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0C0"/>
              </a:buClr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Fisteln und IBD = 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Chirurgie + Gastroenterologie</a:t>
            </a:r>
          </a:p>
          <a:p>
            <a:pPr>
              <a:buClr>
                <a:srgbClr val="0070C0"/>
              </a:buClr>
            </a:pPr>
            <a:endParaRPr 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0C0"/>
              </a:buClr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0C0"/>
              </a:buClr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0C0"/>
              </a:buClr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8825" lvl="1" indent="-301625">
              <a:lnSpc>
                <a:spcPct val="110000"/>
              </a:lnSpc>
              <a:spcBef>
                <a:spcPts val="1800"/>
              </a:spcBef>
              <a:buClr>
                <a:srgbClr val="0070C0"/>
              </a:buClr>
              <a:buFont typeface="Zapf Dingbats"/>
              <a:buChar char="➯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Mehr (radiologische) Heilungen; weniger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Reinterventionen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höhere Zufriedenheit</a:t>
            </a:r>
          </a:p>
        </p:txBody>
      </p:sp>
      <p:pic>
        <p:nvPicPr>
          <p:cNvPr id="2050" name="Picture 2" descr="Zusammen sind wir dieses Jahr noch stärker! - Aktuell">
            <a:extLst>
              <a:ext uri="{FF2B5EF4-FFF2-40B4-BE49-F238E27FC236}">
                <a16:creationId xmlns:a16="http://schemas.microsoft.com/office/drawing/2014/main" id="{6968C20D-FD9B-97AE-A53E-1B940A14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51" y="1825625"/>
            <a:ext cx="5000587" cy="36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5DE03-330F-C63D-1EBF-21333FF8D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4" t="43531" r="11915"/>
          <a:stretch/>
        </p:blipFill>
        <p:spPr>
          <a:xfrm>
            <a:off x="1283110" y="5884607"/>
            <a:ext cx="4812890" cy="760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0771F-3D0C-8A45-D8EF-E2354439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14" y="3444364"/>
            <a:ext cx="4812890" cy="1499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145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Guidelines….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Primärer Anorektaler Abszess/</a:t>
            </a:r>
            <a:r>
              <a:rPr lang="de-CH">
                <a:latin typeface="Calibri" panose="020F0502020204030204" pitchFamily="34" charset="0"/>
                <a:cs typeface="Calibri" panose="020F0502020204030204" pitchFamily="34" charset="0"/>
              </a:rPr>
              <a:t>Fistel: Medikamentöse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Therapie sinnlos – OP einzige Therapie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F427F-31A4-5C4D-8FB1-BD5356A846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6923" y="6049470"/>
            <a:ext cx="8289515" cy="770975"/>
          </a:xfrm>
        </p:spPr>
        <p:txBody>
          <a:bodyPr>
            <a:normAutofit/>
          </a:bodyPr>
          <a:lstStyle/>
          <a:p>
            <a:r>
              <a:rPr lang="en-GB" dirty="0"/>
              <a:t>Williams, G., Williams, A., Tozer, P., Phillips, R., Ahmad, A., Jayne, D., Maxwell-Armstrong, C. (2018) The treatment of anal fistula: second ACPGBI Position Statement - 2018. Colorectal Dis, 2018</a:t>
            </a:r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B093DD-B5B1-6FC0-0138-F907C3AA14B5}"/>
              </a:ext>
            </a:extLst>
          </p:cNvPr>
          <p:cNvSpPr txBox="1">
            <a:spLocks/>
          </p:cNvSpPr>
          <p:nvPr/>
        </p:nvSpPr>
        <p:spPr>
          <a:xfrm>
            <a:off x="850340" y="1593819"/>
            <a:ext cx="10247966" cy="40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endParaRPr lang="en-US" dirty="0">
              <a:ea typeface="ＭＳ Ｐゴシック" charset="-128"/>
            </a:endParaRPr>
          </a:p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endParaRPr lang="en-US" sz="2000" dirty="0">
              <a:ea typeface="ＭＳ Ｐゴシック" charset="-128"/>
            </a:endParaRPr>
          </a:p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endParaRPr lang="en-US" sz="2000" dirty="0">
              <a:ea typeface="ＭＳ Ｐゴシック" charset="-128"/>
            </a:endParaRPr>
          </a:p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r>
              <a:rPr lang="en-US" sz="2000" dirty="0">
                <a:ea typeface="ＭＳ Ｐゴシック" charset="-128"/>
              </a:rPr>
              <a:t>Es </a:t>
            </a:r>
            <a:r>
              <a:rPr lang="en-US" sz="2000" dirty="0" err="1">
                <a:ea typeface="ＭＳ Ｐゴシック" charset="-128"/>
              </a:rPr>
              <a:t>braucht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</a:rPr>
              <a:t>nur</a:t>
            </a:r>
            <a:r>
              <a:rPr lang="en-US" sz="2000" dirty="0">
                <a:ea typeface="ＭＳ Ｐゴシック" charset="-128"/>
              </a:rPr>
              <a:t> den </a:t>
            </a:r>
            <a:r>
              <a:rPr lang="en-US" sz="2000" dirty="0" err="1">
                <a:ea typeface="ＭＳ Ｐゴシック" charset="-128"/>
              </a:rPr>
              <a:t>Chirurge</a:t>
            </a:r>
            <a:r>
              <a:rPr lang="en-US" dirty="0" err="1">
                <a:ea typeface="ＭＳ Ｐゴシック" charset="-128"/>
              </a:rPr>
              <a:t>n</a:t>
            </a:r>
            <a:r>
              <a:rPr lang="en-US" dirty="0">
                <a:ea typeface="ＭＳ Ｐゴシック" charset="-128"/>
              </a:rPr>
              <a:t>!</a:t>
            </a:r>
          </a:p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r>
              <a:rPr lang="en-US" dirty="0" err="1">
                <a:ea typeface="ＭＳ Ｐゴシック" charset="-128"/>
              </a:rPr>
              <a:t>Wir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können</a:t>
            </a:r>
            <a:r>
              <a:rPr lang="en-US" dirty="0">
                <a:ea typeface="ＭＳ Ｐゴシック" charset="-128"/>
              </a:rPr>
              <a:t> also </a:t>
            </a:r>
            <a:r>
              <a:rPr lang="en-US" dirty="0" err="1">
                <a:ea typeface="ＭＳ Ｐゴシック" charset="-128"/>
              </a:rPr>
              <a:t>zum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Kaffee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gehen</a:t>
            </a:r>
            <a:r>
              <a:rPr lang="en-US" dirty="0">
                <a:ea typeface="ＭＳ Ｐゴシック" charset="-128"/>
              </a:rPr>
              <a:t>…. </a:t>
            </a:r>
          </a:p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endParaRPr lang="en-US" dirty="0">
              <a:ea typeface="ＭＳ Ｐゴシック" charset="-128"/>
            </a:endParaRPr>
          </a:p>
          <a:p>
            <a:pPr>
              <a:lnSpc>
                <a:spcPct val="120000"/>
              </a:lnSpc>
              <a:spcBef>
                <a:spcPts val="1600"/>
              </a:spcBef>
              <a:tabLst>
                <a:tab pos="254000" algn="l"/>
              </a:tabLst>
            </a:pPr>
            <a:r>
              <a:rPr lang="en-US" dirty="0">
                <a:ea typeface="ＭＳ Ｐゴシック" charset="-128"/>
              </a:rPr>
              <a:t>Oder </a:t>
            </a:r>
            <a:r>
              <a:rPr lang="en-US" dirty="0" err="1">
                <a:ea typeface="ＭＳ Ｐゴシック" charset="-128"/>
              </a:rPr>
              <a:t>doch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err="1">
                <a:ea typeface="ＭＳ Ｐゴシック" charset="-128"/>
              </a:rPr>
              <a:t>nicht</a:t>
            </a:r>
            <a:r>
              <a:rPr lang="en-US" dirty="0">
                <a:ea typeface="ＭＳ Ｐゴシック" charset="-128"/>
              </a:rPr>
              <a:t>?</a:t>
            </a:r>
            <a:endParaRPr lang="en-US" sz="2000" dirty="0">
              <a:ea typeface="ＭＳ Ｐゴシック" charset="-128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30D9442-8633-23E2-7521-C750340B1674}"/>
              </a:ext>
            </a:extLst>
          </p:cNvPr>
          <p:cNvSpPr txBox="1">
            <a:spLocks/>
          </p:cNvSpPr>
          <p:nvPr/>
        </p:nvSpPr>
        <p:spPr>
          <a:xfrm>
            <a:off x="859305" y="3104435"/>
            <a:ext cx="10247966" cy="4099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tabLst>
                <a:tab pos="254000" algn="l"/>
              </a:tabLst>
            </a:pP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8" name="Bild 15" descr="fist fight.jpg">
            <a:extLst>
              <a:ext uri="{FF2B5EF4-FFF2-40B4-BE49-F238E27FC236}">
                <a16:creationId xmlns:a16="http://schemas.microsoft.com/office/drawing/2014/main" id="{E280DACE-A254-480A-346D-38DBB6905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3" y="1807283"/>
            <a:ext cx="2376264" cy="2376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FC0E5-1640-D0ED-2A07-1D3BEF7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94" y="1749107"/>
            <a:ext cx="5003800" cy="111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4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Abszess - Fistel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F6C132-B808-3F68-E9C5-59B267E12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E191C55-12A8-B612-03B8-FBF28AA2B986}"/>
              </a:ext>
            </a:extLst>
          </p:cNvPr>
          <p:cNvSpPr txBox="1">
            <a:spLocks noChangeArrowheads="1"/>
          </p:cNvSpPr>
          <p:nvPr/>
        </p:nvSpPr>
        <p:spPr>
          <a:xfrm>
            <a:off x="841375" y="1849717"/>
            <a:ext cx="7942262" cy="397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Extraanatomischer Gang zwischen </a:t>
            </a:r>
            <a:r>
              <a:rPr lang="de-CH" sz="2000" dirty="0" err="1">
                <a:ea typeface="ＭＳ Ｐゴシック" charset="0"/>
                <a:cs typeface="ＭＳ Ｐゴシック" charset="0"/>
              </a:rPr>
              <a:t>Perianalhaut</a:t>
            </a:r>
            <a:r>
              <a:rPr lang="de-CH" sz="2000" dirty="0">
                <a:ea typeface="ＭＳ Ｐゴシック" charset="0"/>
                <a:cs typeface="ＭＳ Ｐゴシック" charset="0"/>
              </a:rPr>
              <a:t> und Analkanal/Rektum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Abszess(</a:t>
            </a:r>
            <a:r>
              <a:rPr lang="de-CH" sz="2000" dirty="0" err="1">
                <a:ea typeface="ＭＳ Ｐゴシック" charset="0"/>
                <a:cs typeface="ＭＳ Ｐゴシック" charset="0"/>
              </a:rPr>
              <a:t>Perinealabszess</a:t>
            </a:r>
            <a:r>
              <a:rPr lang="de-CH" sz="2000" dirty="0">
                <a:ea typeface="ＭＳ Ｐゴシック" charset="0"/>
                <a:cs typeface="ＭＳ Ｐゴシック" charset="0"/>
              </a:rPr>
              <a:t>): akute Krankheitsform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Fistel: chronische Krankheitsform</a:t>
            </a:r>
          </a:p>
          <a:p>
            <a:pPr>
              <a:defRPr/>
            </a:pPr>
            <a:endParaRPr lang="de-DE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CCFBEE-8DF8-48C4-CEFE-5AAB0989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531" y="2624408"/>
            <a:ext cx="5397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8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Grundlagen - Definitionen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Perianalabszess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- Analfistel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F6C132-B808-3F68-E9C5-59B267E12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8" name="Textfeld 2">
            <a:extLst>
              <a:ext uri="{FF2B5EF4-FFF2-40B4-BE49-F238E27FC236}">
                <a16:creationId xmlns:a16="http://schemas.microsoft.com/office/drawing/2014/main" id="{7D6684DC-497A-2042-E3FC-B37659FB35A8}"/>
              </a:ext>
            </a:extLst>
          </p:cNvPr>
          <p:cNvSpPr txBox="1"/>
          <p:nvPr/>
        </p:nvSpPr>
        <p:spPr>
          <a:xfrm>
            <a:off x="1493658" y="1588317"/>
            <a:ext cx="68513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 </a:t>
            </a: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Meist ausgehend von einer infizierten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Proktodealdrüse</a:t>
            </a: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(90%) d.h.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kyrptoglandulärer</a:t>
            </a: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Ursprung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de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Selten:</a:t>
            </a:r>
          </a:p>
          <a:p>
            <a:pPr marL="800100" lvl="1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Senkungsabszesse (z.B.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Divertikulitis</a:t>
            </a: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800100" lvl="1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M.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Crohn</a:t>
            </a:r>
            <a:endParaRPr lang="de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Acne</a:t>
            </a: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inversa</a:t>
            </a:r>
            <a:endParaRPr lang="de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Pilonidalsinus</a:t>
            </a:r>
            <a:endParaRPr lang="de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…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de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 </a:t>
            </a:r>
            <a:r>
              <a:rPr lang="de-CH" sz="2000" b="1" dirty="0">
                <a:solidFill>
                  <a:srgbClr val="FF0000"/>
                </a:solidFill>
              </a:rPr>
              <a:t>In bis 30-40% persistiert die zu Grunde liegende Analfistel</a:t>
            </a:r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A93F1D43-A53F-41C5-9931-930F3014F964}"/>
              </a:ext>
            </a:extLst>
          </p:cNvPr>
          <p:cNvSpPr/>
          <p:nvPr/>
        </p:nvSpPr>
        <p:spPr>
          <a:xfrm>
            <a:off x="8286053" y="4791341"/>
            <a:ext cx="44565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de-DE" sz="1400" dirty="0"/>
              <a:t>40% </a:t>
            </a:r>
            <a:r>
              <a:rPr lang="de-DE" sz="1400" b="1" dirty="0"/>
              <a:t>subkutaner</a:t>
            </a:r>
            <a:r>
              <a:rPr lang="de-DE" sz="1400" dirty="0"/>
              <a:t> Abszess </a:t>
            </a:r>
          </a:p>
          <a:p>
            <a:pPr marL="342900" indent="-342900">
              <a:buFont typeface="+mj-ea"/>
              <a:buAutoNum type="circleNumDbPlain"/>
            </a:pPr>
            <a:r>
              <a:rPr lang="hu-HU" sz="1400" dirty="0"/>
              <a:t>20%</a:t>
            </a:r>
            <a:r>
              <a:rPr lang="hu-HU" sz="1400" b="1" dirty="0"/>
              <a:t> </a:t>
            </a:r>
            <a:r>
              <a:rPr lang="hu-HU" sz="1400" b="1" dirty="0" err="1"/>
              <a:t>ischioanaler</a:t>
            </a:r>
            <a:r>
              <a:rPr lang="hu-HU" sz="1400" dirty="0"/>
              <a:t> </a:t>
            </a:r>
            <a:r>
              <a:rPr lang="hu-HU" sz="1400" dirty="0" err="1"/>
              <a:t>Abszess</a:t>
            </a:r>
            <a:r>
              <a:rPr lang="hu-HU" sz="1400" dirty="0"/>
              <a:t> </a:t>
            </a:r>
          </a:p>
          <a:p>
            <a:pPr marL="342900" indent="-342900">
              <a:buFont typeface="+mj-ea"/>
              <a:buAutoNum type="circleNumDbPlain"/>
            </a:pPr>
            <a:r>
              <a:rPr lang="hu-HU" sz="1400" dirty="0"/>
              <a:t>20% </a:t>
            </a:r>
            <a:r>
              <a:rPr lang="hu-HU" sz="1400" b="1" dirty="0" err="1"/>
              <a:t>intersphinktärer</a:t>
            </a:r>
            <a:r>
              <a:rPr lang="hu-HU" sz="1400" dirty="0"/>
              <a:t> </a:t>
            </a:r>
            <a:r>
              <a:rPr lang="hu-HU" sz="1400" dirty="0" err="1"/>
              <a:t>Abszess</a:t>
            </a:r>
            <a:r>
              <a:rPr lang="hu-HU" sz="1400" dirty="0"/>
              <a:t> </a:t>
            </a:r>
          </a:p>
          <a:p>
            <a:pPr marL="342900" indent="-342900">
              <a:buFont typeface="+mj-ea"/>
              <a:buAutoNum type="circleNumDbPlain"/>
            </a:pPr>
            <a:r>
              <a:rPr lang="de-DE" sz="1400" dirty="0"/>
              <a:t>10% </a:t>
            </a:r>
            <a:r>
              <a:rPr lang="de-DE" sz="1400" b="1" dirty="0" err="1"/>
              <a:t>pelvirektaler</a:t>
            </a:r>
            <a:r>
              <a:rPr lang="de-DE" sz="1400" b="1" dirty="0"/>
              <a:t> </a:t>
            </a:r>
            <a:r>
              <a:rPr lang="de-DE" sz="1400" dirty="0"/>
              <a:t>(</a:t>
            </a:r>
            <a:r>
              <a:rPr lang="de-DE" sz="1400" dirty="0" err="1"/>
              <a:t>supralevatorischer</a:t>
            </a:r>
            <a:r>
              <a:rPr lang="de-DE" sz="1400" dirty="0"/>
              <a:t>) Abszess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EB4F15D-6A29-099D-ABEF-3D528935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7115" t="1776" r="14426" b="12433"/>
          <a:stretch>
            <a:fillRect/>
          </a:stretch>
        </p:blipFill>
        <p:spPr bwMode="auto">
          <a:xfrm>
            <a:off x="1884408" y="1671590"/>
            <a:ext cx="4211592" cy="477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145A61-0598-74B7-CE41-1514BAF4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8191"/>
          <a:stretch>
            <a:fillRect/>
          </a:stretch>
        </p:blipFill>
        <p:spPr bwMode="auto">
          <a:xfrm>
            <a:off x="7978877" y="915866"/>
            <a:ext cx="3537494" cy="383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hteck 1">
            <a:extLst>
              <a:ext uri="{FF2B5EF4-FFF2-40B4-BE49-F238E27FC236}">
                <a16:creationId xmlns:a16="http://schemas.microsoft.com/office/drawing/2014/main" id="{3479F319-29EE-BF58-51DC-4C1FF00D43C2}"/>
              </a:ext>
            </a:extLst>
          </p:cNvPr>
          <p:cNvSpPr/>
          <p:nvPr/>
        </p:nvSpPr>
        <p:spPr>
          <a:xfrm>
            <a:off x="1403491" y="1976534"/>
            <a:ext cx="233131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600" dirty="0">
                <a:latin typeface="Calibri" pitchFamily="34" charset="0"/>
              </a:rPr>
              <a:t>(nach Parks)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latin typeface="Calibri" pitchFamily="34" charset="0"/>
              </a:rPr>
              <a:t>1 </a:t>
            </a:r>
            <a:r>
              <a:rPr lang="de-CH" sz="2000" dirty="0" err="1">
                <a:latin typeface="Calibri" pitchFamily="34" charset="0"/>
              </a:rPr>
              <a:t>intersphinktär</a:t>
            </a:r>
            <a:endParaRPr lang="de-CH" sz="2000" dirty="0">
              <a:latin typeface="Calibri" pitchFamily="34" charset="0"/>
            </a:endParaRPr>
          </a:p>
          <a:p>
            <a:r>
              <a:rPr lang="de-CH" sz="2000" dirty="0">
                <a:latin typeface="Calibri" pitchFamily="34" charset="0"/>
              </a:rPr>
              <a:t>2 </a:t>
            </a:r>
            <a:r>
              <a:rPr lang="de-CH" sz="2000" dirty="0" err="1">
                <a:latin typeface="Calibri" pitchFamily="34" charset="0"/>
              </a:rPr>
              <a:t>submukös</a:t>
            </a:r>
            <a:endParaRPr lang="de-CH" sz="2000" dirty="0">
              <a:latin typeface="Calibri" pitchFamily="34" charset="0"/>
            </a:endParaRPr>
          </a:p>
          <a:p>
            <a:r>
              <a:rPr lang="de-CH" sz="2000" dirty="0">
                <a:latin typeface="Calibri" pitchFamily="34" charset="0"/>
              </a:rPr>
              <a:t>3 </a:t>
            </a:r>
            <a:r>
              <a:rPr lang="de-CH" sz="2000" dirty="0" err="1">
                <a:latin typeface="Calibri" pitchFamily="34" charset="0"/>
              </a:rPr>
              <a:t>transsphinktär</a:t>
            </a:r>
            <a:endParaRPr lang="de-CH" sz="2000" dirty="0">
              <a:latin typeface="Calibri" pitchFamily="34" charset="0"/>
            </a:endParaRPr>
          </a:p>
          <a:p>
            <a:r>
              <a:rPr lang="de-CH" sz="2000" dirty="0">
                <a:latin typeface="Calibri" pitchFamily="34" charset="0"/>
              </a:rPr>
              <a:t>4 </a:t>
            </a:r>
            <a:r>
              <a:rPr lang="de-CH" sz="2000" dirty="0" err="1">
                <a:latin typeface="Calibri" pitchFamily="34" charset="0"/>
              </a:rPr>
              <a:t>suprasphinktär</a:t>
            </a:r>
            <a:endParaRPr lang="de-CH" sz="2000" dirty="0">
              <a:latin typeface="Calibri" pitchFamily="34" charset="0"/>
            </a:endParaRPr>
          </a:p>
          <a:p>
            <a:endParaRPr lang="de-CH" sz="2000" dirty="0">
              <a:latin typeface="Calibri" pitchFamily="34" charset="0"/>
            </a:endParaRPr>
          </a:p>
          <a:p>
            <a:r>
              <a:rPr lang="de-CH" sz="2000" dirty="0">
                <a:latin typeface="Calibri" pitchFamily="34" charset="0"/>
              </a:rPr>
              <a:t>5 </a:t>
            </a:r>
            <a:r>
              <a:rPr lang="de-CH" sz="2000" dirty="0" err="1">
                <a:latin typeface="Calibri" pitchFamily="34" charset="0"/>
              </a:rPr>
              <a:t>extrasphinktär</a:t>
            </a:r>
            <a:endParaRPr lang="de-CH" sz="2000" dirty="0">
              <a:latin typeface="Calibri" pitchFamily="34" charset="0"/>
            </a:endParaRPr>
          </a:p>
          <a:p>
            <a:endParaRPr lang="de-DE" b="1" dirty="0">
              <a:latin typeface="Calibri" pitchFamily="34" charset="0"/>
            </a:endParaRPr>
          </a:p>
        </p:txBody>
      </p:sp>
      <p:pic>
        <p:nvPicPr>
          <p:cNvPr id="23" name="Picture 22" descr="\\ksshome06\share06\Chir\Allgemein\ALLG\Oberärzte\Bischofberger\fistelvortrag\Analrectal sepsis\Analfistelartikel Therapeutische Umschau\Entwicklung Bilder\Zadnikar\Marti_FISTELN_DEFF 1_ 11-2012-1\Folie1.jpg">
            <a:extLst>
              <a:ext uri="{FF2B5EF4-FFF2-40B4-BE49-F238E27FC236}">
                <a16:creationId xmlns:a16="http://schemas.microsoft.com/office/drawing/2014/main" id="{97B1DF2F-42F8-7E61-2D65-3BC0FAF8A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273" y="1332516"/>
            <a:ext cx="3214497" cy="36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3">
            <a:extLst>
              <a:ext uri="{FF2B5EF4-FFF2-40B4-BE49-F238E27FC236}">
                <a16:creationId xmlns:a16="http://schemas.microsoft.com/office/drawing/2014/main" id="{DA19BF40-F9C7-87F4-4F5F-3C805E5123CA}"/>
              </a:ext>
            </a:extLst>
          </p:cNvPr>
          <p:cNvSpPr txBox="1"/>
          <p:nvPr/>
        </p:nvSpPr>
        <p:spPr>
          <a:xfrm>
            <a:off x="1415407" y="1763085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Analfisteln - Einteilung</a:t>
            </a:r>
          </a:p>
        </p:txBody>
      </p:sp>
    </p:spTree>
    <p:extLst>
      <p:ext uri="{BB962C8B-B14F-4D97-AF65-F5344CB8AC3E}">
        <p14:creationId xmlns:p14="http://schemas.microsoft.com/office/powerpoint/2010/main" val="38168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Therapie Abszess – oberflächliche Fistel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Einfach: «</a:t>
            </a:r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ubi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pus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ibi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dirty="0" err="1">
                <a:latin typeface="Calibri" panose="020F0502020204030204" pitchFamily="34" charset="0"/>
                <a:cs typeface="Calibri" panose="020F0502020204030204" pitchFamily="34" charset="0"/>
              </a:rPr>
              <a:t>evacula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F6C132-B808-3F68-E9C5-59B267E12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E191C55-12A8-B612-03B8-FBF28AA2B986}"/>
              </a:ext>
            </a:extLst>
          </p:cNvPr>
          <p:cNvSpPr txBox="1">
            <a:spLocks noChangeArrowheads="1"/>
          </p:cNvSpPr>
          <p:nvPr/>
        </p:nvSpPr>
        <p:spPr>
          <a:xfrm>
            <a:off x="841375" y="1849717"/>
            <a:ext cx="7942262" cy="397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Beim Abszess 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Soll Abfluss geschaffen werden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Wunde relativ gross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Um verfrühter Verschluss zu verhindern</a:t>
            </a:r>
          </a:p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Bei oberflächlicher Fistel: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Wenig o. kein Schliessmuskel involviert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Einfache Spaltung</a:t>
            </a:r>
          </a:p>
          <a:p>
            <a:pPr>
              <a:defRPr/>
            </a:pPr>
            <a:endParaRPr lang="de-DE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6AA5D-4D81-E223-96D8-DBD4D6B1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37" y="3605337"/>
            <a:ext cx="4495800" cy="314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DEA95-EA07-AB61-0A54-4A09DFDC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622" y="1076255"/>
            <a:ext cx="2406129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Therapie komplexe Fisteln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Skylla und Charybdis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F6C132-B808-3F68-E9C5-59B267E12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9767" y="6126987"/>
            <a:ext cx="10923973" cy="693458"/>
          </a:xfrm>
        </p:spPr>
        <p:txBody>
          <a:bodyPr/>
          <a:lstStyle/>
          <a:p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Marti, L., Kruse, C.,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Zadnikar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M., Maurus, C., Kim, C. H., Herold, A. (2013) [Surgical treatment of fistula-in-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ano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--a journey between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Skylla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 and Charybdis]. </a:t>
            </a:r>
            <a:r>
              <a:rPr lang="en-GB" sz="1000" i="1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Ther</a:t>
            </a:r>
            <a:r>
              <a:rPr lang="en-GB" sz="1000" i="1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sz="1000" i="1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Umsch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2013 (70): 383-391.</a:t>
            </a:r>
          </a:p>
          <a:p>
            <a:endParaRPr lang="en-CH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E191C55-12A8-B612-03B8-FBF28AA2B986}"/>
              </a:ext>
            </a:extLst>
          </p:cNvPr>
          <p:cNvSpPr txBox="1">
            <a:spLocks noChangeArrowheads="1"/>
          </p:cNvSpPr>
          <p:nvPr/>
        </p:nvSpPr>
        <p:spPr>
          <a:xfrm>
            <a:off x="841375" y="1849717"/>
            <a:ext cx="7942262" cy="397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Wenn viel Schliessmuskel betroffen 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Rezidiv</a:t>
            </a: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Stuhlinkontinenz </a:t>
            </a:r>
          </a:p>
          <a:p>
            <a:pPr lvl="1">
              <a:buClr>
                <a:srgbClr val="0070C0"/>
              </a:buClr>
              <a:defRPr/>
            </a:pPr>
            <a:endParaRPr lang="de-CH" sz="2000" dirty="0">
              <a:ea typeface="ＭＳ Ｐゴシック" charset="0"/>
              <a:cs typeface="ＭＳ Ｐゴシック" charset="0"/>
            </a:endParaRPr>
          </a:p>
          <a:p>
            <a:pPr lvl="1">
              <a:buClr>
                <a:srgbClr val="0070C0"/>
              </a:buClr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Allerdings: Rezidiv -&gt;</a:t>
            </a:r>
          </a:p>
          <a:p>
            <a:pPr marL="457200" lvl="1" indent="0">
              <a:buClr>
                <a:srgbClr val="0070C0"/>
              </a:buClr>
              <a:buNone/>
              <a:tabLst>
                <a:tab pos="700088" algn="l"/>
              </a:tabLst>
              <a:defRPr/>
            </a:pPr>
            <a:r>
              <a:rPr lang="de-CH" sz="2000" dirty="0">
                <a:ea typeface="ＭＳ Ｐゴシック" charset="0"/>
                <a:cs typeface="ＭＳ Ｐゴシック" charset="0"/>
              </a:rPr>
              <a:t>	Schliessmuskelschaden....</a:t>
            </a:r>
          </a:p>
          <a:p>
            <a:pPr>
              <a:defRPr/>
            </a:pPr>
            <a:endParaRPr lang="de-DE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DE655-336F-1D30-A3AE-81AFEF73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968" y="1461247"/>
            <a:ext cx="7066772" cy="40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9416F-2041-F34B-9DD8-DAB368C90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2682" y="536575"/>
            <a:ext cx="6309608" cy="461963"/>
          </a:xfrm>
        </p:spPr>
        <p:txBody>
          <a:bodyPr>
            <a:normAutofit/>
          </a:bodyPr>
          <a:lstStyle/>
          <a:p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Therapie - Abszess - Fistel</a:t>
            </a:r>
          </a:p>
          <a:p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7D44F-1189-F349-8C7C-A620C5E25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Nicht alles klar – Evidenz «low»</a:t>
            </a:r>
            <a:r>
              <a:rPr lang="de-CH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26E71-47C3-1A48-BD4C-BFF2BE621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D8AD18B-3196-E24C-98C7-C1909E87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043" y="4675320"/>
            <a:ext cx="180219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06" tIns="44603" rIns="89206" bIns="44603">
            <a:spAutoFit/>
          </a:bodyPr>
          <a:lstStyle/>
          <a:p>
            <a:endParaRPr lang="de-DE" sz="1796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E465D63-D30E-8D23-7C13-5088DFCEC107}"/>
              </a:ext>
            </a:extLst>
          </p:cNvPr>
          <p:cNvSpPr txBox="1">
            <a:spLocks/>
          </p:cNvSpPr>
          <p:nvPr/>
        </p:nvSpPr>
        <p:spPr>
          <a:xfrm>
            <a:off x="4985754" y="4625313"/>
            <a:ext cx="7920038" cy="388796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9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F6C132-B808-3F68-E9C5-59B267E12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Reza, L.,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Gottgens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K.,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Kleijnen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J.,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Breukink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S., </a:t>
            </a:r>
            <a:r>
              <a:rPr lang="en-GB" sz="1000" dirty="0" err="1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Ambe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P. C., Aigner, F. et al.(2024) European Society of Coloproctology: Guidelines for diagnosis and treatment of cryptoglandular anal fistula. </a:t>
            </a:r>
            <a:r>
              <a:rPr lang="en-GB" sz="1000" i="1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Colorectal Dis</a:t>
            </a:r>
            <a:r>
              <a:rPr lang="en-GB" sz="1000" dirty="0">
                <a:solidFill>
                  <a:schemeClr val="bg2">
                    <a:lumMod val="90000"/>
                  </a:schemeClr>
                </a:solidFill>
                <a:effectLst/>
                <a:latin typeface="Helvetica" pitchFamily="2" charset="0"/>
              </a:rPr>
              <a:t>, 2024 (26): 145-196.</a:t>
            </a:r>
          </a:p>
          <a:p>
            <a:endParaRPr lang="en-CH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E191C55-12A8-B612-03B8-FBF28AA2B986}"/>
              </a:ext>
            </a:extLst>
          </p:cNvPr>
          <p:cNvSpPr txBox="1">
            <a:spLocks noChangeArrowheads="1"/>
          </p:cNvSpPr>
          <p:nvPr/>
        </p:nvSpPr>
        <p:spPr>
          <a:xfrm>
            <a:off x="841375" y="1849717"/>
            <a:ext cx="7942262" cy="397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defRPr/>
            </a:pPr>
            <a:r>
              <a:rPr lang="de-CH" sz="1800" dirty="0"/>
              <a:t>Behandlungsalgorithmus KSSG: </a:t>
            </a:r>
            <a:endParaRPr lang="de-DE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43DA32D-AD0B-AEDD-1EFE-C6D0BEBD78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945" y="1617563"/>
            <a:ext cx="6412833" cy="45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9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rbeitsdokument" ma:contentTypeID="0x01010035C541E669B96F4FBA49BA27A033A8EE0100EC18134FBA50204EA554FAF68053525B" ma:contentTypeVersion="13" ma:contentTypeDescription="Ein neues Dokument erstellen." ma:contentTypeScope="" ma:versionID="af1f79ebd259ef043a7f004812bc97eb">
  <xsd:schema xmlns:xsd="http://www.w3.org/2001/XMLSchema" xmlns:xs="http://www.w3.org/2001/XMLSchema" xmlns:p="http://schemas.microsoft.com/office/2006/metadata/properties" xmlns:ns2="478b9f84-cbfe-4d65-9d3b-68e6377eded6" xmlns:ns3="484c8c59-755d-4516-b8d2-1621b38262b4" targetNamespace="http://schemas.microsoft.com/office/2006/metadata/properties" ma:root="true" ma:fieldsID="3c1f4432e9152d40ff85426b7ccca723" ns2:_="" ns3:_="">
    <xsd:import namespace="478b9f84-cbfe-4d65-9d3b-68e6377eded6"/>
    <xsd:import namespace="484c8c59-755d-4516-b8d2-1621b38262b4"/>
    <xsd:element name="properties">
      <xsd:complexType>
        <xsd:sequence>
          <xsd:element name="documentManagement">
            <xsd:complexType>
              <xsd:all>
                <xsd:element ref="ns2:gwkssgPublishing" minOccurs="0"/>
                <xsd:element ref="ns3:TaxCatchAll" minOccurs="0"/>
                <xsd:element ref="ns2:TaxKeywordTaxHTField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9f84-cbfe-4d65-9d3b-68e6377eded6" elementFormDefault="qualified">
    <xsd:import namespace="http://schemas.microsoft.com/office/2006/documentManagement/types"/>
    <xsd:import namespace="http://schemas.microsoft.com/office/infopath/2007/PartnerControls"/>
    <xsd:element name="gwkssgPublishing" ma:index="3" nillable="true" ma:displayName="Status" ma:default="In Bearbeitung" ma:format="Dropdown" ma:internalName="gwkssgPublishing" ma:readOnly="false">
      <xsd:simpleType>
        <xsd:restriction base="dms:Choice">
          <xsd:enumeration value="In Bearbeitung"/>
          <xsd:enumeration value="Freigegeben"/>
        </xsd:restriction>
      </xsd:simpleType>
    </xsd:element>
    <xsd:element name="TaxKeywordTaxHTField" ma:index="11" nillable="true" ma:taxonomy="true" ma:internalName="TaxKeywordTaxHTField" ma:taxonomyFieldName="TaxKeyword" ma:displayName="Unternehmensstichwörter" ma:readOnly="false" ma:fieldId="{23f27201-bee3-471e-b2e7-b64fd8b7ca38}" ma:taxonomyMulti="true" ma:sspId="81586bc8-47dd-4de9-815a-c1da9b42e9b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16a939ef-b807-4b88-8768-292ed453d4a5}" ma:internalName="TaxCatchAll" ma:readOnly="false" ma:showField="CatchAllData" ma:web="478b9f84-cbfe-4d65-9d3b-68e6377ed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16a939ef-b807-4b88-8768-292ed453d4a5}" ma:internalName="TaxCatchAllLabel" ma:readOnly="false" ma:showField="CatchAllDataLabel" ma:web="478b9f84-cbfe-4d65-9d3b-68e6377ed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2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478b9f84-cbfe-4d65-9d3b-68e6377eded6">
      <Terms xmlns="http://schemas.microsoft.com/office/infopath/2007/PartnerControls"/>
    </TaxKeywordTaxHTField>
    <TaxCatchAll xmlns="484c8c59-755d-4516-b8d2-1621b38262b4"/>
    <gwkssgPublishing xmlns="478b9f84-cbfe-4d65-9d3b-68e6377eded6">In Bearbeitung</gwkssgPublishing>
    <TaxCatchAllLabel xmlns="484c8c59-755d-4516-b8d2-1621b38262b4"/>
  </documentManagement>
</p:properties>
</file>

<file path=customXml/itemProps1.xml><?xml version="1.0" encoding="utf-8"?>
<ds:datastoreItem xmlns:ds="http://schemas.openxmlformats.org/officeDocument/2006/customXml" ds:itemID="{FAE248C4-C8B5-4047-9924-1CA67CFFDFFC}"/>
</file>

<file path=customXml/itemProps2.xml><?xml version="1.0" encoding="utf-8"?>
<ds:datastoreItem xmlns:ds="http://schemas.openxmlformats.org/officeDocument/2006/customXml" ds:itemID="{C91F3EB4-BBF0-4EF8-9222-EB9044812006}"/>
</file>

<file path=customXml/itemProps3.xml><?xml version="1.0" encoding="utf-8"?>
<ds:datastoreItem xmlns:ds="http://schemas.openxmlformats.org/officeDocument/2006/customXml" ds:itemID="{E5E33290-375F-493F-8900-FB6393A3EFE1}"/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1655</Words>
  <Application>Microsoft Macintosh PowerPoint</Application>
  <PresentationFormat>Widescreen</PresentationFormat>
  <Paragraphs>237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 Unicode MS</vt:lpstr>
      <vt:lpstr>AdvAGroteskBE</vt:lpstr>
      <vt:lpstr>AdvP640E</vt:lpstr>
      <vt:lpstr>AdvP641C</vt:lpstr>
      <vt:lpstr>Arial</vt:lpstr>
      <vt:lpstr>Calibri</vt:lpstr>
      <vt:lpstr>Calibri Light</vt:lpstr>
      <vt:lpstr>Helvetica</vt:lpstr>
      <vt:lpstr>Helvetica Neue</vt:lpstr>
      <vt:lpstr>Wingdings</vt:lpstr>
      <vt:lpstr>Zapf Dingbats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Marti</dc:creator>
  <cp:lastModifiedBy>Christine Marti</cp:lastModifiedBy>
  <cp:revision>107</cp:revision>
  <dcterms:created xsi:type="dcterms:W3CDTF">2022-03-05T07:47:54Z</dcterms:created>
  <dcterms:modified xsi:type="dcterms:W3CDTF">2024-03-07T05:18:13Z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0x01010035C541E669B96F4FBA49BA27A033A8EE0100EC18134FBA50204EA554FAF68053525B</vt:lpwstr>
  </property>
  <property fmtid="{D5CDD505-2E9C-101B-9397-08002B2CF9AE}" pid="3" name="TaxKeyword">
    <vt:lpwstr/>
  </property>
</Properties>
</file>