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notesSlides/notesSlide18.xml" ContentType="application/vnd.openxmlformats-officedocument.presentationml.notesSlide+xml"/>
  <Override PartName="/ppt/slideLayouts/slideLayout3.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notesSlides/notesSlide16.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1"/>
    <p:sldMasterId id="2147484070" r:id="rId2"/>
  </p:sldMasterIdLst>
  <p:notesMasterIdLst>
    <p:notesMasterId r:id="rId24"/>
  </p:notesMasterIdLst>
  <p:handoutMasterIdLst>
    <p:handoutMasterId r:id="rId25"/>
  </p:handoutMasterIdLst>
  <p:sldIdLst>
    <p:sldId id="256" r:id="rId3"/>
    <p:sldId id="286" r:id="rId4"/>
    <p:sldId id="291" r:id="rId5"/>
    <p:sldId id="270" r:id="rId6"/>
    <p:sldId id="280" r:id="rId7"/>
    <p:sldId id="257" r:id="rId8"/>
    <p:sldId id="259" r:id="rId9"/>
    <p:sldId id="261" r:id="rId10"/>
    <p:sldId id="273" r:id="rId11"/>
    <p:sldId id="264" r:id="rId12"/>
    <p:sldId id="275" r:id="rId13"/>
    <p:sldId id="274" r:id="rId14"/>
    <p:sldId id="277" r:id="rId15"/>
    <p:sldId id="281" r:id="rId16"/>
    <p:sldId id="285" r:id="rId17"/>
    <p:sldId id="266" r:id="rId18"/>
    <p:sldId id="287" r:id="rId19"/>
    <p:sldId id="288" r:id="rId20"/>
    <p:sldId id="282" r:id="rId21"/>
    <p:sldId id="289" r:id="rId22"/>
    <p:sldId id="284" r:id="rId2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4" autoAdjust="0"/>
  </p:normalViewPr>
  <p:slideViewPr>
    <p:cSldViewPr>
      <p:cViewPr varScale="1">
        <p:scale>
          <a:sx n="101" d="100"/>
          <a:sy n="101" d="100"/>
        </p:scale>
        <p:origin x="1152" y="102"/>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2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506C075-1B01-47DF-B0A0-CD35903B1B29}" type="datetimeFigureOut">
              <a:rPr lang="de-DE" smtClean="0"/>
              <a:pPr/>
              <a:t>06.03.2024</a:t>
            </a:fld>
            <a:endParaRPr lang="de-CH" dirty="0"/>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D838950-1B80-4140-93C6-56FB4DFA2192}" type="slidenum">
              <a:rPr lang="de-CH" smtClean="0"/>
              <a:pPr/>
              <a:t>‹Nr.›</a:t>
            </a:fld>
            <a:endParaRPr lang="de-CH"/>
          </a:p>
        </p:txBody>
      </p:sp>
    </p:spTree>
    <p:extLst>
      <p:ext uri="{BB962C8B-B14F-4D97-AF65-F5344CB8AC3E}">
        <p14:creationId xmlns:p14="http://schemas.microsoft.com/office/powerpoint/2010/main" val="3803273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691EFAF-59DE-413C-99EB-CB5B8D7FC8D7}" type="datetimeFigureOut">
              <a:rPr lang="de-CH" noProof="0" smtClean="0"/>
              <a:pPr/>
              <a:t>06.03.2024</a:t>
            </a:fld>
            <a:endParaRPr lang="de-CH" noProof="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3BD9C9-CA4E-42F3-BF3C-4B7EF56C4C70}" type="slidenum">
              <a:rPr lang="de-CH" smtClean="0"/>
              <a:pPr/>
              <a:t>‹Nr.›</a:t>
            </a:fld>
            <a:endParaRPr lang="de-CH"/>
          </a:p>
        </p:txBody>
      </p:sp>
    </p:spTree>
    <p:extLst>
      <p:ext uri="{BB962C8B-B14F-4D97-AF65-F5344CB8AC3E}">
        <p14:creationId xmlns:p14="http://schemas.microsoft.com/office/powerpoint/2010/main" val="142659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wikipedia.org/wiki/Vulv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e.wikipedia.org/wiki/Musculus_bulbospongiosu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1</a:t>
            </a:fld>
            <a:endParaRPr lang="de-CH"/>
          </a:p>
        </p:txBody>
      </p:sp>
    </p:spTree>
    <p:extLst>
      <p:ext uri="{BB962C8B-B14F-4D97-AF65-F5344CB8AC3E}">
        <p14:creationId xmlns:p14="http://schemas.microsoft.com/office/powerpoint/2010/main" val="186655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A3BD9C9-CA4E-42F3-BF3C-4B7EF56C4C70}" type="slidenum">
              <a:rPr lang="de-CH" smtClean="0"/>
              <a:pPr/>
              <a:t>10</a:t>
            </a:fld>
            <a:endParaRPr lang="de-CH"/>
          </a:p>
        </p:txBody>
      </p:sp>
    </p:spTree>
    <p:extLst>
      <p:ext uri="{BB962C8B-B14F-4D97-AF65-F5344CB8AC3E}">
        <p14:creationId xmlns:p14="http://schemas.microsoft.com/office/powerpoint/2010/main" val="57455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11</a:t>
            </a:fld>
            <a:endParaRPr lang="de-CH"/>
          </a:p>
        </p:txBody>
      </p:sp>
    </p:spTree>
    <p:extLst>
      <p:ext uri="{BB962C8B-B14F-4D97-AF65-F5344CB8AC3E}">
        <p14:creationId xmlns:p14="http://schemas.microsoft.com/office/powerpoint/2010/main" val="10129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12</a:t>
            </a:fld>
            <a:endParaRPr lang="de-CH"/>
          </a:p>
        </p:txBody>
      </p:sp>
    </p:spTree>
    <p:extLst>
      <p:ext uri="{BB962C8B-B14F-4D97-AF65-F5344CB8AC3E}">
        <p14:creationId xmlns:p14="http://schemas.microsoft.com/office/powerpoint/2010/main" val="142301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A3BD9C9-CA4E-42F3-BF3C-4B7EF56C4C70}" type="slidenum">
              <a:rPr lang="de-CH" smtClean="0"/>
              <a:pPr/>
              <a:t>13</a:t>
            </a:fld>
            <a:endParaRPr lang="de-CH"/>
          </a:p>
        </p:txBody>
      </p:sp>
    </p:spTree>
    <p:extLst>
      <p:ext uri="{BB962C8B-B14F-4D97-AF65-F5344CB8AC3E}">
        <p14:creationId xmlns:p14="http://schemas.microsoft.com/office/powerpoint/2010/main" val="970832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smtClean="0">
                <a:solidFill>
                  <a:schemeClr val="tx1"/>
                </a:solidFill>
                <a:effectLst/>
                <a:latin typeface="+mn-lt"/>
                <a:ea typeface="+mn-ea"/>
                <a:cs typeface="+mn-cs"/>
              </a:rPr>
              <a:t>Analreflex = Fremdreflex, der durch eine Berührung der Haut des Anus/Perineums ausgelöst wird und eine Kontraktion des SAE bewirkt. Kennreflex für S3-S5. </a:t>
            </a:r>
            <a:r>
              <a:rPr lang="de-CH" dirty="0" smtClean="0"/>
              <a:t>Bei </a:t>
            </a:r>
            <a:r>
              <a:rPr lang="de-CH" dirty="0" smtClean="0"/>
              <a:t>MPPS oft absent,</a:t>
            </a:r>
            <a:r>
              <a:rPr lang="de-CH" baseline="0" dirty="0" smtClean="0"/>
              <a:t> da PFM schon kontrahiert (DD nach Nervenschaden spinal</a:t>
            </a:r>
            <a:r>
              <a:rPr lang="de-CH" baseline="0" dirty="0" smtClean="0"/>
              <a:t>). </a:t>
            </a:r>
            <a:r>
              <a:rPr lang="de-CH" sz="1200" b="0" i="0" kern="1200" dirty="0" smtClean="0">
                <a:solidFill>
                  <a:schemeClr val="tx1"/>
                </a:solidFill>
                <a:effectLst/>
                <a:latin typeface="+mn-lt"/>
                <a:ea typeface="+mn-ea"/>
                <a:cs typeface="+mn-cs"/>
              </a:rPr>
              <a:t>Gleiche Reflexkette auch durch Berührung der </a:t>
            </a:r>
            <a:r>
              <a:rPr lang="de-CH" sz="1200" b="0" i="0" u="none" strike="noStrike" kern="1200" dirty="0" smtClean="0">
                <a:solidFill>
                  <a:schemeClr val="tx1"/>
                </a:solidFill>
                <a:effectLst/>
                <a:latin typeface="+mn-lt"/>
                <a:ea typeface="+mn-ea"/>
                <a:cs typeface="+mn-cs"/>
                <a:hlinkClick r:id="rId3" tooltip="Vulva"/>
              </a:rPr>
              <a:t>Vulva</a:t>
            </a:r>
            <a:r>
              <a:rPr lang="de-CH" sz="1200" b="0" i="0" kern="1200" dirty="0" smtClean="0">
                <a:solidFill>
                  <a:schemeClr val="tx1"/>
                </a:solidFill>
                <a:effectLst/>
                <a:latin typeface="+mn-lt"/>
                <a:ea typeface="+mn-ea"/>
                <a:cs typeface="+mn-cs"/>
              </a:rPr>
              <a:t> ausgelöst, da hier ebenfalls der </a:t>
            </a:r>
            <a:r>
              <a:rPr lang="de-CH" sz="1200" b="0" i="0" kern="1200" dirty="0" err="1" smtClean="0">
                <a:solidFill>
                  <a:schemeClr val="tx1"/>
                </a:solidFill>
                <a:effectLst/>
                <a:latin typeface="+mn-lt"/>
                <a:ea typeface="+mn-ea"/>
                <a:cs typeface="+mn-cs"/>
              </a:rPr>
              <a:t>Nervus</a:t>
            </a:r>
            <a:r>
              <a:rPr lang="de-CH" sz="1200" b="0" i="0" kern="1200" dirty="0" smtClean="0">
                <a:solidFill>
                  <a:schemeClr val="tx1"/>
                </a:solidFill>
                <a:effectLst/>
                <a:latin typeface="+mn-lt"/>
                <a:ea typeface="+mn-ea"/>
                <a:cs typeface="+mn-cs"/>
              </a:rPr>
              <a:t> </a:t>
            </a:r>
            <a:r>
              <a:rPr lang="de-CH" sz="1200" b="0" i="0" kern="1200" dirty="0" err="1" smtClean="0">
                <a:solidFill>
                  <a:schemeClr val="tx1"/>
                </a:solidFill>
                <a:effectLst/>
                <a:latin typeface="+mn-lt"/>
                <a:ea typeface="+mn-ea"/>
                <a:cs typeface="+mn-cs"/>
              </a:rPr>
              <a:t>perinealis</a:t>
            </a:r>
            <a:r>
              <a:rPr lang="de-CH" sz="1200" b="0" i="0" kern="1200" dirty="0" smtClean="0">
                <a:solidFill>
                  <a:schemeClr val="tx1"/>
                </a:solidFill>
                <a:effectLst/>
                <a:latin typeface="+mn-lt"/>
                <a:ea typeface="+mn-ea"/>
                <a:cs typeface="+mn-cs"/>
              </a:rPr>
              <a:t> </a:t>
            </a:r>
            <a:r>
              <a:rPr lang="de-CH" sz="1200" b="0" i="0" kern="1200" dirty="0" err="1" smtClean="0">
                <a:solidFill>
                  <a:schemeClr val="tx1"/>
                </a:solidFill>
                <a:effectLst/>
                <a:latin typeface="+mn-lt"/>
                <a:ea typeface="+mn-ea"/>
                <a:cs typeface="+mn-cs"/>
              </a:rPr>
              <a:t>superficialis</a:t>
            </a:r>
            <a:r>
              <a:rPr lang="de-CH" sz="1200" b="0" i="0" kern="1200" dirty="0" smtClean="0">
                <a:solidFill>
                  <a:schemeClr val="tx1"/>
                </a:solidFill>
                <a:effectLst/>
                <a:latin typeface="+mn-lt"/>
                <a:ea typeface="+mn-ea"/>
                <a:cs typeface="+mn-cs"/>
              </a:rPr>
              <a:t> stimuliert wird mit Kontraktion des </a:t>
            </a:r>
            <a:r>
              <a:rPr lang="de-CH" sz="1200" b="0" i="0" u="none" strike="noStrike" kern="1200" dirty="0" err="1" smtClean="0">
                <a:solidFill>
                  <a:schemeClr val="tx1"/>
                </a:solidFill>
                <a:effectLst/>
                <a:latin typeface="+mn-lt"/>
                <a:ea typeface="+mn-ea"/>
                <a:cs typeface="+mn-cs"/>
                <a:hlinkClick r:id="rId4" tooltip="Musculus bulbospongiosus"/>
              </a:rPr>
              <a:t>Musculus</a:t>
            </a:r>
            <a:r>
              <a:rPr lang="de-CH" sz="1200" b="0" i="0" u="none" strike="noStrike" kern="1200" dirty="0" smtClean="0">
                <a:solidFill>
                  <a:schemeClr val="tx1"/>
                </a:solidFill>
                <a:effectLst/>
                <a:latin typeface="+mn-lt"/>
                <a:ea typeface="+mn-ea"/>
                <a:cs typeface="+mn-cs"/>
                <a:hlinkClick r:id="rId4" tooltip="Musculus bulbospongiosus"/>
              </a:rPr>
              <a:t> </a:t>
            </a:r>
            <a:r>
              <a:rPr lang="de-CH" sz="1200" b="0" i="0" u="none" strike="noStrike" kern="1200" dirty="0" err="1" smtClean="0">
                <a:solidFill>
                  <a:schemeClr val="tx1"/>
                </a:solidFill>
                <a:effectLst/>
                <a:latin typeface="+mn-lt"/>
                <a:ea typeface="+mn-ea"/>
                <a:cs typeface="+mn-cs"/>
                <a:hlinkClick r:id="rId4" tooltip="Musculus bulbospongiosus"/>
              </a:rPr>
              <a:t>bulbospongiosus</a:t>
            </a:r>
            <a:r>
              <a:rPr lang="de-CH" sz="1200" b="0" i="0" kern="1200" dirty="0" smtClean="0">
                <a:solidFill>
                  <a:schemeClr val="tx1"/>
                </a:solidFill>
                <a:effectLst/>
                <a:latin typeface="+mn-lt"/>
                <a:ea typeface="+mn-ea"/>
                <a:cs typeface="+mn-cs"/>
              </a:rPr>
              <a:t>, weshalb dieser Reflex gelegentlich auch als </a:t>
            </a:r>
            <a:r>
              <a:rPr lang="de-CH" sz="1200" b="0" i="1" kern="1200" dirty="0" err="1" smtClean="0">
                <a:solidFill>
                  <a:schemeClr val="tx1"/>
                </a:solidFill>
                <a:effectLst/>
                <a:latin typeface="+mn-lt"/>
                <a:ea typeface="+mn-ea"/>
                <a:cs typeface="+mn-cs"/>
              </a:rPr>
              <a:t>Bulbospongiosusreflex</a:t>
            </a:r>
            <a:r>
              <a:rPr lang="de-CH" sz="1200" b="0" i="0" kern="1200" dirty="0" smtClean="0">
                <a:solidFill>
                  <a:schemeClr val="tx1"/>
                </a:solidFill>
                <a:effectLst/>
                <a:latin typeface="+mn-lt"/>
                <a:ea typeface="+mn-ea"/>
                <a:cs typeface="+mn-cs"/>
              </a:rPr>
              <a:t> oder, nach dem veralteten Namen des Muskels, auch </a:t>
            </a:r>
            <a:r>
              <a:rPr lang="de-CH" sz="1200" b="0" i="1" kern="1200" dirty="0" err="1" smtClean="0">
                <a:solidFill>
                  <a:schemeClr val="tx1"/>
                </a:solidFill>
                <a:effectLst/>
                <a:latin typeface="+mn-lt"/>
                <a:ea typeface="+mn-ea"/>
                <a:cs typeface="+mn-cs"/>
              </a:rPr>
              <a:t>Bulbocavernosusreflex</a:t>
            </a:r>
            <a:r>
              <a:rPr lang="de-CH" sz="1200" b="0" i="0" kern="1200" dirty="0" smtClean="0">
                <a:solidFill>
                  <a:schemeClr val="tx1"/>
                </a:solidFill>
                <a:effectLst/>
                <a:latin typeface="+mn-lt"/>
                <a:ea typeface="+mn-ea"/>
                <a:cs typeface="+mn-cs"/>
              </a:rPr>
              <a:t> bezeichnet wird.</a:t>
            </a:r>
            <a:endParaRPr lang="de-CH"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t>MPPS =&gt; oft schwache, immobile, paradox bewegende, langsam </a:t>
            </a:r>
            <a:r>
              <a:rPr lang="de-CH" dirty="0" err="1" smtClean="0"/>
              <a:t>relaxierende</a:t>
            </a:r>
            <a:r>
              <a:rPr lang="de-CH" dirty="0" smtClean="0"/>
              <a:t> PFM</a:t>
            </a:r>
          </a:p>
          <a:p>
            <a:r>
              <a:rPr lang="de-CH" baseline="0" dirty="0" err="1" smtClean="0"/>
              <a:t>Pubococcygeus</a:t>
            </a:r>
            <a:r>
              <a:rPr lang="de-CH" baseline="0" dirty="0" smtClean="0"/>
              <a:t> </a:t>
            </a:r>
            <a:r>
              <a:rPr lang="de-CH" baseline="0" dirty="0" smtClean="0"/>
              <a:t>=&gt; macht bei </a:t>
            </a:r>
            <a:r>
              <a:rPr lang="de-CH" baseline="0" dirty="0" smtClean="0"/>
              <a:t>Befall </a:t>
            </a:r>
            <a:r>
              <a:rPr lang="de-CH" baseline="0" dirty="0" smtClean="0"/>
              <a:t>oft </a:t>
            </a:r>
            <a:r>
              <a:rPr lang="de-CH" baseline="0" dirty="0" err="1" smtClean="0"/>
              <a:t>Urgency</a:t>
            </a:r>
            <a:endParaRPr lang="de-CH" baseline="0" dirty="0" smtClean="0"/>
          </a:p>
        </p:txBody>
      </p:sp>
      <p:sp>
        <p:nvSpPr>
          <p:cNvPr id="4" name="Foliennummernplatzhalter 3"/>
          <p:cNvSpPr>
            <a:spLocks noGrp="1"/>
          </p:cNvSpPr>
          <p:nvPr>
            <p:ph type="sldNum" sz="quarter" idx="10"/>
          </p:nvPr>
        </p:nvSpPr>
        <p:spPr/>
        <p:txBody>
          <a:bodyPr/>
          <a:lstStyle/>
          <a:p>
            <a:fld id="{1A3BD9C9-CA4E-42F3-BF3C-4B7EF56C4C70}" type="slidenum">
              <a:rPr lang="de-CH" smtClean="0"/>
              <a:pPr/>
              <a:t>14</a:t>
            </a:fld>
            <a:endParaRPr lang="de-CH"/>
          </a:p>
        </p:txBody>
      </p:sp>
    </p:spTree>
    <p:extLst>
      <p:ext uri="{BB962C8B-B14F-4D97-AF65-F5344CB8AC3E}">
        <p14:creationId xmlns:p14="http://schemas.microsoft.com/office/powerpoint/2010/main" val="970832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15</a:t>
            </a:fld>
            <a:endParaRPr lang="de-CH"/>
          </a:p>
        </p:txBody>
      </p:sp>
    </p:spTree>
    <p:extLst>
      <p:ext uri="{BB962C8B-B14F-4D97-AF65-F5344CB8AC3E}">
        <p14:creationId xmlns:p14="http://schemas.microsoft.com/office/powerpoint/2010/main" val="364508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0.25%iges </a:t>
            </a:r>
            <a:r>
              <a:rPr lang="de-CH" dirty="0" err="1" smtClean="0"/>
              <a:t>Bupivacain</a:t>
            </a:r>
            <a:r>
              <a:rPr lang="de-CH" dirty="0" smtClean="0"/>
              <a:t>: 30ml/Injektionszeitpunkt</a:t>
            </a:r>
          </a:p>
          <a:p>
            <a:r>
              <a:rPr lang="de-CH" dirty="0" smtClean="0"/>
              <a:t>Botox: 50-80% Verbesserung</a:t>
            </a:r>
          </a:p>
          <a:p>
            <a:r>
              <a:rPr lang="de-CH" dirty="0" smtClean="0"/>
              <a:t>Pregabalin = </a:t>
            </a:r>
            <a:r>
              <a:rPr lang="de-CH" dirty="0" err="1" smtClean="0"/>
              <a:t>Lyrica</a:t>
            </a:r>
            <a:r>
              <a:rPr lang="de-CH" dirty="0" smtClean="0"/>
              <a:t> 25-75mg/d, mehr nur in</a:t>
            </a:r>
            <a:r>
              <a:rPr lang="de-CH" baseline="0" dirty="0" smtClean="0"/>
              <a:t> Kooperation mit Sz-Dienst</a:t>
            </a:r>
            <a:endParaRPr lang="de-CH" dirty="0"/>
          </a:p>
        </p:txBody>
      </p:sp>
      <p:sp>
        <p:nvSpPr>
          <p:cNvPr id="4" name="Foliennummernplatzhalter 3"/>
          <p:cNvSpPr>
            <a:spLocks noGrp="1"/>
          </p:cNvSpPr>
          <p:nvPr>
            <p:ph type="sldNum" sz="quarter" idx="10"/>
          </p:nvPr>
        </p:nvSpPr>
        <p:spPr/>
        <p:txBody>
          <a:bodyPr/>
          <a:lstStyle/>
          <a:p>
            <a:fld id="{1A3BD9C9-CA4E-42F3-BF3C-4B7EF56C4C70}" type="slidenum">
              <a:rPr lang="de-CH" smtClean="0"/>
              <a:pPr/>
              <a:t>16</a:t>
            </a:fld>
            <a:endParaRPr lang="de-CH"/>
          </a:p>
        </p:txBody>
      </p:sp>
    </p:spTree>
    <p:extLst>
      <p:ext uri="{BB962C8B-B14F-4D97-AF65-F5344CB8AC3E}">
        <p14:creationId xmlns:p14="http://schemas.microsoft.com/office/powerpoint/2010/main" val="243014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t>Pregabalin = </a:t>
            </a:r>
            <a:r>
              <a:rPr lang="de-CH" dirty="0" err="1" smtClean="0"/>
              <a:t>Lyrica</a:t>
            </a:r>
            <a:r>
              <a:rPr lang="de-CH" dirty="0" smtClean="0"/>
              <a:t> 25-75mg/d, mehr nur in</a:t>
            </a:r>
            <a:r>
              <a:rPr lang="de-CH" baseline="0" dirty="0" smtClean="0"/>
              <a:t> Kooperation mit Sz-Dienst</a:t>
            </a:r>
            <a:endParaRPr lang="de-CH" dirty="0" smtClean="0"/>
          </a:p>
          <a:p>
            <a:r>
              <a:rPr lang="de-CH" dirty="0" smtClean="0"/>
              <a:t>0.25%iges </a:t>
            </a:r>
            <a:r>
              <a:rPr lang="de-CH" dirty="0" err="1" smtClean="0"/>
              <a:t>Bupivacain</a:t>
            </a:r>
            <a:r>
              <a:rPr lang="de-CH" dirty="0" smtClean="0"/>
              <a:t>: 30ml/Injektionszeitpunkt</a:t>
            </a:r>
          </a:p>
          <a:p>
            <a:r>
              <a:rPr lang="de-CH" sz="1200" b="0" i="0" kern="1200" dirty="0" smtClean="0">
                <a:solidFill>
                  <a:schemeClr val="tx1"/>
                </a:solidFill>
                <a:effectLst/>
                <a:latin typeface="+mn-lt"/>
                <a:ea typeface="+mn-ea"/>
                <a:cs typeface="+mn-cs"/>
              </a:rPr>
              <a:t>Das Ganglion impar ist eine einsame neurale Struktur, die sich vor dem </a:t>
            </a:r>
            <a:r>
              <a:rPr lang="de-CH" sz="1200" b="0" i="0" kern="1200" dirty="0" err="1" smtClean="0">
                <a:solidFill>
                  <a:schemeClr val="tx1"/>
                </a:solidFill>
                <a:effectLst/>
                <a:latin typeface="+mn-lt"/>
                <a:ea typeface="+mn-ea"/>
                <a:cs typeface="+mn-cs"/>
              </a:rPr>
              <a:t>Sacrococcygeal</a:t>
            </a:r>
            <a:r>
              <a:rPr lang="de-CH" sz="1200" b="0" i="0" kern="1200" dirty="0" smtClean="0">
                <a:solidFill>
                  <a:schemeClr val="tx1"/>
                </a:solidFill>
                <a:effectLst/>
                <a:latin typeface="+mn-lt"/>
                <a:ea typeface="+mn-ea"/>
                <a:cs typeface="+mn-cs"/>
              </a:rPr>
              <a:t>-Gelenk (SCJ) befindet. Es repräsentiert die Fusion des kaudalen Endes der bilateralen sympathischen Ketten. Das Ganglion impar innerviert Damm, distales Rektum, Analkanal, distale Urethra, Hodensack, distales Drittel der Vagina und die Vulva.</a:t>
            </a:r>
            <a:r>
              <a:rPr lang="de-CH" sz="1200" b="0" i="0" kern="1200" baseline="0" dirty="0" smtClean="0">
                <a:solidFill>
                  <a:schemeClr val="tx1"/>
                </a:solidFill>
                <a:effectLst/>
                <a:latin typeface="+mn-lt"/>
                <a:ea typeface="+mn-ea"/>
                <a:cs typeface="+mn-cs"/>
              </a:rPr>
              <a:t> Es ist Ultraschallgesteuert durch den Spalt zwischen </a:t>
            </a:r>
            <a:r>
              <a:rPr lang="de-CH" sz="1200" b="0" i="0" kern="1200" baseline="0" dirty="0" err="1" smtClean="0">
                <a:solidFill>
                  <a:schemeClr val="tx1"/>
                </a:solidFill>
                <a:effectLst/>
                <a:latin typeface="+mn-lt"/>
                <a:ea typeface="+mn-ea"/>
                <a:cs typeface="+mn-cs"/>
              </a:rPr>
              <a:t>Sacrum</a:t>
            </a:r>
            <a:r>
              <a:rPr lang="de-CH" sz="1200" b="0" i="0" kern="1200" baseline="0" dirty="0" smtClean="0">
                <a:solidFill>
                  <a:schemeClr val="tx1"/>
                </a:solidFill>
                <a:effectLst/>
                <a:latin typeface="+mn-lt"/>
                <a:ea typeface="+mn-ea"/>
                <a:cs typeface="+mn-cs"/>
              </a:rPr>
              <a:t> und </a:t>
            </a:r>
            <a:r>
              <a:rPr lang="de-CH" sz="1200" b="0" i="0" kern="1200" baseline="0" dirty="0" err="1" smtClean="0">
                <a:solidFill>
                  <a:schemeClr val="tx1"/>
                </a:solidFill>
                <a:effectLst/>
                <a:latin typeface="+mn-lt"/>
                <a:ea typeface="+mn-ea"/>
                <a:cs typeface="+mn-cs"/>
              </a:rPr>
              <a:t>Coccygis</a:t>
            </a:r>
            <a:r>
              <a:rPr lang="de-CH" sz="1200" b="0" i="0" kern="1200" baseline="0" dirty="0" smtClean="0">
                <a:solidFill>
                  <a:schemeClr val="tx1"/>
                </a:solidFill>
                <a:effectLst/>
                <a:latin typeface="+mn-lt"/>
                <a:ea typeface="+mn-ea"/>
                <a:cs typeface="+mn-cs"/>
              </a:rPr>
              <a:t> erreichbar.</a:t>
            </a:r>
            <a:endParaRPr lang="de-CH" sz="1200" b="0" i="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1A3BD9C9-CA4E-42F3-BF3C-4B7EF56C4C70}" type="slidenum">
              <a:rPr lang="de-CH" smtClean="0"/>
              <a:pPr/>
              <a:t>17</a:t>
            </a:fld>
            <a:endParaRPr lang="de-CH"/>
          </a:p>
        </p:txBody>
      </p:sp>
    </p:spTree>
    <p:extLst>
      <p:ext uri="{BB962C8B-B14F-4D97-AF65-F5344CB8AC3E}">
        <p14:creationId xmlns:p14="http://schemas.microsoft.com/office/powerpoint/2010/main" val="211267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18</a:t>
            </a:fld>
            <a:endParaRPr lang="de-CH"/>
          </a:p>
        </p:txBody>
      </p:sp>
    </p:spTree>
    <p:extLst>
      <p:ext uri="{BB962C8B-B14F-4D97-AF65-F5344CB8AC3E}">
        <p14:creationId xmlns:p14="http://schemas.microsoft.com/office/powerpoint/2010/main" val="2244681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19</a:t>
            </a:fld>
            <a:endParaRPr lang="de-CH"/>
          </a:p>
        </p:txBody>
      </p:sp>
    </p:spTree>
    <p:extLst>
      <p:ext uri="{BB962C8B-B14F-4D97-AF65-F5344CB8AC3E}">
        <p14:creationId xmlns:p14="http://schemas.microsoft.com/office/powerpoint/2010/main" val="316801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2</a:t>
            </a:fld>
            <a:endParaRPr lang="de-CH"/>
          </a:p>
        </p:txBody>
      </p:sp>
    </p:spTree>
    <p:extLst>
      <p:ext uri="{BB962C8B-B14F-4D97-AF65-F5344CB8AC3E}">
        <p14:creationId xmlns:p14="http://schemas.microsoft.com/office/powerpoint/2010/main" val="1827992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20</a:t>
            </a:fld>
            <a:endParaRPr lang="de-CH"/>
          </a:p>
        </p:txBody>
      </p:sp>
    </p:spTree>
    <p:extLst>
      <p:ext uri="{BB962C8B-B14F-4D97-AF65-F5344CB8AC3E}">
        <p14:creationId xmlns:p14="http://schemas.microsoft.com/office/powerpoint/2010/main" val="1986413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21</a:t>
            </a:fld>
            <a:endParaRPr lang="de-CH"/>
          </a:p>
        </p:txBody>
      </p:sp>
    </p:spTree>
    <p:extLst>
      <p:ext uri="{BB962C8B-B14F-4D97-AF65-F5344CB8AC3E}">
        <p14:creationId xmlns:p14="http://schemas.microsoft.com/office/powerpoint/2010/main" val="323458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3</a:t>
            </a:fld>
            <a:endParaRPr lang="de-CH"/>
          </a:p>
        </p:txBody>
      </p:sp>
    </p:spTree>
    <p:extLst>
      <p:ext uri="{BB962C8B-B14F-4D97-AF65-F5344CB8AC3E}">
        <p14:creationId xmlns:p14="http://schemas.microsoft.com/office/powerpoint/2010/main" val="379870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4</a:t>
            </a:fld>
            <a:endParaRPr lang="de-CH"/>
          </a:p>
        </p:txBody>
      </p:sp>
    </p:spTree>
    <p:extLst>
      <p:ext uri="{BB962C8B-B14F-4D97-AF65-F5344CB8AC3E}">
        <p14:creationId xmlns:p14="http://schemas.microsoft.com/office/powerpoint/2010/main" val="262492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Autonome </a:t>
            </a:r>
            <a:r>
              <a:rPr lang="de-CH" dirty="0" err="1" smtClean="0"/>
              <a:t>Sy</a:t>
            </a:r>
            <a:r>
              <a:rPr lang="de-CH" dirty="0" smtClean="0"/>
              <a:t> (Frieren,</a:t>
            </a:r>
            <a:r>
              <a:rPr lang="de-CH" baseline="0" dirty="0" smtClean="0"/>
              <a:t> schwitzen, Tachykardie, Erythem, Tränen, Schnupfen)</a:t>
            </a:r>
            <a:endParaRPr lang="de-CH" dirty="0"/>
          </a:p>
        </p:txBody>
      </p:sp>
      <p:sp>
        <p:nvSpPr>
          <p:cNvPr id="4" name="Foliennummernplatzhalter 3"/>
          <p:cNvSpPr>
            <a:spLocks noGrp="1"/>
          </p:cNvSpPr>
          <p:nvPr>
            <p:ph type="sldNum" sz="quarter" idx="10"/>
          </p:nvPr>
        </p:nvSpPr>
        <p:spPr/>
        <p:txBody>
          <a:bodyPr/>
          <a:lstStyle/>
          <a:p>
            <a:fld id="{1A3BD9C9-CA4E-42F3-BF3C-4B7EF56C4C70}" type="slidenum">
              <a:rPr lang="de-CH" smtClean="0"/>
              <a:pPr/>
              <a:t>5</a:t>
            </a:fld>
            <a:endParaRPr lang="de-CH"/>
          </a:p>
        </p:txBody>
      </p:sp>
    </p:spTree>
    <p:extLst>
      <p:ext uri="{BB962C8B-B14F-4D97-AF65-F5344CB8AC3E}">
        <p14:creationId xmlns:p14="http://schemas.microsoft.com/office/powerpoint/2010/main" val="222236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6</a:t>
            </a:fld>
            <a:endParaRPr lang="de-CH"/>
          </a:p>
        </p:txBody>
      </p:sp>
    </p:spTree>
    <p:extLst>
      <p:ext uri="{BB962C8B-B14F-4D97-AF65-F5344CB8AC3E}">
        <p14:creationId xmlns:p14="http://schemas.microsoft.com/office/powerpoint/2010/main" val="316450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7</a:t>
            </a:fld>
            <a:endParaRPr lang="de-CH"/>
          </a:p>
        </p:txBody>
      </p:sp>
    </p:spTree>
    <p:extLst>
      <p:ext uri="{BB962C8B-B14F-4D97-AF65-F5344CB8AC3E}">
        <p14:creationId xmlns:p14="http://schemas.microsoft.com/office/powerpoint/2010/main" val="719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8</a:t>
            </a:fld>
            <a:endParaRPr lang="de-CH"/>
          </a:p>
        </p:txBody>
      </p:sp>
    </p:spTree>
    <p:extLst>
      <p:ext uri="{BB962C8B-B14F-4D97-AF65-F5344CB8AC3E}">
        <p14:creationId xmlns:p14="http://schemas.microsoft.com/office/powerpoint/2010/main" val="102623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A3BD9C9-CA4E-42F3-BF3C-4B7EF56C4C70}" type="slidenum">
              <a:rPr lang="de-CH" smtClean="0"/>
              <a:pPr/>
              <a:t>9</a:t>
            </a:fld>
            <a:endParaRPr lang="de-CH"/>
          </a:p>
        </p:txBody>
      </p:sp>
    </p:spTree>
    <p:extLst>
      <p:ext uri="{BB962C8B-B14F-4D97-AF65-F5344CB8AC3E}">
        <p14:creationId xmlns:p14="http://schemas.microsoft.com/office/powerpoint/2010/main" val="170134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071679"/>
            <a:ext cx="7772400" cy="1470025"/>
          </a:xfrm>
        </p:spPr>
        <p:txBody>
          <a:bodyPr anchor="ctr" anchorCtr="0">
            <a:normAutofit/>
          </a:bodyPr>
          <a:lstStyle>
            <a:lvl1pPr algn="ctr">
              <a:defRPr sz="3200" b="1" baseline="0"/>
            </a:lvl1pPr>
          </a:lstStyle>
          <a:p>
            <a:r>
              <a:rPr lang="de-DE" noProof="0" smtClean="0"/>
              <a:t>Titelmasterformat durch Klicken bearbeiten</a:t>
            </a:r>
            <a:endParaRPr lang="de-CH" noProof="0" dirty="0"/>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CH" noProof="0" dirty="0"/>
          </a:p>
        </p:txBody>
      </p:sp>
      <p:sp>
        <p:nvSpPr>
          <p:cNvPr id="4" name="Datumsplatzhalter 3"/>
          <p:cNvSpPr>
            <a:spLocks noGrp="1"/>
          </p:cNvSpPr>
          <p:nvPr>
            <p:ph type="dt" sz="half" idx="10"/>
          </p:nvPr>
        </p:nvSpPr>
        <p:spPr/>
        <p:txBody>
          <a:bodyPr/>
          <a:lstStyle/>
          <a:p>
            <a:r>
              <a:rPr lang="de-DE" noProof="0" smtClean="0"/>
              <a:t>07.03.2024</a:t>
            </a:r>
            <a:endParaRPr lang="de-CH" noProof="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‹Nr.›</a:t>
            </a:fld>
            <a:endParaRPr lang="de-CH"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r>
              <a:rPr lang="de-DE" noProof="0" smtClean="0"/>
              <a:t>07.03.2024</a:t>
            </a:r>
            <a:endParaRPr lang="de-CH" noProof="0"/>
          </a:p>
        </p:txBody>
      </p:sp>
      <p:sp>
        <p:nvSpPr>
          <p:cNvPr id="5" name="Footer Placeholder 4"/>
          <p:cNvSpPr>
            <a:spLocks noGrp="1"/>
          </p:cNvSpPr>
          <p:nvPr>
            <p:ph type="ftr" sz="quarter" idx="11"/>
          </p:nvPr>
        </p:nvSpPr>
        <p:spPr/>
        <p:txBody>
          <a:bodyPr/>
          <a:lstStyle/>
          <a:p>
            <a:r>
              <a:rPr lang="de-CH" noProof="0" smtClean="0"/>
              <a:t>Dr. Hülder, Frauenklinik/Beckenbodenzentrum KSSG</a:t>
            </a:r>
            <a:endParaRPr lang="de-CH" noProof="0"/>
          </a:p>
        </p:txBody>
      </p:sp>
      <p:sp>
        <p:nvSpPr>
          <p:cNvPr id="6" name="Slide Number Placeholder 5"/>
          <p:cNvSpPr>
            <a:spLocks noGrp="1"/>
          </p:cNvSpPr>
          <p:nvPr>
            <p:ph type="sldNum" sz="quarter" idx="12"/>
          </p:nvPr>
        </p:nvSpPr>
        <p:spPr/>
        <p:txBody>
          <a:bodyPr/>
          <a:lstStyle/>
          <a:p>
            <a:fld id="{635DCD65-7C6A-49F9-992A-9CC70A411BC2}" type="slidenum">
              <a:rPr lang="de-CH" noProof="0" smtClean="0"/>
              <a:pPr/>
              <a:t>‹Nr.›</a:t>
            </a:fld>
            <a:endParaRPr lang="de-CH" noProof="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17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noProof="0" smtClean="0"/>
              <a:t>07.03.2024</a:t>
            </a:r>
            <a:endParaRPr lang="de-CH" noProof="0"/>
          </a:p>
        </p:txBody>
      </p:sp>
      <p:sp>
        <p:nvSpPr>
          <p:cNvPr id="5" name="Footer Placehold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Slide Number Placeholder 5"/>
          <p:cNvSpPr>
            <a:spLocks noGrp="1"/>
          </p:cNvSpPr>
          <p:nvPr>
            <p:ph type="sldNum" sz="quarter" idx="12"/>
          </p:nvPr>
        </p:nvSpPr>
        <p:spPr/>
        <p:txBody>
          <a:bodyPr/>
          <a:lstStyle/>
          <a:p>
            <a:fld id="{635DCD65-7C6A-49F9-992A-9CC70A411BC2}" type="slidenum">
              <a:rPr lang="de-CH" noProof="0" smtClean="0"/>
              <a:pPr/>
              <a:t>‹Nr.›</a:t>
            </a:fld>
            <a:endParaRPr lang="de-CH" noProof="0"/>
          </a:p>
        </p:txBody>
      </p:sp>
    </p:spTree>
    <p:extLst>
      <p:ext uri="{BB962C8B-B14F-4D97-AF65-F5344CB8AC3E}">
        <p14:creationId xmlns:p14="http://schemas.microsoft.com/office/powerpoint/2010/main" val="345753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r>
              <a:rPr lang="de-DE" noProof="0" smtClean="0"/>
              <a:t>07.03.2024</a:t>
            </a:r>
            <a:endParaRPr lang="de-CH" noProof="0"/>
          </a:p>
        </p:txBody>
      </p:sp>
      <p:sp>
        <p:nvSpPr>
          <p:cNvPr id="5" name="Footer Placeholder 4"/>
          <p:cNvSpPr>
            <a:spLocks noGrp="1"/>
          </p:cNvSpPr>
          <p:nvPr>
            <p:ph type="ftr" sz="quarter" idx="11"/>
          </p:nvPr>
        </p:nvSpPr>
        <p:spPr/>
        <p:txBody>
          <a:bodyPr/>
          <a:lstStyle/>
          <a:p>
            <a:r>
              <a:rPr lang="de-CH" noProof="0" smtClean="0"/>
              <a:t>Dr. Hülder, Frauenklinik/Beckenbodenzentrum KSSG</a:t>
            </a:r>
            <a:endParaRPr lang="de-CH" noProof="0"/>
          </a:p>
        </p:txBody>
      </p:sp>
      <p:sp>
        <p:nvSpPr>
          <p:cNvPr id="6" name="Slide Number Placeholder 5"/>
          <p:cNvSpPr>
            <a:spLocks noGrp="1"/>
          </p:cNvSpPr>
          <p:nvPr>
            <p:ph type="sldNum" sz="quarter" idx="12"/>
          </p:nvPr>
        </p:nvSpPr>
        <p:spPr/>
        <p:txBody>
          <a:bodyPr/>
          <a:lstStyle/>
          <a:p>
            <a:fld id="{635DCD65-7C6A-49F9-992A-9CC70A411BC2}" type="slidenum">
              <a:rPr lang="de-CH" noProof="0" smtClean="0"/>
              <a:pPr/>
              <a:t>‹Nr.›</a:t>
            </a:fld>
            <a:endParaRPr lang="de-CH" noProof="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847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r>
              <a:rPr lang="de-DE" noProof="0" smtClean="0"/>
              <a:t>07.03.2024</a:t>
            </a:r>
            <a:endParaRPr lang="de-CH" noProof="0"/>
          </a:p>
        </p:txBody>
      </p:sp>
      <p:sp>
        <p:nvSpPr>
          <p:cNvPr id="6" name="Footer Placeholder 5"/>
          <p:cNvSpPr>
            <a:spLocks noGrp="1"/>
          </p:cNvSpPr>
          <p:nvPr>
            <p:ph type="ftr" sz="quarter" idx="11"/>
          </p:nvPr>
        </p:nvSpPr>
        <p:spPr/>
        <p:txBody>
          <a:bodyPr/>
          <a:lstStyle/>
          <a:p>
            <a:r>
              <a:rPr lang="de-CH" noProof="0" smtClean="0"/>
              <a:t>Dr. Hülder, Frauenklinik/Beckenbodenzentrum KSSG</a:t>
            </a:r>
            <a:endParaRPr lang="de-CH" noProof="0"/>
          </a:p>
        </p:txBody>
      </p:sp>
      <p:sp>
        <p:nvSpPr>
          <p:cNvPr id="7" name="Slide Number Placeholder 6"/>
          <p:cNvSpPr>
            <a:spLocks noGrp="1"/>
          </p:cNvSpPr>
          <p:nvPr>
            <p:ph type="sldNum" sz="quarter" idx="12"/>
          </p:nvPr>
        </p:nvSpPr>
        <p:spPr/>
        <p:txBody>
          <a:bodyPr/>
          <a:lstStyle/>
          <a:p>
            <a:fld id="{635DCD65-7C6A-49F9-992A-9CC70A411BC2}" type="slidenum">
              <a:rPr lang="de-CH" noProof="0" smtClean="0"/>
              <a:pPr/>
              <a:t>‹Nr.›</a:t>
            </a:fld>
            <a:endParaRPr lang="de-CH" noProof="0"/>
          </a:p>
        </p:txBody>
      </p:sp>
    </p:spTree>
    <p:extLst>
      <p:ext uri="{BB962C8B-B14F-4D97-AF65-F5344CB8AC3E}">
        <p14:creationId xmlns:p14="http://schemas.microsoft.com/office/powerpoint/2010/main" val="2533586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822960" y="2582334"/>
            <a:ext cx="3703320" cy="33782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4663440" y="2582334"/>
            <a:ext cx="3703320" cy="33782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r>
              <a:rPr lang="de-DE" noProof="0" smtClean="0"/>
              <a:t>07.03.2024</a:t>
            </a:r>
            <a:endParaRPr lang="de-CH" noProof="0"/>
          </a:p>
        </p:txBody>
      </p:sp>
      <p:sp>
        <p:nvSpPr>
          <p:cNvPr id="8" name="Footer Placeholder 7"/>
          <p:cNvSpPr>
            <a:spLocks noGrp="1"/>
          </p:cNvSpPr>
          <p:nvPr>
            <p:ph type="ftr" sz="quarter" idx="11"/>
          </p:nvPr>
        </p:nvSpPr>
        <p:spPr/>
        <p:txBody>
          <a:bodyPr/>
          <a:lstStyle/>
          <a:p>
            <a:r>
              <a:rPr lang="de-CH" noProof="0" smtClean="0"/>
              <a:t>Dr. Hülder, Frauenklinik/Beckenbodenzentrum KSSG</a:t>
            </a:r>
            <a:endParaRPr lang="de-CH" noProof="0"/>
          </a:p>
        </p:txBody>
      </p:sp>
      <p:sp>
        <p:nvSpPr>
          <p:cNvPr id="9" name="Slide Number Placeholder 8"/>
          <p:cNvSpPr>
            <a:spLocks noGrp="1"/>
          </p:cNvSpPr>
          <p:nvPr>
            <p:ph type="sldNum" sz="quarter" idx="12"/>
          </p:nvPr>
        </p:nvSpPr>
        <p:spPr/>
        <p:txBody>
          <a:bodyPr/>
          <a:lstStyle/>
          <a:p>
            <a:fld id="{635DCD65-7C6A-49F9-992A-9CC70A411BC2}" type="slidenum">
              <a:rPr lang="de-CH" noProof="0" smtClean="0"/>
              <a:pPr/>
              <a:t>‹Nr.›</a:t>
            </a:fld>
            <a:endParaRPr lang="de-CH" noProof="0"/>
          </a:p>
        </p:txBody>
      </p:sp>
    </p:spTree>
    <p:extLst>
      <p:ext uri="{BB962C8B-B14F-4D97-AF65-F5344CB8AC3E}">
        <p14:creationId xmlns:p14="http://schemas.microsoft.com/office/powerpoint/2010/main" val="2656782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r>
              <a:rPr lang="de-DE" noProof="0" smtClean="0"/>
              <a:t>07.03.2024</a:t>
            </a:r>
            <a:endParaRPr lang="de-CH" noProof="0"/>
          </a:p>
        </p:txBody>
      </p:sp>
      <p:sp>
        <p:nvSpPr>
          <p:cNvPr id="4" name="Footer Placeholder 3"/>
          <p:cNvSpPr>
            <a:spLocks noGrp="1"/>
          </p:cNvSpPr>
          <p:nvPr>
            <p:ph type="ftr" sz="quarter" idx="11"/>
          </p:nvPr>
        </p:nvSpPr>
        <p:spPr/>
        <p:txBody>
          <a:bodyPr/>
          <a:lstStyle/>
          <a:p>
            <a:r>
              <a:rPr lang="de-CH" noProof="0" smtClean="0"/>
              <a:t>Dr. Hülder, Frauenklinik/Beckenbodenzentrum KSSG</a:t>
            </a:r>
            <a:endParaRPr lang="de-CH" noProof="0"/>
          </a:p>
        </p:txBody>
      </p:sp>
      <p:sp>
        <p:nvSpPr>
          <p:cNvPr id="5" name="Slide Number Placeholder 4"/>
          <p:cNvSpPr>
            <a:spLocks noGrp="1"/>
          </p:cNvSpPr>
          <p:nvPr>
            <p:ph type="sldNum" sz="quarter" idx="12"/>
          </p:nvPr>
        </p:nvSpPr>
        <p:spPr/>
        <p:txBody>
          <a:bodyPr/>
          <a:lstStyle/>
          <a:p>
            <a:fld id="{635DCD65-7C6A-49F9-992A-9CC70A411BC2}" type="slidenum">
              <a:rPr lang="de-CH" noProof="0" smtClean="0"/>
              <a:pPr/>
              <a:t>‹Nr.›</a:t>
            </a:fld>
            <a:endParaRPr lang="de-CH" noProof="0"/>
          </a:p>
        </p:txBody>
      </p:sp>
    </p:spTree>
    <p:extLst>
      <p:ext uri="{BB962C8B-B14F-4D97-AF65-F5344CB8AC3E}">
        <p14:creationId xmlns:p14="http://schemas.microsoft.com/office/powerpoint/2010/main" val="228680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de-DE" noProof="0" smtClean="0"/>
              <a:t>07.03.2024</a:t>
            </a:r>
            <a:endParaRPr lang="de-CH" noProof="0"/>
          </a:p>
        </p:txBody>
      </p:sp>
      <p:sp>
        <p:nvSpPr>
          <p:cNvPr id="8" name="Footer Placeholder 7"/>
          <p:cNvSpPr>
            <a:spLocks noGrp="1"/>
          </p:cNvSpPr>
          <p:nvPr>
            <p:ph type="ftr" sz="quarter" idx="11"/>
          </p:nvPr>
        </p:nvSpPr>
        <p:spPr/>
        <p:txBody>
          <a:bodyPr/>
          <a:lstStyle>
            <a:lvl1pPr>
              <a:defRPr>
                <a:solidFill>
                  <a:srgbClr val="FFFFFF"/>
                </a:solidFill>
              </a:defRPr>
            </a:lvl1pPr>
          </a:lstStyle>
          <a:p>
            <a:r>
              <a:rPr lang="de-CH" noProof="0" smtClean="0"/>
              <a:t>Dr. Hülder, Frauenklinik/Beckenbodenzentrum KSSG</a:t>
            </a:r>
            <a:endParaRPr lang="de-CH" noProof="0" dirty="0"/>
          </a:p>
        </p:txBody>
      </p:sp>
      <p:sp>
        <p:nvSpPr>
          <p:cNvPr id="9" name="Slide Number Placeholder 8"/>
          <p:cNvSpPr>
            <a:spLocks noGrp="1"/>
          </p:cNvSpPr>
          <p:nvPr>
            <p:ph type="sldNum" sz="quarter" idx="12"/>
          </p:nvPr>
        </p:nvSpPr>
        <p:spPr/>
        <p:txBody>
          <a:bodyPr/>
          <a:lstStyle/>
          <a:p>
            <a:fld id="{635DCD65-7C6A-49F9-992A-9CC70A411BC2}" type="slidenum">
              <a:rPr lang="de-CH" noProof="0" smtClean="0"/>
              <a:pPr/>
              <a:t>‹Nr.›</a:t>
            </a:fld>
            <a:endParaRPr lang="de-CH" noProof="0"/>
          </a:p>
        </p:txBody>
      </p:sp>
    </p:spTree>
    <p:extLst>
      <p:ext uri="{BB962C8B-B14F-4D97-AF65-F5344CB8AC3E}">
        <p14:creationId xmlns:p14="http://schemas.microsoft.com/office/powerpoint/2010/main" val="1495359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de-DE" smtClean="0"/>
              <a:t>07.03.2024</a:t>
            </a:r>
            <a:endParaRPr lang="de-CH"/>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de-CH" smtClean="0"/>
              <a:t>Dr. Hülder, Frauenklinik/Beckenbodenzentrum KSSG</a:t>
            </a:r>
            <a:endParaRPr lang="de-CH"/>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5DCD65-7C6A-49F9-992A-9CC70A411BC2}" type="slidenum">
              <a:rPr lang="de-CH" smtClean="0"/>
              <a:pPr/>
              <a:t>‹Nr.›</a:t>
            </a:fld>
            <a:endParaRPr lang="de-CH"/>
          </a:p>
        </p:txBody>
      </p:sp>
    </p:spTree>
    <p:extLst>
      <p:ext uri="{BB962C8B-B14F-4D97-AF65-F5344CB8AC3E}">
        <p14:creationId xmlns:p14="http://schemas.microsoft.com/office/powerpoint/2010/main" val="3908952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solidFill>
                  <a:schemeClr val="tx2"/>
                </a:solidFill>
              </a:defRPr>
            </a:lvl1pPr>
          </a:lstStyle>
          <a:p>
            <a:r>
              <a:rPr lang="de-DE" smtClean="0"/>
              <a:t>07.03.2024</a:t>
            </a:r>
            <a:endParaRPr lang="de-CH"/>
          </a:p>
        </p:txBody>
      </p:sp>
      <p:sp>
        <p:nvSpPr>
          <p:cNvPr id="6" name="Footer Placeholder 5"/>
          <p:cNvSpPr>
            <a:spLocks noGrp="1"/>
          </p:cNvSpPr>
          <p:nvPr>
            <p:ph type="ftr" sz="quarter" idx="11"/>
          </p:nvPr>
        </p:nvSpPr>
        <p:spPr/>
        <p:txBody>
          <a:bodyPr/>
          <a:lstStyle>
            <a:lvl1pPr>
              <a:defRPr>
                <a:solidFill>
                  <a:schemeClr val="tx2"/>
                </a:solidFill>
              </a:defRPr>
            </a:lvl1pPr>
          </a:lstStyle>
          <a:p>
            <a:r>
              <a:rPr lang="de-CH" smtClean="0"/>
              <a:t>Dr. Hülder, Frauenklinik/Beckenbodenzentrum KSSG</a:t>
            </a:r>
            <a:endParaRPr lang="de-CH"/>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5DCD65-7C6A-49F9-992A-9CC70A411BC2}" type="slidenum">
              <a:rPr lang="de-CH" smtClean="0"/>
              <a:pPr/>
              <a:t>‹Nr.›</a:t>
            </a:fld>
            <a:endParaRPr lang="de-CH"/>
          </a:p>
        </p:txBody>
      </p:sp>
    </p:spTree>
    <p:extLst>
      <p:ext uri="{BB962C8B-B14F-4D97-AF65-F5344CB8AC3E}">
        <p14:creationId xmlns:p14="http://schemas.microsoft.com/office/powerpoint/2010/main" val="1197165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noProof="0" smtClean="0"/>
              <a:t>07.03.2024</a:t>
            </a:r>
            <a:endParaRPr lang="de-CH" noProof="0"/>
          </a:p>
        </p:txBody>
      </p:sp>
      <p:sp>
        <p:nvSpPr>
          <p:cNvPr id="5" name="Footer Placeholder 4"/>
          <p:cNvSpPr>
            <a:spLocks noGrp="1"/>
          </p:cNvSpPr>
          <p:nvPr>
            <p:ph type="ftr" sz="quarter" idx="11"/>
          </p:nvPr>
        </p:nvSpPr>
        <p:spPr/>
        <p:txBody>
          <a:bodyPr/>
          <a:lstStyle/>
          <a:p>
            <a:r>
              <a:rPr lang="de-CH" noProof="0" smtClean="0"/>
              <a:t>Dr. Hülder, Frauenklinik/Beckenbodenzentrum KSSG</a:t>
            </a:r>
            <a:endParaRPr lang="de-CH" noProof="0"/>
          </a:p>
        </p:txBody>
      </p:sp>
      <p:sp>
        <p:nvSpPr>
          <p:cNvPr id="6" name="Slide Number Placeholder 5"/>
          <p:cNvSpPr>
            <a:spLocks noGrp="1"/>
          </p:cNvSpPr>
          <p:nvPr>
            <p:ph type="sldNum" sz="quarter" idx="12"/>
          </p:nvPr>
        </p:nvSpPr>
        <p:spPr/>
        <p:txBody>
          <a:bodyPr/>
          <a:lstStyle/>
          <a:p>
            <a:fld id="{635DCD65-7C6A-49F9-992A-9CC70A411BC2}" type="slidenum">
              <a:rPr lang="de-CH" noProof="0" smtClean="0"/>
              <a:pPr/>
              <a:t>‹Nr.›</a:t>
            </a:fld>
            <a:endParaRPr lang="de-CH" noProof="0"/>
          </a:p>
        </p:txBody>
      </p:sp>
    </p:spTree>
    <p:extLst>
      <p:ext uri="{BB962C8B-B14F-4D97-AF65-F5344CB8AC3E}">
        <p14:creationId xmlns:p14="http://schemas.microsoft.com/office/powerpoint/2010/main" val="152455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CH" noProof="0" dirty="0"/>
          </a:p>
        </p:txBody>
      </p:sp>
      <p:sp>
        <p:nvSpPr>
          <p:cNvPr id="3" name="Inhaltsplatzhalter 2"/>
          <p:cNvSpPr>
            <a:spLocks noGrp="1"/>
          </p:cNvSpPr>
          <p:nvPr>
            <p:ph idx="1"/>
          </p:nvPr>
        </p:nvSpPr>
        <p:spPr/>
        <p:txBody>
          <a:bodyPr/>
          <a:lstStyle>
            <a:lvl2pPr marL="628650" indent="-273050">
              <a:defRPr/>
            </a:lvl2pPr>
            <a:lvl3pPr marL="808038" indent="-179388">
              <a:defRPr/>
            </a:lvl3pPr>
            <a:lvl4pPr marL="1081088" indent="-177800">
              <a:defRPr/>
            </a:lvl4pPr>
            <a:lvl5pPr marL="1258888" indent="-177800">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dirty="0"/>
          </a:p>
        </p:txBody>
      </p:sp>
      <p:sp>
        <p:nvSpPr>
          <p:cNvPr id="4" name="Datumsplatzhalter 3"/>
          <p:cNvSpPr>
            <a:spLocks noGrp="1"/>
          </p:cNvSpPr>
          <p:nvPr>
            <p:ph type="dt" sz="half" idx="10"/>
          </p:nvPr>
        </p:nvSpPr>
        <p:spPr/>
        <p:txBody>
          <a:bodyPr/>
          <a:lstStyle/>
          <a:p>
            <a:r>
              <a:rPr lang="de-DE" noProof="0" smtClean="0"/>
              <a:t>07.03.2024</a:t>
            </a:r>
            <a:endParaRPr lang="de-CH" noProof="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‹Nr.›</a:t>
            </a:fld>
            <a:endParaRPr lang="de-CH"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noProof="0" smtClean="0"/>
              <a:t>07.03.2024</a:t>
            </a:r>
            <a:endParaRPr lang="de-CH" noProof="0"/>
          </a:p>
        </p:txBody>
      </p:sp>
      <p:sp>
        <p:nvSpPr>
          <p:cNvPr id="5" name="Footer Placeholder 4"/>
          <p:cNvSpPr>
            <a:spLocks noGrp="1"/>
          </p:cNvSpPr>
          <p:nvPr>
            <p:ph type="ftr" sz="quarter" idx="11"/>
          </p:nvPr>
        </p:nvSpPr>
        <p:spPr/>
        <p:txBody>
          <a:bodyPr/>
          <a:lstStyle/>
          <a:p>
            <a:r>
              <a:rPr lang="de-CH" noProof="0" smtClean="0"/>
              <a:t>Dr. Hülder, Frauenklinik/Beckenbodenzentrum KSSG</a:t>
            </a:r>
            <a:endParaRPr lang="de-CH" noProof="0"/>
          </a:p>
        </p:txBody>
      </p:sp>
      <p:sp>
        <p:nvSpPr>
          <p:cNvPr id="6" name="Slide Number Placeholder 5"/>
          <p:cNvSpPr>
            <a:spLocks noGrp="1"/>
          </p:cNvSpPr>
          <p:nvPr>
            <p:ph type="sldNum" sz="quarter" idx="12"/>
          </p:nvPr>
        </p:nvSpPr>
        <p:spPr/>
        <p:txBody>
          <a:bodyPr/>
          <a:lstStyle/>
          <a:p>
            <a:fld id="{635DCD65-7C6A-49F9-992A-9CC70A411BC2}" type="slidenum">
              <a:rPr lang="de-CH" noProof="0" smtClean="0"/>
              <a:pPr/>
              <a:t>‹Nr.›</a:t>
            </a:fld>
            <a:endParaRPr lang="de-CH" noProof="0"/>
          </a:p>
        </p:txBody>
      </p:sp>
    </p:spTree>
    <p:extLst>
      <p:ext uri="{BB962C8B-B14F-4D97-AF65-F5344CB8AC3E}">
        <p14:creationId xmlns:p14="http://schemas.microsoft.com/office/powerpoint/2010/main" val="251538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ctr" anchorCtr="0"/>
          <a:lstStyle>
            <a:lvl1pPr algn="l">
              <a:defRPr sz="4000" b="1" cap="none" baseline="0"/>
            </a:lvl1pPr>
          </a:lstStyle>
          <a:p>
            <a:r>
              <a:rPr lang="de-DE" noProof="0" smtClean="0"/>
              <a:t>Titelmasterformat durch Klicken bearbeiten</a:t>
            </a:r>
            <a:endParaRPr lang="de-CH" noProof="0"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smtClean="0"/>
              <a:t>Textmasterformat bearbeiten</a:t>
            </a:r>
          </a:p>
        </p:txBody>
      </p:sp>
      <p:sp>
        <p:nvSpPr>
          <p:cNvPr id="4" name="Datumsplatzhalter 3"/>
          <p:cNvSpPr>
            <a:spLocks noGrp="1"/>
          </p:cNvSpPr>
          <p:nvPr>
            <p:ph type="dt" sz="half" idx="10"/>
          </p:nvPr>
        </p:nvSpPr>
        <p:spPr/>
        <p:txBody>
          <a:bodyPr/>
          <a:lstStyle/>
          <a:p>
            <a:r>
              <a:rPr lang="de-DE" noProof="0" smtClean="0"/>
              <a:t>07.03.2024</a:t>
            </a:r>
            <a:endParaRPr lang="de-CH" noProof="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‹Nr.›</a:t>
            </a:fld>
            <a:endParaRPr lang="de-CH"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CH" noProof="0" dirty="0"/>
          </a:p>
        </p:txBody>
      </p:sp>
      <p:sp>
        <p:nvSpPr>
          <p:cNvPr id="3" name="Inhaltsplatzhalter 2"/>
          <p:cNvSpPr>
            <a:spLocks noGrp="1"/>
          </p:cNvSpPr>
          <p:nvPr>
            <p:ph sz="half" idx="1"/>
          </p:nvPr>
        </p:nvSpPr>
        <p:spPr>
          <a:xfrm>
            <a:off x="483548"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dirty="0"/>
          </a:p>
        </p:txBody>
      </p:sp>
      <p:sp>
        <p:nvSpPr>
          <p:cNvPr id="4" name="Inhaltsplatzhalter 3"/>
          <p:cNvSpPr>
            <a:spLocks noGrp="1"/>
          </p:cNvSpPr>
          <p:nvPr>
            <p:ph sz="half" idx="2"/>
          </p:nvPr>
        </p:nvSpPr>
        <p:spPr>
          <a:xfrm>
            <a:off x="4687794"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dirty="0"/>
          </a:p>
        </p:txBody>
      </p:sp>
      <p:sp>
        <p:nvSpPr>
          <p:cNvPr id="5" name="Datumsplatzhalter 4"/>
          <p:cNvSpPr>
            <a:spLocks noGrp="1"/>
          </p:cNvSpPr>
          <p:nvPr>
            <p:ph type="dt" sz="half" idx="10"/>
          </p:nvPr>
        </p:nvSpPr>
        <p:spPr/>
        <p:txBody>
          <a:bodyPr/>
          <a:lstStyle/>
          <a:p>
            <a:r>
              <a:rPr lang="de-DE" noProof="0" smtClean="0"/>
              <a:t>07.03.2024</a:t>
            </a:r>
            <a:endParaRPr lang="de-CH" noProof="0"/>
          </a:p>
        </p:txBody>
      </p:sp>
      <p:sp>
        <p:nvSpPr>
          <p:cNvPr id="6" name="Fußzeilenplatzhalter 5"/>
          <p:cNvSpPr>
            <a:spLocks noGrp="1"/>
          </p:cNvSpPr>
          <p:nvPr>
            <p:ph type="ftr" sz="quarter" idx="11"/>
          </p:nvPr>
        </p:nvSpPr>
        <p:spPr/>
        <p:txBody>
          <a:bodyPr/>
          <a:lstStyle/>
          <a:p>
            <a:r>
              <a:rPr lang="de-CH" noProof="0" smtClean="0"/>
              <a:t>Dr. Hülder, Frauenklinik/Beckenbodenzentrum KSSG</a:t>
            </a:r>
            <a:endParaRPr lang="de-CH" noProof="0"/>
          </a:p>
        </p:txBody>
      </p:sp>
      <p:sp>
        <p:nvSpPr>
          <p:cNvPr id="7" name="Foliennummernplatzhalter 6"/>
          <p:cNvSpPr>
            <a:spLocks noGrp="1"/>
          </p:cNvSpPr>
          <p:nvPr>
            <p:ph type="sldNum" sz="quarter" idx="12"/>
          </p:nvPr>
        </p:nvSpPr>
        <p:spPr/>
        <p:txBody>
          <a:bodyPr/>
          <a:lstStyle/>
          <a:p>
            <a:fld id="{635DCD65-7C6A-49F9-992A-9CC70A411BC2}" type="slidenum">
              <a:rPr lang="de-CH" noProof="0" smtClean="0"/>
              <a:pPr/>
              <a:t>‹Nr.›</a:t>
            </a:fld>
            <a:endParaRPr lang="de-CH"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noProof="0" smtClean="0"/>
              <a:t>Titelmasterformat durch Klicken bearbeiten</a:t>
            </a:r>
            <a:endParaRPr lang="de-CH" noProof="0"/>
          </a:p>
        </p:txBody>
      </p:sp>
      <p:sp>
        <p:nvSpPr>
          <p:cNvPr id="3" name="Textplatzhalter 2"/>
          <p:cNvSpPr>
            <a:spLocks noGrp="1"/>
          </p:cNvSpPr>
          <p:nvPr>
            <p:ph type="body" idx="1"/>
          </p:nvPr>
        </p:nvSpPr>
        <p:spPr>
          <a:xfrm>
            <a:off x="483548" y="1614331"/>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4" name="Inhaltsplatzhalter 3"/>
          <p:cNvSpPr>
            <a:spLocks noGrp="1"/>
          </p:cNvSpPr>
          <p:nvPr>
            <p:ph sz="half" idx="2"/>
          </p:nvPr>
        </p:nvSpPr>
        <p:spPr>
          <a:xfrm>
            <a:off x="483548" y="2275367"/>
            <a:ext cx="4040188" cy="3850796"/>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dirty="0"/>
          </a:p>
        </p:txBody>
      </p:sp>
      <p:sp>
        <p:nvSpPr>
          <p:cNvPr id="5" name="Textplatzhalter 4"/>
          <p:cNvSpPr>
            <a:spLocks noGrp="1"/>
          </p:cNvSpPr>
          <p:nvPr>
            <p:ph type="body" sz="quarter" idx="3"/>
          </p:nvPr>
        </p:nvSpPr>
        <p:spPr>
          <a:xfrm>
            <a:off x="4684619" y="1614331"/>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6" name="Inhaltsplatzhalter 5"/>
          <p:cNvSpPr>
            <a:spLocks noGrp="1"/>
          </p:cNvSpPr>
          <p:nvPr>
            <p:ph sz="quarter" idx="4"/>
          </p:nvPr>
        </p:nvSpPr>
        <p:spPr>
          <a:xfrm>
            <a:off x="4684619" y="2275367"/>
            <a:ext cx="4041775" cy="3850796"/>
          </a:xfrm>
        </p:spPr>
        <p:txBody>
          <a:bodyPr/>
          <a:lstStyle>
            <a:lvl1pPr>
              <a:defRPr sz="2000"/>
            </a:lvl1pPr>
            <a:lvl2pPr>
              <a:defRPr sz="1800"/>
            </a:lvl2pPr>
            <a:lvl3pPr>
              <a:defRPr sz="1600"/>
            </a:lvl3pPr>
            <a:lvl4pPr>
              <a:defRPr sz="1600"/>
            </a:lvl4pPr>
            <a:lvl5pPr>
              <a:defRPr sz="12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7" name="Datumsplatzhalter 6"/>
          <p:cNvSpPr>
            <a:spLocks noGrp="1"/>
          </p:cNvSpPr>
          <p:nvPr>
            <p:ph type="dt" sz="half" idx="10"/>
          </p:nvPr>
        </p:nvSpPr>
        <p:spPr/>
        <p:txBody>
          <a:bodyPr/>
          <a:lstStyle/>
          <a:p>
            <a:r>
              <a:rPr lang="de-DE" noProof="0" smtClean="0"/>
              <a:t>07.03.2024</a:t>
            </a:r>
            <a:endParaRPr lang="de-CH" noProof="0"/>
          </a:p>
        </p:txBody>
      </p:sp>
      <p:sp>
        <p:nvSpPr>
          <p:cNvPr id="8" name="Fußzeilenplatzhalter 7"/>
          <p:cNvSpPr>
            <a:spLocks noGrp="1"/>
          </p:cNvSpPr>
          <p:nvPr>
            <p:ph type="ftr" sz="quarter" idx="11"/>
          </p:nvPr>
        </p:nvSpPr>
        <p:spPr/>
        <p:txBody>
          <a:bodyPr/>
          <a:lstStyle/>
          <a:p>
            <a:r>
              <a:rPr lang="de-CH" noProof="0" smtClean="0"/>
              <a:t>Dr. Hülder, Frauenklinik/Beckenbodenzentrum KSSG</a:t>
            </a:r>
            <a:endParaRPr lang="de-CH" noProof="0"/>
          </a:p>
        </p:txBody>
      </p:sp>
      <p:sp>
        <p:nvSpPr>
          <p:cNvPr id="9" name="Foliennummernplatzhalter 8"/>
          <p:cNvSpPr>
            <a:spLocks noGrp="1"/>
          </p:cNvSpPr>
          <p:nvPr>
            <p:ph type="sldNum" sz="quarter" idx="12"/>
          </p:nvPr>
        </p:nvSpPr>
        <p:spPr/>
        <p:txBody>
          <a:bodyPr/>
          <a:lstStyle/>
          <a:p>
            <a:fld id="{635DCD65-7C6A-49F9-992A-9CC70A411BC2}" type="slidenum">
              <a:rPr lang="de-CH" noProof="0" smtClean="0"/>
              <a:pPr/>
              <a:t>‹Nr.›</a:t>
            </a:fld>
            <a:endParaRPr lang="de-CH"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CH" noProof="0"/>
          </a:p>
        </p:txBody>
      </p:sp>
      <p:sp>
        <p:nvSpPr>
          <p:cNvPr id="3" name="Datumsplatzhalter 2"/>
          <p:cNvSpPr>
            <a:spLocks noGrp="1"/>
          </p:cNvSpPr>
          <p:nvPr>
            <p:ph type="dt" sz="half" idx="10"/>
          </p:nvPr>
        </p:nvSpPr>
        <p:spPr/>
        <p:txBody>
          <a:bodyPr/>
          <a:lstStyle/>
          <a:p>
            <a:r>
              <a:rPr lang="de-DE" noProof="0" smtClean="0"/>
              <a:t>07.03.2024</a:t>
            </a:r>
            <a:endParaRPr lang="de-CH" noProof="0"/>
          </a:p>
        </p:txBody>
      </p:sp>
      <p:sp>
        <p:nvSpPr>
          <p:cNvPr id="4" name="Fußzeilenplatzhalter 3"/>
          <p:cNvSpPr>
            <a:spLocks noGrp="1"/>
          </p:cNvSpPr>
          <p:nvPr>
            <p:ph type="ftr" sz="quarter" idx="11"/>
          </p:nvPr>
        </p:nvSpPr>
        <p:spPr/>
        <p:txBody>
          <a:bodyPr/>
          <a:lstStyle/>
          <a:p>
            <a:r>
              <a:rPr lang="de-CH" noProof="0" smtClean="0"/>
              <a:t>Dr. Hülder, Frauenklinik/Beckenbodenzentrum KSSG</a:t>
            </a:r>
            <a:endParaRPr lang="de-CH" noProof="0"/>
          </a:p>
        </p:txBody>
      </p:sp>
      <p:sp>
        <p:nvSpPr>
          <p:cNvPr id="5" name="Foliennummernplatzhalter 4"/>
          <p:cNvSpPr>
            <a:spLocks noGrp="1"/>
          </p:cNvSpPr>
          <p:nvPr>
            <p:ph type="sldNum" sz="quarter" idx="12"/>
          </p:nvPr>
        </p:nvSpPr>
        <p:spPr/>
        <p:txBody>
          <a:bodyPr/>
          <a:lstStyle/>
          <a:p>
            <a:fld id="{635DCD65-7C6A-49F9-992A-9CC70A411BC2}" type="slidenum">
              <a:rPr lang="de-CH" noProof="0" smtClean="0"/>
              <a:pPr/>
              <a:t>‹Nr.›</a:t>
            </a:fld>
            <a:endParaRPr lang="de-CH"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noProof="0" smtClean="0"/>
              <a:t>07.03.2024</a:t>
            </a:r>
            <a:endParaRPr lang="de-CH" noProof="0"/>
          </a:p>
        </p:txBody>
      </p:sp>
      <p:sp>
        <p:nvSpPr>
          <p:cNvPr id="3" name="Fußzeilenplatzhalter 2"/>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4" name="Foliennummernplatzhalter 3"/>
          <p:cNvSpPr>
            <a:spLocks noGrp="1"/>
          </p:cNvSpPr>
          <p:nvPr>
            <p:ph type="sldNum" sz="quarter" idx="12"/>
          </p:nvPr>
        </p:nvSpPr>
        <p:spPr/>
        <p:txBody>
          <a:bodyPr/>
          <a:lstStyle/>
          <a:p>
            <a:fld id="{635DCD65-7C6A-49F9-992A-9CC70A411BC2}" type="slidenum">
              <a:rPr lang="de-CH" noProof="0" smtClean="0"/>
              <a:pPr/>
              <a:t>‹Nr.›</a:t>
            </a:fld>
            <a:endParaRPr lang="de-CH"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838190"/>
            <a:ext cx="3008313" cy="774710"/>
          </a:xfrm>
        </p:spPr>
        <p:txBody>
          <a:bodyPr anchor="t" anchorCtr="0"/>
          <a:lstStyle>
            <a:lvl1pPr algn="l">
              <a:defRPr sz="2000" b="1"/>
            </a:lvl1pPr>
          </a:lstStyle>
          <a:p>
            <a:r>
              <a:rPr lang="de-DE" noProof="0" smtClean="0"/>
              <a:t>Titelmasterformat durch Klicken bearbeiten</a:t>
            </a:r>
            <a:endParaRPr lang="de-CH" noProof="0" dirty="0"/>
          </a:p>
        </p:txBody>
      </p:sp>
      <p:sp>
        <p:nvSpPr>
          <p:cNvPr id="3" name="Inhaltsplatzhalter 2"/>
          <p:cNvSpPr>
            <a:spLocks noGrp="1"/>
          </p:cNvSpPr>
          <p:nvPr>
            <p:ph idx="1"/>
          </p:nvPr>
        </p:nvSpPr>
        <p:spPr>
          <a:xfrm>
            <a:off x="3575051" y="836613"/>
            <a:ext cx="5111750" cy="5289551"/>
          </a:xfrm>
        </p:spPr>
        <p:txBody>
          <a:bodyPr/>
          <a:lstStyle>
            <a:lvl1pPr>
              <a:defRPr sz="2800"/>
            </a:lvl1pPr>
            <a:lvl2pPr>
              <a:defRPr sz="2400"/>
            </a:lvl2pPr>
            <a:lvl3pPr>
              <a:defRPr sz="2000"/>
            </a:lvl3pPr>
            <a:lvl4pPr>
              <a:defRPr sz="2000"/>
            </a:lvl4pPr>
            <a:lvl5pPr>
              <a:defRPr sz="1600"/>
            </a:lvl5pPr>
            <a:lvl6pPr>
              <a:defRPr sz="2000"/>
            </a:lvl6pPr>
            <a:lvl7pPr>
              <a:defRPr sz="2000"/>
            </a:lvl7pPr>
            <a:lvl8pPr>
              <a:defRPr sz="2000"/>
            </a:lvl8pPr>
            <a:lvl9pPr>
              <a:defRPr sz="20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dirty="0"/>
          </a:p>
        </p:txBody>
      </p:sp>
      <p:sp>
        <p:nvSpPr>
          <p:cNvPr id="4" name="Textplatzhalter 3"/>
          <p:cNvSpPr>
            <a:spLocks noGrp="1"/>
          </p:cNvSpPr>
          <p:nvPr>
            <p:ph type="body" sz="half" idx="2"/>
          </p:nvPr>
        </p:nvSpPr>
        <p:spPr>
          <a:xfrm>
            <a:off x="457200" y="1785926"/>
            <a:ext cx="3008313" cy="43402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5" name="Datumsplatzhalter 4"/>
          <p:cNvSpPr>
            <a:spLocks noGrp="1"/>
          </p:cNvSpPr>
          <p:nvPr>
            <p:ph type="dt" sz="half" idx="10"/>
          </p:nvPr>
        </p:nvSpPr>
        <p:spPr/>
        <p:txBody>
          <a:bodyPr/>
          <a:lstStyle/>
          <a:p>
            <a:r>
              <a:rPr lang="de-DE" smtClean="0"/>
              <a:t>07.03.2024</a:t>
            </a:r>
            <a:endParaRPr lang="de-CH"/>
          </a:p>
        </p:txBody>
      </p:sp>
      <p:sp>
        <p:nvSpPr>
          <p:cNvPr id="6" name="Fußzeilenplatzhalter 5"/>
          <p:cNvSpPr>
            <a:spLocks noGrp="1"/>
          </p:cNvSpPr>
          <p:nvPr>
            <p:ph type="ftr" sz="quarter" idx="11"/>
          </p:nvPr>
        </p:nvSpPr>
        <p:spPr/>
        <p:txBody>
          <a:bodyPr/>
          <a:lstStyle/>
          <a:p>
            <a:r>
              <a:rPr lang="de-CH" smtClean="0"/>
              <a:t>Dr. Hülder, Frauenklinik/Beckenbodenzentrum KSSG</a:t>
            </a:r>
            <a:endParaRPr lang="de-CH"/>
          </a:p>
        </p:txBody>
      </p:sp>
      <p:sp>
        <p:nvSpPr>
          <p:cNvPr id="7" name="Foliennummernplatzhalter 6"/>
          <p:cNvSpPr>
            <a:spLocks noGrp="1"/>
          </p:cNvSpPr>
          <p:nvPr>
            <p:ph type="sldNum" sz="quarter" idx="12"/>
          </p:nvPr>
        </p:nvSpPr>
        <p:spPr/>
        <p:txBody>
          <a:bodyPr/>
          <a:lstStyle/>
          <a:p>
            <a:fld id="{635DCD65-7C6A-49F9-992A-9CC70A411BC2}"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noProof="0" smtClean="0"/>
              <a:t>Titelmasterformat durch Klicken bearbeiten</a:t>
            </a:r>
            <a:endParaRPr lang="de-CH" noProof="0" dirty="0"/>
          </a:p>
        </p:txBody>
      </p:sp>
      <p:sp>
        <p:nvSpPr>
          <p:cNvPr id="3" name="Bildplatzhalter 2"/>
          <p:cNvSpPr>
            <a:spLocks noGrp="1"/>
          </p:cNvSpPr>
          <p:nvPr>
            <p:ph type="pic" idx="1"/>
          </p:nvPr>
        </p:nvSpPr>
        <p:spPr>
          <a:xfrm>
            <a:off x="1792288" y="836613"/>
            <a:ext cx="5486400" cy="3890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smtClean="0"/>
              <a:t>Bild durch Klicken auf Symbol hinzufügen</a:t>
            </a:r>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5" name="Datumsplatzhalter 4"/>
          <p:cNvSpPr>
            <a:spLocks noGrp="1"/>
          </p:cNvSpPr>
          <p:nvPr>
            <p:ph type="dt" sz="half" idx="10"/>
          </p:nvPr>
        </p:nvSpPr>
        <p:spPr/>
        <p:txBody>
          <a:bodyPr/>
          <a:lstStyle/>
          <a:p>
            <a:r>
              <a:rPr lang="de-DE" smtClean="0"/>
              <a:t>07.03.2024</a:t>
            </a:r>
            <a:endParaRPr lang="de-CH"/>
          </a:p>
        </p:txBody>
      </p:sp>
      <p:sp>
        <p:nvSpPr>
          <p:cNvPr id="6" name="Fußzeilenplatzhalter 5"/>
          <p:cNvSpPr>
            <a:spLocks noGrp="1"/>
          </p:cNvSpPr>
          <p:nvPr>
            <p:ph type="ftr" sz="quarter" idx="11"/>
          </p:nvPr>
        </p:nvSpPr>
        <p:spPr/>
        <p:txBody>
          <a:bodyPr/>
          <a:lstStyle/>
          <a:p>
            <a:r>
              <a:rPr lang="de-CH" smtClean="0"/>
              <a:t>Dr. Hülder, Frauenklinik/Beckenbodenzentrum KSSG</a:t>
            </a:r>
            <a:endParaRPr lang="de-CH"/>
          </a:p>
        </p:txBody>
      </p:sp>
      <p:sp>
        <p:nvSpPr>
          <p:cNvPr id="7" name="Foliennummernplatzhalter 6"/>
          <p:cNvSpPr>
            <a:spLocks noGrp="1"/>
          </p:cNvSpPr>
          <p:nvPr>
            <p:ph type="sldNum" sz="quarter" idx="12"/>
          </p:nvPr>
        </p:nvSpPr>
        <p:spPr/>
        <p:txBody>
          <a:bodyPr/>
          <a:lstStyle/>
          <a:p>
            <a:fld id="{635DCD65-7C6A-49F9-992A-9CC70A411BC2}"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85164" y="856800"/>
            <a:ext cx="8229479" cy="561600"/>
          </a:xfrm>
          <a:prstGeom prst="rect">
            <a:avLst/>
          </a:prstGeom>
        </p:spPr>
        <p:txBody>
          <a:bodyPr vert="horz" lIns="91440" tIns="45720" rIns="91440" bIns="45720" rtlCol="0" anchor="b" anchorCtr="0">
            <a:normAutofit/>
          </a:bodyPr>
          <a:lstStyle/>
          <a:p>
            <a:r>
              <a:rPr lang="de-CH" noProof="0" dirty="0" smtClean="0"/>
              <a:t>Titelmasterformat durch Klicken bearbeiten</a:t>
            </a:r>
            <a:endParaRPr lang="de-CH" noProof="0" dirty="0"/>
          </a:p>
        </p:txBody>
      </p:sp>
      <p:sp>
        <p:nvSpPr>
          <p:cNvPr id="3" name="Textplatzhalter 2"/>
          <p:cNvSpPr>
            <a:spLocks noGrp="1"/>
          </p:cNvSpPr>
          <p:nvPr>
            <p:ph type="body" idx="1"/>
          </p:nvPr>
        </p:nvSpPr>
        <p:spPr>
          <a:xfrm>
            <a:off x="468319" y="1600202"/>
            <a:ext cx="8241231" cy="4525963"/>
          </a:xfrm>
          <a:prstGeom prst="rect">
            <a:avLst/>
          </a:prstGeom>
        </p:spPr>
        <p:txBody>
          <a:bodyPr vert="horz" lIns="91440" tIns="45720" rIns="91440" bIns="45720" rtlCol="0">
            <a:normAutofit/>
          </a:bodyPr>
          <a:lstStyle/>
          <a:p>
            <a:pPr lvl="0"/>
            <a:r>
              <a:rPr lang="de-CH" noProof="0" dirty="0" smtClean="0"/>
              <a:t>Textmasterformate durch Klicken bearbeiten</a:t>
            </a:r>
          </a:p>
          <a:p>
            <a:pPr lvl="1"/>
            <a:r>
              <a:rPr lang="de-CH" noProof="0" dirty="0" smtClean="0"/>
              <a:t>Zweite Ebene</a:t>
            </a:r>
          </a:p>
          <a:p>
            <a:pPr lvl="2"/>
            <a:r>
              <a:rPr lang="de-CH" noProof="0" dirty="0" smtClean="0"/>
              <a:t>Dritte Ebene</a:t>
            </a:r>
          </a:p>
          <a:p>
            <a:pPr lvl="3"/>
            <a:r>
              <a:rPr lang="de-CH" noProof="0" dirty="0" smtClean="0"/>
              <a:t>Vierte Ebene</a:t>
            </a:r>
          </a:p>
          <a:p>
            <a:pPr lvl="4"/>
            <a:r>
              <a:rPr lang="de-CH" noProof="0" dirty="0" smtClean="0"/>
              <a:t>Fünfte Ebene</a:t>
            </a:r>
            <a:endParaRPr lang="de-CH" noProof="0" dirty="0"/>
          </a:p>
        </p:txBody>
      </p:sp>
      <p:sp>
        <p:nvSpPr>
          <p:cNvPr id="4" name="Datumsplatzhalter 3"/>
          <p:cNvSpPr>
            <a:spLocks noGrp="1"/>
          </p:cNvSpPr>
          <p:nvPr>
            <p:ph type="dt" sz="half" idx="2"/>
          </p:nvPr>
        </p:nvSpPr>
        <p:spPr>
          <a:xfrm>
            <a:off x="574829" y="6523200"/>
            <a:ext cx="1721354" cy="248400"/>
          </a:xfrm>
          <a:prstGeom prst="rect">
            <a:avLst/>
          </a:prstGeom>
        </p:spPr>
        <p:txBody>
          <a:bodyPr vert="horz" lIns="0" tIns="45720" rIns="72000" bIns="0" rtlCol="0" anchor="b" anchorCtr="0"/>
          <a:lstStyle>
            <a:lvl1pPr algn="l">
              <a:defRPr sz="800" baseline="0">
                <a:solidFill>
                  <a:srgbClr val="A9AAAC"/>
                </a:solidFill>
              </a:defRPr>
            </a:lvl1pPr>
          </a:lstStyle>
          <a:p>
            <a:r>
              <a:rPr lang="de-DE" noProof="0" smtClean="0"/>
              <a:t>07.03.2024</a:t>
            </a:r>
            <a:endParaRPr lang="de-CH" noProof="0"/>
          </a:p>
        </p:txBody>
      </p:sp>
      <p:sp>
        <p:nvSpPr>
          <p:cNvPr id="5" name="Fußzeilenplatzhalter 4"/>
          <p:cNvSpPr>
            <a:spLocks noGrp="1"/>
          </p:cNvSpPr>
          <p:nvPr>
            <p:ph type="ftr" sz="quarter" idx="3"/>
          </p:nvPr>
        </p:nvSpPr>
        <p:spPr>
          <a:xfrm>
            <a:off x="6882087" y="6585589"/>
            <a:ext cx="1844308" cy="234000"/>
          </a:xfrm>
          <a:prstGeom prst="rect">
            <a:avLst/>
          </a:prstGeom>
        </p:spPr>
        <p:txBody>
          <a:bodyPr vert="horz" lIns="72000" tIns="45720" rIns="0" bIns="45720" rtlCol="0" anchor="b" anchorCtr="0"/>
          <a:lstStyle>
            <a:lvl1pPr algn="r">
              <a:defRPr sz="800" baseline="0">
                <a:solidFill>
                  <a:srgbClr val="A9AAAC"/>
                </a:solidFill>
              </a:defRPr>
            </a:lvl1pPr>
          </a:lstStyle>
          <a:p>
            <a:r>
              <a:rPr lang="de-CH" noProof="0" smtClean="0"/>
              <a:t>Dr. Hülder, Frauenklinik/Beckenbodenzentrum KSSG</a:t>
            </a:r>
            <a:endParaRPr lang="de-CH" noProof="0"/>
          </a:p>
        </p:txBody>
      </p:sp>
      <p:sp>
        <p:nvSpPr>
          <p:cNvPr id="7" name="Rechteck 6"/>
          <p:cNvSpPr/>
          <p:nvPr/>
        </p:nvSpPr>
        <p:spPr>
          <a:xfrm>
            <a:off x="3130339" y="-1"/>
            <a:ext cx="6014769" cy="620714"/>
          </a:xfrm>
          <a:prstGeom prst="rect">
            <a:avLst/>
          </a:prstGeom>
          <a:solidFill>
            <a:srgbClr val="A9AAAC"/>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 bIns="0" rtlCol="0" anchor="ctr"/>
          <a:lstStyle/>
          <a:p>
            <a:pPr algn="l"/>
            <a:r>
              <a:rPr lang="de-CH" baseline="0" dirty="0" smtClean="0">
                <a:solidFill>
                  <a:srgbClr val="FFFFFF"/>
                </a:solidFill>
              </a:rPr>
              <a:t>Thema/Bereich/Anlass</a:t>
            </a:r>
            <a:endParaRPr lang="de-CH" baseline="0" dirty="0">
              <a:solidFill>
                <a:srgbClr val="FFFFFF"/>
              </a:solidFill>
            </a:endParaRPr>
          </a:p>
        </p:txBody>
      </p:sp>
      <p:sp>
        <p:nvSpPr>
          <p:cNvPr id="6" name="Foliennummernplatzhalter 5"/>
          <p:cNvSpPr>
            <a:spLocks noGrp="1"/>
          </p:cNvSpPr>
          <p:nvPr>
            <p:ph type="sldNum" sz="quarter" idx="4"/>
          </p:nvPr>
        </p:nvSpPr>
        <p:spPr>
          <a:xfrm>
            <a:off x="8571077" y="257134"/>
            <a:ext cx="485031" cy="261961"/>
          </a:xfrm>
          <a:prstGeom prst="rect">
            <a:avLst/>
          </a:prstGeom>
        </p:spPr>
        <p:txBody>
          <a:bodyPr vert="horz" lIns="91440" tIns="45720" rIns="91440" bIns="45720" rtlCol="0" anchor="ctr"/>
          <a:lstStyle>
            <a:lvl1pPr algn="r">
              <a:defRPr sz="800" baseline="0">
                <a:solidFill>
                  <a:srgbClr val="FFFFFF"/>
                </a:solidFill>
              </a:defRPr>
            </a:lvl1pPr>
          </a:lstStyle>
          <a:p>
            <a:fld id="{635DCD65-7C6A-49F9-992A-9CC70A411BC2}" type="slidenum">
              <a:rPr lang="de-CH" noProof="0" smtClean="0"/>
              <a:pPr/>
              <a:t>‹Nr.›</a:t>
            </a:fld>
            <a:endParaRPr lang="de-CH" noProof="0"/>
          </a:p>
        </p:txBody>
      </p:sp>
      <p:pic>
        <p:nvPicPr>
          <p:cNvPr id="13" name="Grafik 12" descr="kssg_positiv_rgb.png"/>
          <p:cNvPicPr>
            <a:picLocks noChangeAspect="1"/>
          </p:cNvPicPr>
          <p:nvPr/>
        </p:nvPicPr>
        <p:blipFill>
          <a:blip r:embed="rId11" cstate="print"/>
          <a:stretch>
            <a:fillRect/>
          </a:stretch>
        </p:blipFill>
        <p:spPr>
          <a:xfrm>
            <a:off x="1406747" y="32933"/>
            <a:ext cx="1576937" cy="656737"/>
          </a:xfrm>
          <a:prstGeom prst="rect">
            <a:avLst/>
          </a:prstGeom>
          <a:noFill/>
          <a:ln>
            <a:noFill/>
          </a:ln>
        </p:spPr>
      </p:pic>
      <p:pic>
        <p:nvPicPr>
          <p:cNvPr id="10" name="Grafik 9" descr="fusszeile_kssg_rgb_dunkler.png"/>
          <p:cNvPicPr>
            <a:picLocks noChangeAspect="1"/>
          </p:cNvPicPr>
          <p:nvPr/>
        </p:nvPicPr>
        <p:blipFill>
          <a:blip r:embed="rId12" cstate="print"/>
          <a:stretch>
            <a:fillRect/>
          </a:stretch>
        </p:blipFill>
        <p:spPr>
          <a:xfrm>
            <a:off x="2883874" y="6670800"/>
            <a:ext cx="3376253" cy="97536"/>
          </a:xfrm>
          <a:prstGeom prst="rect">
            <a:avLst/>
          </a:prstGeom>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Lst>
  <p:hf hdr="0"/>
  <p:txStyles>
    <p:titleStyle>
      <a:lvl1pPr algn="l" defTabSz="914400" rtl="0" eaLnBrk="1" latinLnBrk="0" hangingPunct="1">
        <a:spcBef>
          <a:spcPct val="0"/>
        </a:spcBef>
        <a:buNone/>
        <a:defRPr sz="2800" b="1" kern="1200" baseline="0">
          <a:solidFill>
            <a:srgbClr val="A9AAAC"/>
          </a:solidFill>
          <a:latin typeface="+mj-lt"/>
          <a:ea typeface="+mj-ea"/>
          <a:cs typeface="+mj-cs"/>
        </a:defRPr>
      </a:lvl1pPr>
    </p:titleStyle>
    <p:bodyStyle>
      <a:lvl1pPr marL="342900" indent="-342900" algn="l" defTabSz="914400" rtl="0" eaLnBrk="1" latinLnBrk="0" hangingPunct="1">
        <a:spcBef>
          <a:spcPct val="20000"/>
        </a:spcBef>
        <a:buClr>
          <a:srgbClr val="99CC33"/>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9CC33"/>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99CC33"/>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99CC33"/>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9CC33"/>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de-DE" noProof="0" smtClean="0"/>
              <a:t>07.03.2024</a:t>
            </a:r>
            <a:endParaRPr lang="de-CH" noProof="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de-CH" noProof="0" smtClean="0"/>
              <a:t>Dr. Hülder, Frauenklinik/Beckenbodenzentrum KSSG</a:t>
            </a:r>
            <a:endParaRPr lang="de-CH" noProof="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35DCD65-7C6A-49F9-992A-9CC70A411BC2}" type="slidenum">
              <a:rPr lang="de-CH" noProof="0" smtClean="0"/>
              <a:pPr/>
              <a:t>‹Nr.›</a:t>
            </a:fld>
            <a:endParaRPr lang="de-CH" noProof="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856036"/>
      </p:ext>
    </p:extLst>
  </p:cSld>
  <p:clrMap bg1="dk1" tx1="lt1" bg2="dk2" tx2="lt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C:\Users\tanja.huelder\AppData\Local\Microsoft\Windows\Temporary Internet Files\Content.IE5\GWHC0POT\vulva%20triángul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60648"/>
            <a:ext cx="1800200" cy="2042780"/>
          </a:xfrm>
          <a:prstGeom prst="rect">
            <a:avLst/>
          </a:prstGeom>
          <a:noFill/>
          <a:ln w="12700">
            <a:noFill/>
          </a:ln>
          <a:effectLst>
            <a:glow>
              <a:schemeClr val="accent1"/>
            </a:glo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p:txBody>
          <a:bodyPr>
            <a:normAutofit/>
          </a:bodyPr>
          <a:lstStyle/>
          <a:p>
            <a:r>
              <a:rPr lang="de-CH" dirty="0" err="1" smtClean="0"/>
              <a:t>Pelvipathie</a:t>
            </a:r>
            <a:r>
              <a:rPr lang="de-CH" dirty="0" smtClean="0"/>
              <a:t> - </a:t>
            </a:r>
            <a:br>
              <a:rPr lang="de-CH" dirty="0" smtClean="0"/>
            </a:br>
            <a:r>
              <a:rPr lang="de-CH" sz="4400" dirty="0" smtClean="0"/>
              <a:t>Können gynäkologische Interventionen helfen?</a:t>
            </a:r>
            <a:endParaRPr lang="de-CH" sz="4400" dirty="0"/>
          </a:p>
        </p:txBody>
      </p:sp>
      <p:sp>
        <p:nvSpPr>
          <p:cNvPr id="3" name="Untertitel 2"/>
          <p:cNvSpPr>
            <a:spLocks noGrp="1"/>
          </p:cNvSpPr>
          <p:nvPr>
            <p:ph type="subTitle" idx="1"/>
          </p:nvPr>
        </p:nvSpPr>
        <p:spPr>
          <a:xfrm>
            <a:off x="825038" y="4455621"/>
            <a:ext cx="7543800" cy="917595"/>
          </a:xfrm>
        </p:spPr>
        <p:txBody>
          <a:bodyPr>
            <a:noAutofit/>
          </a:bodyPr>
          <a:lstStyle/>
          <a:p>
            <a:r>
              <a:rPr lang="de-CH" sz="1200" dirty="0" smtClean="0"/>
              <a:t>Dr. Tanja Hülder</a:t>
            </a:r>
            <a:br>
              <a:rPr lang="de-CH" sz="1200" dirty="0" smtClean="0"/>
            </a:br>
            <a:r>
              <a:rPr lang="de-CH" sz="1200" dirty="0" smtClean="0"/>
              <a:t>Frauenklinik / Interdisziplinäres Beckenbodenzentrum</a:t>
            </a:r>
            <a:endParaRPr lang="de-CH" sz="1200" dirty="0"/>
          </a:p>
          <a:p>
            <a:r>
              <a:rPr lang="de-CH" sz="1200" dirty="0" smtClean="0"/>
              <a:t>Kantonsspital St. </a:t>
            </a:r>
            <a:r>
              <a:rPr lang="de-CH" sz="1200" dirty="0" err="1" smtClean="0"/>
              <a:t>gallen</a:t>
            </a:r>
            <a:endParaRPr lang="de-CH" sz="1200" dirty="0" smtClean="0"/>
          </a:p>
        </p:txBody>
      </p:sp>
      <p:sp>
        <p:nvSpPr>
          <p:cNvPr id="5" name="Textfeld 4"/>
          <p:cNvSpPr txBox="1"/>
          <p:nvPr/>
        </p:nvSpPr>
        <p:spPr>
          <a:xfrm>
            <a:off x="822960" y="6381328"/>
            <a:ext cx="7543800" cy="369332"/>
          </a:xfrm>
          <a:prstGeom prst="rect">
            <a:avLst/>
          </a:prstGeom>
          <a:noFill/>
        </p:spPr>
        <p:txBody>
          <a:bodyPr wrap="square" rtlCol="0">
            <a:spAutoFit/>
          </a:bodyPr>
          <a:lstStyle/>
          <a:p>
            <a:r>
              <a:rPr lang="de-CH" dirty="0" smtClean="0"/>
              <a:t>7. Beckenbodensymposium am Kantonsspital St. Gallen, 7. März 2024</a:t>
            </a:r>
            <a:endParaRPr lang="de-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Pathogenese MPPS</a:t>
            </a:r>
            <a:endParaRPr lang="de-CH" dirty="0"/>
          </a:p>
        </p:txBody>
      </p:sp>
      <p:sp>
        <p:nvSpPr>
          <p:cNvPr id="3" name="Inhaltsplatzhalter 2"/>
          <p:cNvSpPr>
            <a:spLocks noGrp="1"/>
          </p:cNvSpPr>
          <p:nvPr>
            <p:ph idx="1"/>
          </p:nvPr>
        </p:nvSpPr>
        <p:spPr>
          <a:xfrm>
            <a:off x="822959" y="1845734"/>
            <a:ext cx="7543801" cy="4823626"/>
          </a:xfrm>
        </p:spPr>
        <p:txBody>
          <a:bodyPr>
            <a:normAutofit/>
          </a:bodyPr>
          <a:lstStyle/>
          <a:p>
            <a:r>
              <a:rPr lang="de-CH" dirty="0" smtClean="0"/>
              <a:t>Theorie(n):</a:t>
            </a:r>
          </a:p>
          <a:p>
            <a:pPr lvl="1"/>
            <a:r>
              <a:rPr lang="de-CH" dirty="0" err="1"/>
              <a:t>n</a:t>
            </a:r>
            <a:r>
              <a:rPr lang="de-CH" dirty="0" err="1" smtClean="0"/>
              <a:t>euromusculäres</a:t>
            </a:r>
            <a:r>
              <a:rPr lang="de-CH" dirty="0" smtClean="0"/>
              <a:t> (Mikro-)</a:t>
            </a:r>
            <a:r>
              <a:rPr lang="de-CH" dirty="0" smtClean="0"/>
              <a:t>Trauma</a:t>
            </a:r>
          </a:p>
          <a:p>
            <a:pPr lvl="2"/>
            <a:r>
              <a:rPr lang="de-CH" dirty="0"/>
              <a:t>Akutes Trauma oder wiederholte Mikrotraumen </a:t>
            </a:r>
            <a:r>
              <a:rPr lang="de-CH" dirty="0" smtClean="0"/>
              <a:t>=&gt; hochintensive </a:t>
            </a:r>
            <a:r>
              <a:rPr lang="de-CH" dirty="0"/>
              <a:t>Stimulation der motorischen Endplatten der PFM </a:t>
            </a:r>
            <a:r>
              <a:rPr lang="de-CH" dirty="0" smtClean="0"/>
              <a:t/>
            </a:r>
            <a:br>
              <a:rPr lang="de-CH" dirty="0" smtClean="0"/>
            </a:br>
            <a:r>
              <a:rPr lang="de-CH" dirty="0" smtClean="0"/>
              <a:t>=&gt; </a:t>
            </a:r>
            <a:r>
              <a:rPr lang="de-CH" dirty="0"/>
              <a:t>chronische Muskelkontraktion (Hypertonus</a:t>
            </a:r>
            <a:r>
              <a:rPr lang="de-CH" dirty="0" smtClean="0"/>
              <a:t>) &amp; </a:t>
            </a:r>
            <a:r>
              <a:rPr lang="de-CH" dirty="0"/>
              <a:t>Ausprägung von TP</a:t>
            </a:r>
          </a:p>
          <a:p>
            <a:pPr lvl="2"/>
            <a:endParaRPr lang="de-CH" dirty="0" smtClean="0"/>
          </a:p>
          <a:p>
            <a:pPr lvl="1"/>
            <a:r>
              <a:rPr lang="de-CH" dirty="0" smtClean="0"/>
              <a:t>metabolisches Ungleichgewicht im peripheren </a:t>
            </a:r>
            <a:r>
              <a:rPr lang="de-CH" dirty="0" smtClean="0"/>
              <a:t>Gewebe</a:t>
            </a:r>
          </a:p>
          <a:p>
            <a:pPr lvl="2"/>
            <a:r>
              <a:rPr lang="de-CH" dirty="0"/>
              <a:t>Metabolische </a:t>
            </a:r>
            <a:r>
              <a:rPr lang="de-CH" dirty="0" err="1"/>
              <a:t>Imbalance</a:t>
            </a:r>
            <a:r>
              <a:rPr lang="de-CH" dirty="0"/>
              <a:t> = erhöhter Level von Sz-auslösenden Komponenten </a:t>
            </a:r>
            <a:r>
              <a:rPr lang="de-CH" dirty="0" smtClean="0"/>
              <a:t/>
            </a:r>
            <a:br>
              <a:rPr lang="de-CH" dirty="0" smtClean="0"/>
            </a:br>
            <a:r>
              <a:rPr lang="de-CH" dirty="0" smtClean="0"/>
              <a:t>=&gt; </a:t>
            </a:r>
            <a:r>
              <a:rPr lang="de-CH" dirty="0"/>
              <a:t>konnte im Gewebe in Umgebung von TPs nachgewiesen werden</a:t>
            </a:r>
          </a:p>
          <a:p>
            <a:pPr lvl="2"/>
            <a:endParaRPr lang="de-CH" dirty="0" smtClean="0"/>
          </a:p>
          <a:p>
            <a:pPr lvl="1"/>
            <a:r>
              <a:rPr lang="de-CH" dirty="0" smtClean="0"/>
              <a:t>Schmerzzentralisation/Zentrale </a:t>
            </a:r>
            <a:r>
              <a:rPr lang="de-CH" dirty="0" err="1" smtClean="0"/>
              <a:t>Sensitivierung</a:t>
            </a:r>
            <a:endParaRPr lang="de-CH" dirty="0" smtClean="0"/>
          </a:p>
          <a:p>
            <a:pPr lvl="2"/>
            <a:r>
              <a:rPr lang="de-CH" dirty="0"/>
              <a:t>V</a:t>
            </a:r>
            <a:r>
              <a:rPr lang="de-CH" dirty="0" smtClean="0"/>
              <a:t>eränderte </a:t>
            </a:r>
            <a:r>
              <a:rPr lang="de-CH" dirty="0"/>
              <a:t>Aktivität der Neuronen, die im </a:t>
            </a:r>
            <a:r>
              <a:rPr lang="de-CH" dirty="0" smtClean="0"/>
              <a:t>ZNS Schmerz </a:t>
            </a:r>
            <a:r>
              <a:rPr lang="de-CH" dirty="0"/>
              <a:t>verarbeiten, wodurch Schmerzen verstärkt werden (Hyperalgesie) und auch normalerweise nicht-schmerzhafte Reize wie Berührungen Schmerz auslösen (</a:t>
            </a:r>
            <a:r>
              <a:rPr lang="de-CH" dirty="0" err="1"/>
              <a:t>Allodynie</a:t>
            </a:r>
            <a:r>
              <a:rPr lang="de-CH" dirty="0"/>
              <a:t>)</a:t>
            </a:r>
            <a:endParaRPr lang="de-CH" dirty="0" smtClean="0"/>
          </a:p>
          <a:p>
            <a:pPr lvl="2"/>
            <a:r>
              <a:rPr lang="de-CH" dirty="0" smtClean="0"/>
              <a:t>Oft dann weitere Sz-Regionen</a:t>
            </a:r>
            <a:endParaRPr lang="de-CH" dirty="0"/>
          </a:p>
          <a:p>
            <a:pPr lvl="2"/>
            <a:endParaRPr lang="de-CH" dirty="0" smtClean="0"/>
          </a:p>
          <a:p>
            <a:pPr lvl="1"/>
            <a:r>
              <a:rPr lang="de-CH" dirty="0" smtClean="0"/>
              <a:t>Kombination dieser </a:t>
            </a:r>
            <a:r>
              <a:rPr lang="de-CH" dirty="0" smtClean="0"/>
              <a:t>Prozesse</a:t>
            </a:r>
            <a:endParaRPr lang="de-CH" dirty="0" smtClean="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10</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277128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Pathogenese MPPS</a:t>
            </a:r>
            <a:endParaRPr lang="de-CH" dirty="0"/>
          </a:p>
        </p:txBody>
      </p:sp>
      <p:sp>
        <p:nvSpPr>
          <p:cNvPr id="3" name="Inhaltsplatzhalter 2"/>
          <p:cNvSpPr>
            <a:spLocks noGrp="1"/>
          </p:cNvSpPr>
          <p:nvPr>
            <p:ph idx="1"/>
          </p:nvPr>
        </p:nvSpPr>
        <p:spPr/>
        <p:txBody>
          <a:bodyPr>
            <a:normAutofit/>
          </a:bodyPr>
          <a:lstStyle/>
          <a:p>
            <a:r>
              <a:rPr lang="de-CH" dirty="0" smtClean="0"/>
              <a:t>Muskeln mit Triggerpunkten werden über die </a:t>
            </a:r>
            <a:r>
              <a:rPr lang="de-CH" dirty="0" smtClean="0"/>
              <a:t>Zeit</a:t>
            </a:r>
            <a:r>
              <a:rPr lang="de-CH" dirty="0" smtClean="0"/>
              <a:t> </a:t>
            </a:r>
            <a:r>
              <a:rPr lang="de-CH" dirty="0"/>
              <a:t>verhärtet, </a:t>
            </a:r>
            <a:r>
              <a:rPr lang="de-CH" dirty="0" smtClean="0"/>
              <a:t>verkürzt und schwach</a:t>
            </a:r>
            <a:endParaRPr lang="de-CH" dirty="0" smtClean="0"/>
          </a:p>
          <a:p>
            <a:endParaRPr lang="de-CH" dirty="0" smtClean="0"/>
          </a:p>
          <a:p>
            <a:r>
              <a:rPr lang="de-CH" dirty="0" smtClean="0"/>
              <a:t>Affektion </a:t>
            </a:r>
            <a:r>
              <a:rPr lang="de-CH" dirty="0" smtClean="0"/>
              <a:t>umgebender Muskulatur (</a:t>
            </a:r>
            <a:r>
              <a:rPr lang="de-CH" dirty="0" err="1" smtClean="0"/>
              <a:t>gluteal</a:t>
            </a:r>
            <a:r>
              <a:rPr lang="de-CH" dirty="0" smtClean="0"/>
              <a:t>, abdominal, Oberschenkel)</a:t>
            </a:r>
          </a:p>
          <a:p>
            <a:pPr lvl="1"/>
            <a:r>
              <a:rPr lang="de-CH" dirty="0" smtClean="0"/>
              <a:t>Kontraktion und weitere </a:t>
            </a:r>
            <a:r>
              <a:rPr lang="de-CH" dirty="0" err="1" smtClean="0"/>
              <a:t>Triggerpunkte</a:t>
            </a:r>
            <a:r>
              <a:rPr lang="de-CH" dirty="0" smtClean="0"/>
              <a:t> in Muskeln ausserhalb des </a:t>
            </a:r>
            <a:r>
              <a:rPr lang="de-CH" dirty="0" err="1" smtClean="0"/>
              <a:t>BeBo</a:t>
            </a:r>
            <a:endParaRPr lang="de-CH" dirty="0" smtClean="0"/>
          </a:p>
          <a:p>
            <a:endParaRPr lang="de-CH" dirty="0" smtClean="0"/>
          </a:p>
          <a:p>
            <a:r>
              <a:rPr lang="de-CH" dirty="0" smtClean="0"/>
              <a:t>Assoziation </a:t>
            </a:r>
            <a:r>
              <a:rPr lang="de-CH" dirty="0" smtClean="0"/>
              <a:t>mit anderen Schmerzsyndromen</a:t>
            </a:r>
          </a:p>
          <a:p>
            <a:pPr lvl="1"/>
            <a:r>
              <a:rPr lang="de-CH" dirty="0"/>
              <a:t>z</a:t>
            </a:r>
            <a:r>
              <a:rPr lang="de-CH" dirty="0" smtClean="0"/>
              <a:t>.B. </a:t>
            </a:r>
            <a:r>
              <a:rPr lang="de-CH" dirty="0" err="1" smtClean="0"/>
              <a:t>Painful</a:t>
            </a:r>
            <a:r>
              <a:rPr lang="de-CH" dirty="0" smtClean="0"/>
              <a:t> </a:t>
            </a:r>
            <a:r>
              <a:rPr lang="de-CH" dirty="0" err="1" smtClean="0"/>
              <a:t>Bladder</a:t>
            </a:r>
            <a:r>
              <a:rPr lang="de-CH" dirty="0" smtClean="0"/>
              <a:t> Syndrome, </a:t>
            </a:r>
            <a:r>
              <a:rPr lang="de-CH" dirty="0" err="1" smtClean="0"/>
              <a:t>Endometriose</a:t>
            </a:r>
            <a:r>
              <a:rPr lang="de-CH" dirty="0" smtClean="0"/>
              <a:t>,  </a:t>
            </a:r>
            <a:r>
              <a:rPr lang="de-CH" dirty="0" err="1" smtClean="0"/>
              <a:t>Vestibulodynie</a:t>
            </a:r>
            <a:r>
              <a:rPr lang="de-CH" dirty="0" smtClean="0"/>
              <a:t>, generalisierte </a:t>
            </a:r>
            <a:r>
              <a:rPr lang="de-CH" dirty="0" err="1" smtClean="0"/>
              <a:t>Vulvodynie</a:t>
            </a:r>
            <a:r>
              <a:rPr lang="de-CH" dirty="0" smtClean="0"/>
              <a:t>, Dysmenorrhoe,  </a:t>
            </a:r>
            <a:r>
              <a:rPr lang="de-CH" dirty="0" err="1" smtClean="0"/>
              <a:t>Dyspareunie</a:t>
            </a:r>
            <a:endParaRPr lang="de-CH" dirty="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11</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1381583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Pathogenese MPSS</a:t>
            </a:r>
            <a:endParaRPr lang="de-CH" dirty="0"/>
          </a:p>
        </p:txBody>
      </p:sp>
      <p:sp>
        <p:nvSpPr>
          <p:cNvPr id="3" name="Inhaltsplatzhalter 2"/>
          <p:cNvSpPr>
            <a:spLocks noGrp="1"/>
          </p:cNvSpPr>
          <p:nvPr>
            <p:ph idx="1"/>
          </p:nvPr>
        </p:nvSpPr>
        <p:spPr>
          <a:xfrm>
            <a:off x="822959" y="1845734"/>
            <a:ext cx="7543801" cy="4247562"/>
          </a:xfrm>
        </p:spPr>
        <p:txBody>
          <a:bodyPr>
            <a:normAutofit/>
          </a:bodyPr>
          <a:lstStyle/>
          <a:p>
            <a:r>
              <a:rPr lang="de-CH" dirty="0" smtClean="0"/>
              <a:t>Beckenboden anfällig für </a:t>
            </a:r>
            <a:r>
              <a:rPr lang="de-CH" dirty="0" err="1" smtClean="0"/>
              <a:t>myofasziales</a:t>
            </a:r>
            <a:r>
              <a:rPr lang="de-CH" dirty="0" smtClean="0"/>
              <a:t> Schmerzsyndrom, </a:t>
            </a:r>
            <a:r>
              <a:rPr lang="de-CH" dirty="0" smtClean="0"/>
              <a:t>weil:</a:t>
            </a:r>
          </a:p>
          <a:p>
            <a:pPr lvl="1"/>
            <a:endParaRPr lang="de-CH" dirty="0" smtClean="0"/>
          </a:p>
          <a:p>
            <a:pPr lvl="1"/>
            <a:r>
              <a:rPr lang="de-CH" dirty="0" smtClean="0"/>
              <a:t>Unterschiedliche </a:t>
            </a:r>
            <a:r>
              <a:rPr lang="de-CH" dirty="0" smtClean="0"/>
              <a:t>Aktivitäten/Aufgaben des </a:t>
            </a:r>
            <a:r>
              <a:rPr lang="de-CH" dirty="0" err="1" smtClean="0"/>
              <a:t>BeBo</a:t>
            </a:r>
            <a:endParaRPr lang="de-CH" dirty="0" smtClean="0"/>
          </a:p>
          <a:p>
            <a:pPr lvl="2"/>
            <a:r>
              <a:rPr lang="de-CH" dirty="0" err="1" smtClean="0"/>
              <a:t>muskuloskelettaler</a:t>
            </a:r>
            <a:r>
              <a:rPr lang="de-CH" dirty="0" smtClean="0"/>
              <a:t> </a:t>
            </a:r>
            <a:r>
              <a:rPr lang="de-CH" dirty="0" smtClean="0"/>
              <a:t>Support des Oberkörpers und der unteren </a:t>
            </a:r>
            <a:r>
              <a:rPr lang="de-CH" dirty="0" smtClean="0"/>
              <a:t>Extremität</a:t>
            </a:r>
          </a:p>
          <a:p>
            <a:pPr lvl="2"/>
            <a:r>
              <a:rPr lang="de-CH" dirty="0" smtClean="0"/>
              <a:t>Kontrolle </a:t>
            </a:r>
            <a:r>
              <a:rPr lang="de-CH" dirty="0" smtClean="0"/>
              <a:t>von </a:t>
            </a:r>
            <a:r>
              <a:rPr lang="de-CH" dirty="0" smtClean="0"/>
              <a:t>Blase &amp; Darm, sexuelle Funktion, Ermöglichung einer vag. Geburt</a:t>
            </a:r>
            <a:endParaRPr lang="de-CH" dirty="0" smtClean="0"/>
          </a:p>
          <a:p>
            <a:pPr lvl="1"/>
            <a:endParaRPr lang="de-CH" dirty="0" smtClean="0"/>
          </a:p>
          <a:p>
            <a:pPr lvl="1"/>
            <a:r>
              <a:rPr lang="de-CH" dirty="0" err="1" smtClean="0"/>
              <a:t>BeBo</a:t>
            </a:r>
            <a:r>
              <a:rPr lang="de-CH" dirty="0" smtClean="0"/>
              <a:t>-Muskeln </a:t>
            </a:r>
            <a:r>
              <a:rPr lang="de-CH" dirty="0" smtClean="0"/>
              <a:t>müssen sich exzentrisch ausdehnen und verkürzen</a:t>
            </a:r>
          </a:p>
          <a:p>
            <a:pPr lvl="1"/>
            <a:endParaRPr lang="de-CH" dirty="0" smtClean="0"/>
          </a:p>
          <a:p>
            <a:pPr lvl="1"/>
            <a:r>
              <a:rPr lang="de-CH" dirty="0" err="1" smtClean="0"/>
              <a:t>BeBo</a:t>
            </a:r>
            <a:r>
              <a:rPr lang="de-CH" dirty="0" smtClean="0"/>
              <a:t> </a:t>
            </a:r>
            <a:r>
              <a:rPr lang="de-CH" dirty="0" smtClean="0"/>
              <a:t>anfällig für physiologischen und psychologischen Stress</a:t>
            </a:r>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12</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2327523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13</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sp>
        <p:nvSpPr>
          <p:cNvPr id="7" name="Textfeld 6"/>
          <p:cNvSpPr txBox="1"/>
          <p:nvPr/>
        </p:nvSpPr>
        <p:spPr>
          <a:xfrm>
            <a:off x="1014446" y="5885236"/>
            <a:ext cx="7159558" cy="400110"/>
          </a:xfrm>
          <a:prstGeom prst="rect">
            <a:avLst/>
          </a:prstGeom>
          <a:noFill/>
        </p:spPr>
        <p:txBody>
          <a:bodyPr wrap="square" rtlCol="0">
            <a:spAutoFit/>
          </a:bodyPr>
          <a:lstStyle/>
          <a:p>
            <a:r>
              <a:rPr lang="de-CH" sz="1000" dirty="0" err="1"/>
              <a:t>Lamvu</a:t>
            </a:r>
            <a:r>
              <a:rPr lang="de-CH" sz="1000" dirty="0"/>
              <a:t> G, </a:t>
            </a:r>
            <a:r>
              <a:rPr lang="de-CH" sz="1000" dirty="0" err="1"/>
              <a:t>Carrillo</a:t>
            </a:r>
            <a:r>
              <a:rPr lang="de-CH" sz="1000" dirty="0"/>
              <a:t> J, </a:t>
            </a:r>
            <a:r>
              <a:rPr lang="de-CH" sz="1000" dirty="0" err="1"/>
              <a:t>Feranec</a:t>
            </a:r>
            <a:r>
              <a:rPr lang="de-CH" sz="1000" dirty="0"/>
              <a:t> J, </a:t>
            </a:r>
            <a:r>
              <a:rPr lang="de-CH" sz="1000" dirty="0" err="1"/>
              <a:t>Ouyang</a:t>
            </a:r>
            <a:r>
              <a:rPr lang="de-CH" sz="1000" dirty="0"/>
              <a:t> C, Christy A, Patton E, Johnson A. Chronic </a:t>
            </a:r>
            <a:r>
              <a:rPr lang="de-CH" sz="1000" dirty="0" err="1"/>
              <a:t>Pelvic</a:t>
            </a:r>
            <a:r>
              <a:rPr lang="de-CH" sz="1000" dirty="0"/>
              <a:t> </a:t>
            </a:r>
            <a:r>
              <a:rPr lang="de-CH" sz="1000" dirty="0" err="1"/>
              <a:t>Pain</a:t>
            </a:r>
            <a:r>
              <a:rPr lang="de-CH" sz="1000" dirty="0"/>
              <a:t> Evaluation </a:t>
            </a:r>
            <a:r>
              <a:rPr lang="de-CH" sz="1000" dirty="0" err="1"/>
              <a:t>and</a:t>
            </a:r>
            <a:r>
              <a:rPr lang="de-CH" sz="1000" dirty="0"/>
              <a:t> Management Guide. </a:t>
            </a:r>
            <a:r>
              <a:rPr lang="de-CH" sz="1000" dirty="0" err="1"/>
              <a:t>Available</a:t>
            </a:r>
            <a:r>
              <a:rPr lang="de-CH" sz="1000" dirty="0"/>
              <a:t> open </a:t>
            </a:r>
            <a:r>
              <a:rPr lang="de-CH" sz="1000" dirty="0" err="1"/>
              <a:t>access</a:t>
            </a:r>
            <a:r>
              <a:rPr lang="de-CH" sz="1000" dirty="0"/>
              <a:t> online at www.pelvicpaineducation.com, 2022</a:t>
            </a:r>
          </a:p>
        </p:txBody>
      </p:sp>
      <p:pic>
        <p:nvPicPr>
          <p:cNvPr id="11" name="Inhaltsplatzhalter 10"/>
          <p:cNvPicPr>
            <a:picLocks noGrp="1" noChangeAspect="1"/>
          </p:cNvPicPr>
          <p:nvPr>
            <p:ph idx="1"/>
          </p:nvPr>
        </p:nvPicPr>
        <p:blipFill>
          <a:blip r:embed="rId3"/>
          <a:stretch>
            <a:fillRect/>
          </a:stretch>
        </p:blipFill>
        <p:spPr>
          <a:xfrm>
            <a:off x="-16139" y="728044"/>
            <a:ext cx="9178657" cy="5157192"/>
          </a:xfrm>
          <a:prstGeom prst="rect">
            <a:avLst/>
          </a:prstGeom>
        </p:spPr>
      </p:pic>
    </p:spTree>
    <p:extLst>
      <p:ext uri="{BB962C8B-B14F-4D97-AF65-F5344CB8AC3E}">
        <p14:creationId xmlns:p14="http://schemas.microsoft.com/office/powerpoint/2010/main" val="2981944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Diagnostik</a:t>
            </a:r>
            <a:endParaRPr lang="de-CH" dirty="0"/>
          </a:p>
        </p:txBody>
      </p:sp>
      <p:sp>
        <p:nvSpPr>
          <p:cNvPr id="3" name="Inhaltsplatzhalter 2"/>
          <p:cNvSpPr>
            <a:spLocks noGrp="1"/>
          </p:cNvSpPr>
          <p:nvPr>
            <p:ph idx="1"/>
          </p:nvPr>
        </p:nvSpPr>
        <p:spPr>
          <a:xfrm>
            <a:off x="822959" y="1845734"/>
            <a:ext cx="7543801" cy="4463586"/>
          </a:xfrm>
        </p:spPr>
        <p:txBody>
          <a:bodyPr>
            <a:normAutofit/>
          </a:bodyPr>
          <a:lstStyle/>
          <a:p>
            <a:r>
              <a:rPr lang="de-CH" dirty="0" smtClean="0"/>
              <a:t>Körperliche Untersuchung:</a:t>
            </a:r>
          </a:p>
          <a:p>
            <a:pPr lvl="1"/>
            <a:r>
              <a:rPr lang="de-CH" dirty="0" smtClean="0"/>
              <a:t>Externe Untersuchung:</a:t>
            </a:r>
          </a:p>
          <a:p>
            <a:pPr lvl="2"/>
            <a:r>
              <a:rPr lang="de-CH" dirty="0" smtClean="0"/>
              <a:t>M. </a:t>
            </a:r>
            <a:r>
              <a:rPr lang="de-CH" dirty="0" err="1" smtClean="0"/>
              <a:t>rectus</a:t>
            </a:r>
            <a:r>
              <a:rPr lang="de-CH" dirty="0" smtClean="0"/>
              <a:t> </a:t>
            </a:r>
            <a:r>
              <a:rPr lang="de-CH" dirty="0" err="1" smtClean="0"/>
              <a:t>abdominis</a:t>
            </a:r>
            <a:r>
              <a:rPr lang="de-CH" dirty="0" smtClean="0"/>
              <a:t>, </a:t>
            </a:r>
            <a:r>
              <a:rPr lang="de-CH" dirty="0" err="1" smtClean="0"/>
              <a:t>suprapubisch</a:t>
            </a:r>
            <a:r>
              <a:rPr lang="de-CH" dirty="0" smtClean="0"/>
              <a:t>/Blasenkompression, </a:t>
            </a:r>
            <a:r>
              <a:rPr lang="de-CH" dirty="0" smtClean="0"/>
              <a:t>Narbenmanipulation UB/Damm </a:t>
            </a:r>
            <a:r>
              <a:rPr lang="de-CH" dirty="0" err="1" smtClean="0"/>
              <a:t>etc</a:t>
            </a:r>
            <a:endParaRPr lang="de-CH" dirty="0" smtClean="0"/>
          </a:p>
          <a:p>
            <a:pPr lvl="1"/>
            <a:r>
              <a:rPr lang="de-CH" dirty="0" smtClean="0"/>
              <a:t>Beckenuntersuchung:</a:t>
            </a:r>
          </a:p>
          <a:p>
            <a:pPr lvl="2"/>
            <a:r>
              <a:rPr lang="de-CH" dirty="0" err="1" smtClean="0"/>
              <a:t>Äu</a:t>
            </a:r>
            <a:r>
              <a:rPr lang="de-CH" dirty="0" smtClean="0"/>
              <a:t> Genitale: </a:t>
            </a:r>
            <a:r>
              <a:rPr lang="de-CH" dirty="0" err="1" smtClean="0"/>
              <a:t>Vulvainspektion</a:t>
            </a:r>
            <a:r>
              <a:rPr lang="de-CH" dirty="0" smtClean="0"/>
              <a:t> </a:t>
            </a:r>
            <a:r>
              <a:rPr lang="de-CH" dirty="0" smtClean="0"/>
              <a:t>bei </a:t>
            </a:r>
            <a:r>
              <a:rPr lang="de-CH" dirty="0" smtClean="0"/>
              <a:t>Pressen/Kneifen, </a:t>
            </a:r>
            <a:br>
              <a:rPr lang="de-CH" dirty="0" smtClean="0"/>
            </a:br>
            <a:r>
              <a:rPr lang="de-CH" dirty="0" smtClean="0"/>
              <a:t>Analreflex </a:t>
            </a:r>
            <a:r>
              <a:rPr lang="de-CH" dirty="0" smtClean="0"/>
              <a:t>vorhanden?</a:t>
            </a:r>
          </a:p>
          <a:p>
            <a:pPr lvl="2"/>
            <a:r>
              <a:rPr lang="de-CH" dirty="0" smtClean="0"/>
              <a:t>Spekulum: Atrophie? Infektion?</a:t>
            </a:r>
          </a:p>
          <a:p>
            <a:pPr lvl="2"/>
            <a:r>
              <a:rPr lang="de-CH" dirty="0" err="1" smtClean="0"/>
              <a:t>Bimanuell</a:t>
            </a:r>
            <a:r>
              <a:rPr lang="de-CH" dirty="0" smtClean="0"/>
              <a:t>: Pathologie Uterus, Blase, Adnexe</a:t>
            </a:r>
            <a:r>
              <a:rPr lang="de-CH" dirty="0" smtClean="0"/>
              <a:t>?</a:t>
            </a:r>
            <a:endParaRPr lang="de-CH" dirty="0" smtClean="0"/>
          </a:p>
          <a:p>
            <a:pPr lvl="1"/>
            <a:r>
              <a:rPr lang="de-CH" dirty="0" smtClean="0"/>
              <a:t>Beckenbodenmuskulatur:</a:t>
            </a:r>
          </a:p>
          <a:p>
            <a:pPr lvl="2"/>
            <a:r>
              <a:rPr lang="de-CH" dirty="0" smtClean="0"/>
              <a:t>Von vaginal: </a:t>
            </a:r>
            <a:r>
              <a:rPr lang="de-CH" dirty="0" smtClean="0"/>
              <a:t>M</a:t>
            </a:r>
            <a:r>
              <a:rPr lang="de-CH" dirty="0" smtClean="0"/>
              <a:t>. </a:t>
            </a:r>
            <a:r>
              <a:rPr lang="de-CH" dirty="0" err="1" smtClean="0"/>
              <a:t>obturator</a:t>
            </a:r>
            <a:r>
              <a:rPr lang="de-CH" dirty="0" smtClean="0"/>
              <a:t> int</a:t>
            </a:r>
            <a:r>
              <a:rPr lang="de-CH" dirty="0" smtClean="0"/>
              <a:t>., M. </a:t>
            </a:r>
            <a:r>
              <a:rPr lang="de-CH" dirty="0" err="1" smtClean="0"/>
              <a:t>Levator</a:t>
            </a:r>
            <a:r>
              <a:rPr lang="de-CH" dirty="0" smtClean="0"/>
              <a:t> </a:t>
            </a:r>
            <a:r>
              <a:rPr lang="de-CH" dirty="0" err="1" smtClean="0"/>
              <a:t>ani</a:t>
            </a:r>
            <a:r>
              <a:rPr lang="de-CH" dirty="0"/>
              <a:t> </a:t>
            </a:r>
            <a:r>
              <a:rPr lang="de-CH" dirty="0" smtClean="0"/>
              <a:t/>
            </a:r>
            <a:br>
              <a:rPr lang="de-CH" dirty="0" smtClean="0"/>
            </a:br>
            <a:r>
              <a:rPr lang="de-CH" dirty="0" smtClean="0"/>
              <a:t>(</a:t>
            </a:r>
            <a:r>
              <a:rPr lang="de-CH" dirty="0" smtClean="0"/>
              <a:t>M</a:t>
            </a:r>
            <a:r>
              <a:rPr lang="de-CH" dirty="0" smtClean="0"/>
              <a:t>. </a:t>
            </a:r>
            <a:r>
              <a:rPr lang="de-CH" dirty="0" err="1" smtClean="0"/>
              <a:t>pubococcygeus</a:t>
            </a:r>
            <a:r>
              <a:rPr lang="de-CH" dirty="0" smtClean="0"/>
              <a:t>/</a:t>
            </a:r>
            <a:r>
              <a:rPr lang="de-CH" dirty="0" err="1" smtClean="0"/>
              <a:t>puborectalis</a:t>
            </a:r>
            <a:r>
              <a:rPr lang="de-CH" dirty="0" smtClean="0"/>
              <a:t>/</a:t>
            </a:r>
            <a:r>
              <a:rPr lang="de-CH" dirty="0" err="1" smtClean="0"/>
              <a:t>iliococcygeus</a:t>
            </a:r>
            <a:r>
              <a:rPr lang="de-CH" dirty="0" smtClean="0"/>
              <a:t>),</a:t>
            </a:r>
            <a:br>
              <a:rPr lang="de-CH" dirty="0" smtClean="0"/>
            </a:br>
            <a:r>
              <a:rPr lang="de-CH" dirty="0" err="1" smtClean="0"/>
              <a:t>Urethralsphincter</a:t>
            </a:r>
            <a:r>
              <a:rPr lang="de-CH" dirty="0" smtClean="0"/>
              <a:t>, M. </a:t>
            </a:r>
            <a:r>
              <a:rPr lang="de-CH" dirty="0" err="1" smtClean="0"/>
              <a:t>bulbospongiosus</a:t>
            </a:r>
            <a:endParaRPr lang="de-CH" dirty="0" smtClean="0"/>
          </a:p>
          <a:p>
            <a:pPr lvl="3"/>
            <a:r>
              <a:rPr lang="de-CH" dirty="0" smtClean="0"/>
              <a:t>Tonus? Sz? TP? Kraft?</a:t>
            </a:r>
            <a:endParaRPr lang="de-CH" dirty="0" smtClean="0"/>
          </a:p>
          <a:p>
            <a:pPr lvl="2"/>
            <a:r>
              <a:rPr lang="de-CH" dirty="0" smtClean="0"/>
              <a:t>Von </a:t>
            </a:r>
            <a:r>
              <a:rPr lang="de-CH" dirty="0" err="1" smtClean="0"/>
              <a:t>rectal</a:t>
            </a:r>
            <a:r>
              <a:rPr lang="de-CH" dirty="0" smtClean="0"/>
              <a:t>: Analsphinkter, </a:t>
            </a:r>
            <a:r>
              <a:rPr lang="de-CH" dirty="0" smtClean="0"/>
              <a:t>M. </a:t>
            </a:r>
            <a:r>
              <a:rPr lang="de-CH" dirty="0" err="1" smtClean="0"/>
              <a:t>puborectalis</a:t>
            </a:r>
            <a:r>
              <a:rPr lang="de-CH" dirty="0" smtClean="0"/>
              <a:t>, </a:t>
            </a:r>
            <a:br>
              <a:rPr lang="de-CH" dirty="0" smtClean="0"/>
            </a:br>
            <a:r>
              <a:rPr lang="de-CH" dirty="0" smtClean="0"/>
              <a:t>Steissbein</a:t>
            </a:r>
            <a:endParaRPr lang="de-CH" dirty="0" smtClean="0"/>
          </a:p>
          <a:p>
            <a:pPr lvl="2"/>
            <a:r>
              <a:rPr lang="de-CH" dirty="0" smtClean="0"/>
              <a:t>Ausstrahlungen?</a:t>
            </a:r>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14</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210" y="3140968"/>
            <a:ext cx="3942861" cy="301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645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1000"/>
                                        <p:tgtEl>
                                          <p:spTgt spid="3">
                                            <p:txEl>
                                              <p:pRg st="11" end="11"/>
                                            </p:txEl>
                                          </p:spTgt>
                                        </p:tgtEl>
                                      </p:cBhvr>
                                    </p:animEffect>
                                    <p:anim calcmode="lin" valueType="num">
                                      <p:cBhvr>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4" presetID="1"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solidFill>
                  <a:schemeClr val="accent2"/>
                </a:solidFill>
              </a:rPr>
              <a:t>Frau K</a:t>
            </a:r>
            <a:r>
              <a:rPr lang="de-CH" dirty="0">
                <a:solidFill>
                  <a:schemeClr val="accent2"/>
                </a:solidFill>
              </a:rPr>
              <a:t>., </a:t>
            </a:r>
            <a:r>
              <a:rPr lang="de-CH" dirty="0" smtClean="0">
                <a:solidFill>
                  <a:schemeClr val="accent2"/>
                </a:solidFill>
              </a:rPr>
              <a:t>56 J., G0 P0</a:t>
            </a:r>
            <a:endParaRPr lang="de-CH" dirty="0">
              <a:solidFill>
                <a:schemeClr val="accent2"/>
              </a:solidFill>
            </a:endParaRPr>
          </a:p>
        </p:txBody>
      </p:sp>
      <p:sp>
        <p:nvSpPr>
          <p:cNvPr id="3" name="Inhaltsplatzhalter 2"/>
          <p:cNvSpPr>
            <a:spLocks noGrp="1"/>
          </p:cNvSpPr>
          <p:nvPr>
            <p:ph idx="1"/>
          </p:nvPr>
        </p:nvSpPr>
        <p:spPr>
          <a:xfrm>
            <a:off x="822960" y="1844824"/>
            <a:ext cx="7863840" cy="4896544"/>
          </a:xfrm>
        </p:spPr>
        <p:txBody>
          <a:bodyPr>
            <a:normAutofit/>
          </a:bodyPr>
          <a:lstStyle/>
          <a:p>
            <a:r>
              <a:rPr lang="de-CH" dirty="0" smtClean="0">
                <a:solidFill>
                  <a:schemeClr val="accent2">
                    <a:lumMod val="40000"/>
                    <a:lumOff val="60000"/>
                  </a:schemeClr>
                </a:solidFill>
              </a:rPr>
              <a:t>6/16 gyn. Untersuchung &amp; </a:t>
            </a:r>
            <a:r>
              <a:rPr lang="de-CH" dirty="0" err="1" smtClean="0">
                <a:solidFill>
                  <a:schemeClr val="accent2">
                    <a:lumMod val="40000"/>
                    <a:lumOff val="60000"/>
                  </a:schemeClr>
                </a:solidFill>
              </a:rPr>
              <a:t>Urodynamik</a:t>
            </a:r>
            <a:r>
              <a:rPr lang="de-CH" dirty="0" smtClean="0">
                <a:solidFill>
                  <a:schemeClr val="accent2">
                    <a:lumMod val="40000"/>
                    <a:lumOff val="60000"/>
                  </a:schemeClr>
                </a:solidFill>
              </a:rPr>
              <a:t>:</a:t>
            </a:r>
          </a:p>
          <a:p>
            <a:pPr lvl="1"/>
            <a:r>
              <a:rPr lang="de-CH" dirty="0" smtClean="0">
                <a:solidFill>
                  <a:schemeClr val="accent2">
                    <a:lumMod val="40000"/>
                    <a:lumOff val="60000"/>
                  </a:schemeClr>
                </a:solidFill>
              </a:rPr>
              <a:t>Anatomie: </a:t>
            </a:r>
          </a:p>
          <a:p>
            <a:pPr lvl="2"/>
            <a:r>
              <a:rPr lang="de-CH" dirty="0" smtClean="0">
                <a:solidFill>
                  <a:schemeClr val="accent2">
                    <a:lumMod val="40000"/>
                    <a:lumOff val="60000"/>
                  </a:schemeClr>
                </a:solidFill>
              </a:rPr>
              <a:t>Minime </a:t>
            </a:r>
            <a:r>
              <a:rPr lang="de-CH" dirty="0" err="1" smtClean="0">
                <a:solidFill>
                  <a:schemeClr val="accent2">
                    <a:lumMod val="40000"/>
                    <a:lumOff val="60000"/>
                  </a:schemeClr>
                </a:solidFill>
              </a:rPr>
              <a:t>Zelen</a:t>
            </a:r>
            <a:endParaRPr lang="de-CH" dirty="0" smtClean="0">
              <a:solidFill>
                <a:schemeClr val="accent2">
                  <a:lumMod val="40000"/>
                  <a:lumOff val="60000"/>
                </a:schemeClr>
              </a:solidFill>
            </a:endParaRPr>
          </a:p>
          <a:p>
            <a:pPr lvl="1"/>
            <a:r>
              <a:rPr lang="de-CH" dirty="0" smtClean="0">
                <a:solidFill>
                  <a:schemeClr val="accent2">
                    <a:lumMod val="40000"/>
                    <a:lumOff val="60000"/>
                  </a:schemeClr>
                </a:solidFill>
              </a:rPr>
              <a:t>PFM: </a:t>
            </a:r>
          </a:p>
          <a:p>
            <a:pPr lvl="2"/>
            <a:r>
              <a:rPr lang="de-CH" dirty="0" err="1" smtClean="0">
                <a:solidFill>
                  <a:schemeClr val="accent2">
                    <a:lumMod val="40000"/>
                    <a:lumOff val="60000"/>
                  </a:schemeClr>
                </a:solidFill>
              </a:rPr>
              <a:t>Levatortonus</a:t>
            </a:r>
            <a:r>
              <a:rPr lang="de-CH" dirty="0" smtClean="0">
                <a:solidFill>
                  <a:schemeClr val="accent2">
                    <a:lumMod val="40000"/>
                    <a:lumOff val="60000"/>
                  </a:schemeClr>
                </a:solidFill>
              </a:rPr>
              <a:t> </a:t>
            </a:r>
            <a:r>
              <a:rPr lang="de-CH" dirty="0" smtClean="0">
                <a:solidFill>
                  <a:schemeClr val="accent2">
                    <a:lumMod val="40000"/>
                    <a:lumOff val="60000"/>
                  </a:schemeClr>
                </a:solidFill>
                <a:sym typeface="Wingdings"/>
              </a:rPr>
              <a:t> (li&gt;</a:t>
            </a:r>
            <a:r>
              <a:rPr lang="de-CH" dirty="0" err="1" smtClean="0">
                <a:solidFill>
                  <a:schemeClr val="accent2">
                    <a:lumMod val="40000"/>
                    <a:lumOff val="60000"/>
                  </a:schemeClr>
                </a:solidFill>
                <a:sym typeface="Wingdings"/>
              </a:rPr>
              <a:t>re</a:t>
            </a:r>
            <a:r>
              <a:rPr lang="de-CH" dirty="0" smtClean="0">
                <a:solidFill>
                  <a:schemeClr val="accent2">
                    <a:lumMod val="40000"/>
                    <a:lumOff val="60000"/>
                  </a:schemeClr>
                </a:solidFill>
                <a:sym typeface="Wingdings"/>
              </a:rPr>
              <a:t>)</a:t>
            </a:r>
          </a:p>
          <a:p>
            <a:pPr lvl="2"/>
            <a:r>
              <a:rPr lang="de-CH" dirty="0" smtClean="0">
                <a:solidFill>
                  <a:schemeClr val="accent2">
                    <a:lumMod val="40000"/>
                    <a:lumOff val="60000"/>
                  </a:schemeClr>
                </a:solidFill>
              </a:rPr>
              <a:t>Druckschmerz über M</a:t>
            </a:r>
            <a:r>
              <a:rPr lang="de-CH" dirty="0" smtClean="0">
                <a:solidFill>
                  <a:schemeClr val="accent2">
                    <a:lumMod val="40000"/>
                    <a:lumOff val="60000"/>
                  </a:schemeClr>
                </a:solidFill>
              </a:rPr>
              <a:t>. </a:t>
            </a:r>
            <a:r>
              <a:rPr lang="de-CH" dirty="0" err="1" smtClean="0">
                <a:solidFill>
                  <a:schemeClr val="accent2">
                    <a:lumMod val="40000"/>
                    <a:lumOff val="60000"/>
                  </a:schemeClr>
                </a:solidFill>
              </a:rPr>
              <a:t>levator</a:t>
            </a:r>
            <a:r>
              <a:rPr lang="de-CH" dirty="0" smtClean="0">
                <a:solidFill>
                  <a:schemeClr val="accent2">
                    <a:lumMod val="40000"/>
                    <a:lumOff val="60000"/>
                  </a:schemeClr>
                </a:solidFill>
              </a:rPr>
              <a:t> </a:t>
            </a:r>
            <a:r>
              <a:rPr lang="de-CH" dirty="0" err="1" smtClean="0">
                <a:solidFill>
                  <a:schemeClr val="accent2">
                    <a:lumMod val="40000"/>
                    <a:lumOff val="60000"/>
                  </a:schemeClr>
                </a:solidFill>
              </a:rPr>
              <a:t>ani</a:t>
            </a:r>
            <a:r>
              <a:rPr lang="de-CH" dirty="0" smtClean="0">
                <a:solidFill>
                  <a:schemeClr val="accent2">
                    <a:lumMod val="40000"/>
                    <a:lumOff val="60000"/>
                  </a:schemeClr>
                </a:solidFill>
              </a:rPr>
              <a:t> li, M. </a:t>
            </a:r>
            <a:r>
              <a:rPr lang="de-CH" dirty="0" err="1" smtClean="0">
                <a:solidFill>
                  <a:schemeClr val="accent2">
                    <a:lumMod val="40000"/>
                    <a:lumOff val="60000"/>
                  </a:schemeClr>
                </a:solidFill>
              </a:rPr>
              <a:t>sphincter</a:t>
            </a:r>
            <a:r>
              <a:rPr lang="de-CH" dirty="0" smtClean="0">
                <a:solidFill>
                  <a:schemeClr val="accent2">
                    <a:lumMod val="40000"/>
                    <a:lumOff val="60000"/>
                  </a:schemeClr>
                </a:solidFill>
              </a:rPr>
              <a:t> </a:t>
            </a:r>
            <a:r>
              <a:rPr lang="de-CH" dirty="0" err="1" smtClean="0">
                <a:solidFill>
                  <a:schemeClr val="accent2">
                    <a:lumMod val="40000"/>
                    <a:lumOff val="60000"/>
                  </a:schemeClr>
                </a:solidFill>
              </a:rPr>
              <a:t>ani</a:t>
            </a:r>
            <a:r>
              <a:rPr lang="de-CH" dirty="0" smtClean="0">
                <a:solidFill>
                  <a:schemeClr val="accent2">
                    <a:lumMod val="40000"/>
                    <a:lumOff val="60000"/>
                  </a:schemeClr>
                </a:solidFill>
              </a:rPr>
              <a:t>, Leistenband </a:t>
            </a:r>
            <a:r>
              <a:rPr lang="de-CH" dirty="0" err="1" smtClean="0">
                <a:solidFill>
                  <a:schemeClr val="accent2">
                    <a:lumMod val="40000"/>
                    <a:lumOff val="60000"/>
                  </a:schemeClr>
                </a:solidFill>
              </a:rPr>
              <a:t>bds</a:t>
            </a:r>
            <a:r>
              <a:rPr lang="de-CH" dirty="0" smtClean="0">
                <a:solidFill>
                  <a:schemeClr val="accent2">
                    <a:lumMod val="40000"/>
                    <a:lumOff val="60000"/>
                  </a:schemeClr>
                </a:solidFill>
              </a:rPr>
              <a:t>, </a:t>
            </a:r>
            <a:r>
              <a:rPr lang="de-CH" dirty="0" err="1" smtClean="0">
                <a:solidFill>
                  <a:schemeClr val="accent2">
                    <a:lumMod val="40000"/>
                    <a:lumOff val="60000"/>
                  </a:schemeClr>
                </a:solidFill>
              </a:rPr>
              <a:t>Genitofemoralfalte</a:t>
            </a:r>
            <a:r>
              <a:rPr lang="de-CH" dirty="0" smtClean="0">
                <a:solidFill>
                  <a:schemeClr val="accent2">
                    <a:lumMod val="40000"/>
                    <a:lumOff val="60000"/>
                  </a:schemeClr>
                </a:solidFill>
              </a:rPr>
              <a:t> </a:t>
            </a:r>
            <a:r>
              <a:rPr lang="de-CH" dirty="0" err="1" smtClean="0">
                <a:solidFill>
                  <a:schemeClr val="accent2">
                    <a:lumMod val="40000"/>
                    <a:lumOff val="60000"/>
                  </a:schemeClr>
                </a:solidFill>
              </a:rPr>
              <a:t>bds</a:t>
            </a:r>
            <a:r>
              <a:rPr lang="de-CH" dirty="0" smtClean="0">
                <a:solidFill>
                  <a:schemeClr val="accent2">
                    <a:lumMod val="40000"/>
                    <a:lumOff val="60000"/>
                  </a:schemeClr>
                </a:solidFill>
              </a:rPr>
              <a:t>, M. </a:t>
            </a:r>
            <a:r>
              <a:rPr lang="de-CH" dirty="0" err="1" smtClean="0">
                <a:solidFill>
                  <a:schemeClr val="accent2">
                    <a:lumMod val="40000"/>
                    <a:lumOff val="60000"/>
                  </a:schemeClr>
                </a:solidFill>
              </a:rPr>
              <a:t>bulbospongiosus</a:t>
            </a:r>
            <a:r>
              <a:rPr lang="de-CH" dirty="0" smtClean="0">
                <a:solidFill>
                  <a:schemeClr val="accent2">
                    <a:lumMod val="40000"/>
                    <a:lumOff val="60000"/>
                  </a:schemeClr>
                </a:solidFill>
              </a:rPr>
              <a:t> </a:t>
            </a:r>
            <a:r>
              <a:rPr lang="de-CH" dirty="0" err="1" smtClean="0">
                <a:solidFill>
                  <a:schemeClr val="accent2">
                    <a:lumMod val="40000"/>
                    <a:lumOff val="60000"/>
                  </a:schemeClr>
                </a:solidFill>
              </a:rPr>
              <a:t>bds</a:t>
            </a:r>
            <a:endParaRPr lang="de-CH" dirty="0" smtClean="0">
              <a:solidFill>
                <a:schemeClr val="accent2">
                  <a:lumMod val="40000"/>
                  <a:lumOff val="60000"/>
                </a:schemeClr>
              </a:solidFill>
            </a:endParaRPr>
          </a:p>
          <a:p>
            <a:pPr lvl="1"/>
            <a:r>
              <a:rPr lang="de-CH" dirty="0" smtClean="0">
                <a:solidFill>
                  <a:schemeClr val="accent2">
                    <a:lumMod val="40000"/>
                    <a:lumOff val="60000"/>
                  </a:schemeClr>
                </a:solidFill>
              </a:rPr>
              <a:t>Urodynamik: </a:t>
            </a:r>
          </a:p>
          <a:p>
            <a:pPr lvl="2"/>
            <a:r>
              <a:rPr lang="de-CH" dirty="0" smtClean="0">
                <a:solidFill>
                  <a:schemeClr val="accent2">
                    <a:lumMod val="40000"/>
                    <a:lumOff val="60000"/>
                  </a:schemeClr>
                </a:solidFill>
              </a:rPr>
              <a:t>Erniedrigter Flow</a:t>
            </a:r>
          </a:p>
          <a:p>
            <a:pPr lvl="2"/>
            <a:r>
              <a:rPr lang="de-CH" dirty="0" smtClean="0">
                <a:solidFill>
                  <a:schemeClr val="accent2">
                    <a:lumMod val="40000"/>
                    <a:lumOff val="60000"/>
                  </a:schemeClr>
                </a:solidFill>
              </a:rPr>
              <a:t>hypersensitive Blase</a:t>
            </a:r>
          </a:p>
          <a:p>
            <a:pPr lvl="2"/>
            <a:r>
              <a:rPr lang="de-CH" dirty="0" err="1" smtClean="0">
                <a:solidFill>
                  <a:schemeClr val="accent2">
                    <a:lumMod val="40000"/>
                    <a:lumOff val="60000"/>
                  </a:schemeClr>
                </a:solidFill>
              </a:rPr>
              <a:t>Detrusorinstabilität</a:t>
            </a:r>
            <a:r>
              <a:rPr lang="de-CH" dirty="0" smtClean="0">
                <a:solidFill>
                  <a:schemeClr val="accent2">
                    <a:lumMod val="40000"/>
                    <a:lumOff val="60000"/>
                  </a:schemeClr>
                </a:solidFill>
              </a:rPr>
              <a:t> </a:t>
            </a:r>
            <a:r>
              <a:rPr lang="de-CH" dirty="0" smtClean="0">
                <a:solidFill>
                  <a:schemeClr val="accent2">
                    <a:lumMod val="40000"/>
                    <a:lumOff val="60000"/>
                  </a:schemeClr>
                </a:solidFill>
              </a:rPr>
              <a:t>ohne UV</a:t>
            </a:r>
          </a:p>
          <a:p>
            <a:endParaRPr lang="de-CH" dirty="0" smtClean="0">
              <a:solidFill>
                <a:schemeClr val="accent2">
                  <a:lumMod val="40000"/>
                  <a:lumOff val="60000"/>
                </a:schemeClr>
              </a:solidFill>
            </a:endParaRPr>
          </a:p>
          <a:p>
            <a:r>
              <a:rPr lang="de-CH" dirty="0" smtClean="0">
                <a:solidFill>
                  <a:schemeClr val="accent2">
                    <a:lumMod val="40000"/>
                    <a:lumOff val="60000"/>
                  </a:schemeClr>
                </a:solidFill>
              </a:rPr>
              <a:t>Weitere Diagnostik:</a:t>
            </a:r>
          </a:p>
          <a:p>
            <a:pPr lvl="1"/>
            <a:r>
              <a:rPr lang="de-CH" dirty="0" smtClean="0">
                <a:solidFill>
                  <a:schemeClr val="accent2">
                    <a:lumMod val="40000"/>
                    <a:lumOff val="60000"/>
                  </a:schemeClr>
                </a:solidFill>
              </a:rPr>
              <a:t>Proktologisches </a:t>
            </a:r>
            <a:r>
              <a:rPr lang="de-CH" dirty="0" err="1" smtClean="0">
                <a:solidFill>
                  <a:schemeClr val="accent2">
                    <a:lumMod val="40000"/>
                    <a:lumOff val="60000"/>
                  </a:schemeClr>
                </a:solidFill>
              </a:rPr>
              <a:t>Konsil</a:t>
            </a:r>
            <a:r>
              <a:rPr lang="de-CH" dirty="0" smtClean="0">
                <a:solidFill>
                  <a:schemeClr val="accent2">
                    <a:lumMod val="40000"/>
                    <a:lumOff val="60000"/>
                  </a:schemeClr>
                </a:solidFill>
              </a:rPr>
              <a:t>:  Vorschlag </a:t>
            </a:r>
            <a:r>
              <a:rPr lang="de-CH" dirty="0" err="1" smtClean="0">
                <a:solidFill>
                  <a:schemeClr val="accent2">
                    <a:lumMod val="40000"/>
                    <a:lumOff val="60000"/>
                  </a:schemeClr>
                </a:solidFill>
              </a:rPr>
              <a:t>Muskelrelaxantien</a:t>
            </a:r>
            <a:r>
              <a:rPr lang="de-CH" dirty="0" smtClean="0">
                <a:solidFill>
                  <a:schemeClr val="accent2">
                    <a:lumMod val="40000"/>
                    <a:lumOff val="60000"/>
                  </a:schemeClr>
                </a:solidFill>
              </a:rPr>
              <a:t>, Botox</a:t>
            </a:r>
            <a:endParaRPr lang="de-CH" dirty="0">
              <a:solidFill>
                <a:schemeClr val="accent2">
                  <a:lumMod val="40000"/>
                  <a:lumOff val="60000"/>
                </a:schemeClr>
              </a:solidFill>
            </a:endParaRPr>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15</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35197190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Therapieansätze MPPS</a:t>
            </a:r>
            <a:endParaRPr lang="de-CH" dirty="0"/>
          </a:p>
        </p:txBody>
      </p:sp>
      <p:sp>
        <p:nvSpPr>
          <p:cNvPr id="3" name="Inhaltsplatzhalter 2"/>
          <p:cNvSpPr>
            <a:spLocks noGrp="1"/>
          </p:cNvSpPr>
          <p:nvPr>
            <p:ph idx="1"/>
          </p:nvPr>
        </p:nvSpPr>
        <p:spPr>
          <a:xfrm>
            <a:off x="822959" y="1845734"/>
            <a:ext cx="7543801" cy="4391578"/>
          </a:xfrm>
        </p:spPr>
        <p:txBody>
          <a:bodyPr>
            <a:normAutofit lnSpcReduction="10000"/>
          </a:bodyPr>
          <a:lstStyle/>
          <a:p>
            <a:r>
              <a:rPr lang="de-CH" dirty="0" smtClean="0"/>
              <a:t>Beckenbodentherapie </a:t>
            </a:r>
          </a:p>
          <a:p>
            <a:pPr lvl="1"/>
            <a:r>
              <a:rPr lang="de-CH" dirty="0" smtClean="0"/>
              <a:t>Manuelle </a:t>
            </a:r>
            <a:r>
              <a:rPr lang="de-CH" dirty="0" err="1" smtClean="0"/>
              <a:t>Triggerpunktbehandlung</a:t>
            </a:r>
            <a:r>
              <a:rPr lang="de-CH" dirty="0" smtClean="0"/>
              <a:t> vaginal/ </a:t>
            </a:r>
            <a:r>
              <a:rPr lang="de-CH" dirty="0" err="1" smtClean="0"/>
              <a:t>rectal</a:t>
            </a:r>
            <a:r>
              <a:rPr lang="de-CH" dirty="0" smtClean="0"/>
              <a:t>/ abdominal</a:t>
            </a:r>
          </a:p>
          <a:p>
            <a:pPr lvl="1"/>
            <a:r>
              <a:rPr lang="de-CH" dirty="0" err="1" smtClean="0"/>
              <a:t>DryNeedling</a:t>
            </a:r>
            <a:endParaRPr lang="de-CH" dirty="0" smtClean="0"/>
          </a:p>
          <a:p>
            <a:pPr lvl="1"/>
            <a:r>
              <a:rPr lang="de-CH" dirty="0" smtClean="0"/>
              <a:t>Cave: NICHT muskelkräftigende </a:t>
            </a:r>
            <a:r>
              <a:rPr lang="de-CH" dirty="0" err="1" smtClean="0"/>
              <a:t>BeBoTherapie</a:t>
            </a:r>
            <a:r>
              <a:rPr lang="de-CH" dirty="0" smtClean="0"/>
              <a:t>!</a:t>
            </a:r>
          </a:p>
          <a:p>
            <a:r>
              <a:rPr lang="de-CH" dirty="0" smtClean="0"/>
              <a:t>Elektrostimulation, </a:t>
            </a:r>
            <a:r>
              <a:rPr lang="de-CH" dirty="0" smtClean="0"/>
              <a:t>beruhigend</a:t>
            </a:r>
          </a:p>
          <a:p>
            <a:endParaRPr lang="de-CH" dirty="0" smtClean="0"/>
          </a:p>
          <a:p>
            <a:r>
              <a:rPr lang="de-CH" dirty="0" smtClean="0"/>
              <a:t>TP-Infiltrationen</a:t>
            </a:r>
          </a:p>
          <a:p>
            <a:pPr lvl="1"/>
            <a:r>
              <a:rPr lang="de-CH" dirty="0" err="1" smtClean="0"/>
              <a:t>Glukokortikoid+Lokalanästhetikum</a:t>
            </a:r>
            <a:endParaRPr lang="de-CH" dirty="0" smtClean="0"/>
          </a:p>
          <a:p>
            <a:pPr lvl="1"/>
            <a:r>
              <a:rPr lang="de-CH" dirty="0" err="1" smtClean="0"/>
              <a:t>Bupivacain</a:t>
            </a:r>
            <a:endParaRPr lang="de-CH" dirty="0"/>
          </a:p>
          <a:p>
            <a:r>
              <a:rPr lang="de-CH" dirty="0" smtClean="0"/>
              <a:t>Botox</a:t>
            </a:r>
            <a:endParaRPr lang="de-CH" dirty="0"/>
          </a:p>
          <a:p>
            <a:r>
              <a:rPr lang="de-CH" dirty="0" err="1" smtClean="0"/>
              <a:t>Pudendusblockade</a:t>
            </a:r>
            <a:endParaRPr lang="de-CH" dirty="0" smtClean="0"/>
          </a:p>
          <a:p>
            <a:pPr lvl="1"/>
            <a:r>
              <a:rPr lang="de-CH" dirty="0" err="1" smtClean="0"/>
              <a:t>Bupivacain</a:t>
            </a:r>
            <a:endParaRPr lang="de-CH" dirty="0" smtClean="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16</a:t>
            </a:fld>
            <a:endParaRPr lang="de-CH" noProof="0"/>
          </a:p>
        </p:txBody>
      </p:sp>
      <p:pic>
        <p:nvPicPr>
          <p:cNvPr id="1029" name="Picture 5" descr="C:\Users\tanja.huelder\AppData\Local\Microsoft\Windows\Temporary Internet Files\Content.IE5\YDQK3MHF\79926-79928-1997731-2049977t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173" y="4027169"/>
            <a:ext cx="2424587" cy="1879055"/>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19387915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inVertical)">
                                      <p:cBhvr>
                                        <p:cTn id="10" dur="500"/>
                                        <p:tgtEl>
                                          <p:spTgt spid="3">
                                            <p:txEl>
                                              <p:pRg st="7" end="7"/>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arn(inVertical)">
                                      <p:cBhvr>
                                        <p:cTn id="13" dur="500"/>
                                        <p:tgtEl>
                                          <p:spTgt spid="3">
                                            <p:txEl>
                                              <p:pRg st="8" end="8"/>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arn(inVertical)">
                                      <p:cBhvr>
                                        <p:cTn id="16" dur="500"/>
                                        <p:tgtEl>
                                          <p:spTgt spid="3">
                                            <p:txEl>
                                              <p:pRg st="9" end="9"/>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barn(inVertical)">
                                      <p:cBhvr>
                                        <p:cTn id="19" dur="500"/>
                                        <p:tgtEl>
                                          <p:spTgt spid="3">
                                            <p:txEl>
                                              <p:pRg st="10" end="1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barn(inVertical)">
                                      <p:cBhvr>
                                        <p:cTn id="22" dur="500"/>
                                        <p:tgtEl>
                                          <p:spTgt spid="3">
                                            <p:txEl>
                                              <p:pRg st="11" end="11"/>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p:cTn id="25" dur="500" fill="hold"/>
                                        <p:tgtEl>
                                          <p:spTgt spid="1029"/>
                                        </p:tgtEl>
                                        <p:attrNameLst>
                                          <p:attrName>ppt_w</p:attrName>
                                        </p:attrNameLst>
                                      </p:cBhvr>
                                      <p:tavLst>
                                        <p:tav tm="0">
                                          <p:val>
                                            <p:fltVal val="0"/>
                                          </p:val>
                                        </p:tav>
                                        <p:tav tm="100000">
                                          <p:val>
                                            <p:strVal val="#ppt_w"/>
                                          </p:val>
                                        </p:tav>
                                      </p:tavLst>
                                    </p:anim>
                                    <p:anim calcmode="lin" valueType="num">
                                      <p:cBhvr>
                                        <p:cTn id="26" dur="500" fill="hold"/>
                                        <p:tgtEl>
                                          <p:spTgt spid="1029"/>
                                        </p:tgtEl>
                                        <p:attrNameLst>
                                          <p:attrName>ppt_h</p:attrName>
                                        </p:attrNameLst>
                                      </p:cBhvr>
                                      <p:tavLst>
                                        <p:tav tm="0">
                                          <p:val>
                                            <p:fltVal val="0"/>
                                          </p:val>
                                        </p:tav>
                                        <p:tav tm="100000">
                                          <p:val>
                                            <p:strVal val="#ppt_h"/>
                                          </p:val>
                                        </p:tav>
                                      </p:tavLst>
                                    </p:anim>
                                    <p:animEffect transition="in" filter="fade">
                                      <p:cBhvr>
                                        <p:cTn id="2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286604"/>
            <a:ext cx="7781488" cy="1450757"/>
          </a:xfrm>
        </p:spPr>
        <p:txBody>
          <a:bodyPr/>
          <a:lstStyle/>
          <a:p>
            <a:r>
              <a:rPr lang="de-CH" dirty="0" smtClean="0"/>
              <a:t>Weitere Therapieansätze CPP</a:t>
            </a:r>
            <a:endParaRPr lang="de-CH" dirty="0"/>
          </a:p>
        </p:txBody>
      </p:sp>
      <p:sp>
        <p:nvSpPr>
          <p:cNvPr id="3" name="Inhaltsplatzhalter 2"/>
          <p:cNvSpPr>
            <a:spLocks noGrp="1"/>
          </p:cNvSpPr>
          <p:nvPr>
            <p:ph idx="1"/>
          </p:nvPr>
        </p:nvSpPr>
        <p:spPr>
          <a:xfrm>
            <a:off x="822959" y="1845734"/>
            <a:ext cx="7543801" cy="4391578"/>
          </a:xfrm>
        </p:spPr>
        <p:txBody>
          <a:bodyPr>
            <a:normAutofit fontScale="92500" lnSpcReduction="10000"/>
          </a:bodyPr>
          <a:lstStyle/>
          <a:p>
            <a:r>
              <a:rPr lang="de-CH" dirty="0" smtClean="0"/>
              <a:t>Medikation</a:t>
            </a:r>
            <a:endParaRPr lang="de-CH" dirty="0"/>
          </a:p>
          <a:p>
            <a:pPr lvl="1"/>
            <a:r>
              <a:rPr lang="de-CH" dirty="0"/>
              <a:t>NSAR, </a:t>
            </a:r>
            <a:r>
              <a:rPr lang="de-CH" dirty="0" err="1"/>
              <a:t>Gabapentin</a:t>
            </a:r>
            <a:r>
              <a:rPr lang="de-CH" dirty="0"/>
              <a:t>/</a:t>
            </a:r>
            <a:r>
              <a:rPr lang="de-CH" dirty="0" err="1"/>
              <a:t>Pregabalin</a:t>
            </a:r>
            <a:r>
              <a:rPr lang="de-CH" dirty="0"/>
              <a:t>, Benzodiazepine/</a:t>
            </a:r>
            <a:r>
              <a:rPr lang="de-CH" dirty="0" err="1"/>
              <a:t>trizyklische</a:t>
            </a:r>
            <a:r>
              <a:rPr lang="de-CH" dirty="0"/>
              <a:t> Antidepressiva</a:t>
            </a:r>
            <a:r>
              <a:rPr lang="de-CH" dirty="0" smtClean="0"/>
              <a:t>, SNRI, </a:t>
            </a:r>
            <a:r>
              <a:rPr lang="de-CH" dirty="0" err="1" smtClean="0"/>
              <a:t>Muskelrelaxantien</a:t>
            </a:r>
            <a:endParaRPr lang="de-CH" dirty="0"/>
          </a:p>
          <a:p>
            <a:r>
              <a:rPr lang="de-CH" dirty="0" err="1" smtClean="0"/>
              <a:t>Pudendusblockade</a:t>
            </a:r>
            <a:endParaRPr lang="de-CH" dirty="0" smtClean="0"/>
          </a:p>
          <a:p>
            <a:pPr lvl="1"/>
            <a:r>
              <a:rPr lang="de-CH" dirty="0" err="1" smtClean="0"/>
              <a:t>Bupivacain</a:t>
            </a:r>
            <a:r>
              <a:rPr lang="de-CH" dirty="0" smtClean="0"/>
              <a:t> (+/- Kortison)</a:t>
            </a:r>
            <a:endParaRPr lang="de-CH" dirty="0" smtClean="0"/>
          </a:p>
          <a:p>
            <a:r>
              <a:rPr lang="de-CH" dirty="0" smtClean="0"/>
              <a:t>Bl</a:t>
            </a:r>
            <a:r>
              <a:rPr lang="de-CH" dirty="0" smtClean="0"/>
              <a:t>ockade/</a:t>
            </a:r>
            <a:r>
              <a:rPr lang="de-CH" dirty="0" err="1" smtClean="0"/>
              <a:t>Neurolyse</a:t>
            </a:r>
            <a:r>
              <a:rPr lang="de-CH" dirty="0" smtClean="0"/>
              <a:t> des Ganglion impar</a:t>
            </a:r>
          </a:p>
          <a:p>
            <a:r>
              <a:rPr lang="de-CH" dirty="0" smtClean="0"/>
              <a:t>Neuromodulation (sakral/</a:t>
            </a:r>
            <a:r>
              <a:rPr lang="de-CH" dirty="0" err="1" smtClean="0"/>
              <a:t>pudendal</a:t>
            </a:r>
            <a:r>
              <a:rPr lang="de-CH" dirty="0" smtClean="0"/>
              <a:t>/</a:t>
            </a:r>
            <a:r>
              <a:rPr lang="de-CH" dirty="0" err="1" smtClean="0"/>
              <a:t>tibial</a:t>
            </a:r>
            <a:r>
              <a:rPr lang="de-CH" dirty="0" smtClean="0"/>
              <a:t>?)</a:t>
            </a:r>
          </a:p>
          <a:p>
            <a:r>
              <a:rPr lang="de-CH" dirty="0" smtClean="0"/>
              <a:t>(Akupunktur)</a:t>
            </a:r>
            <a:endParaRPr lang="de-CH" dirty="0"/>
          </a:p>
          <a:p>
            <a:r>
              <a:rPr lang="de-CH" dirty="0" smtClean="0"/>
              <a:t>Chirurgische Intervention:</a:t>
            </a:r>
          </a:p>
          <a:p>
            <a:pPr lvl="1"/>
            <a:r>
              <a:rPr lang="de-CH" dirty="0" smtClean="0"/>
              <a:t>Nur, wenn CPP reproduzierbar mit vorangegangener Prozedur (TVM, MUS, </a:t>
            </a:r>
            <a:r>
              <a:rPr lang="de-CH" dirty="0" err="1" smtClean="0"/>
              <a:t>sacrospinale</a:t>
            </a:r>
            <a:r>
              <a:rPr lang="de-CH" dirty="0" smtClean="0"/>
              <a:t> Fixation…) assoziierbar ist.</a:t>
            </a:r>
          </a:p>
          <a:p>
            <a:pPr lvl="1"/>
            <a:r>
              <a:rPr lang="de-CH" dirty="0" smtClean="0"/>
              <a:t>Ggf. Entfernung des Fremdmaterials</a:t>
            </a:r>
          </a:p>
          <a:p>
            <a:r>
              <a:rPr lang="de-CH" dirty="0" smtClean="0"/>
              <a:t>Kognitive Verhaltenstherapie/</a:t>
            </a:r>
            <a:r>
              <a:rPr lang="de-CH" dirty="0" err="1" smtClean="0"/>
              <a:t>Mindfulness</a:t>
            </a:r>
            <a:endParaRPr lang="de-CH" dirty="0" smtClean="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17</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pic>
        <p:nvPicPr>
          <p:cNvPr id="8" name="Grafik 7"/>
          <p:cNvPicPr>
            <a:picLocks noChangeAspect="1"/>
          </p:cNvPicPr>
          <p:nvPr/>
        </p:nvPicPr>
        <p:blipFill>
          <a:blip r:embed="rId3"/>
          <a:stretch>
            <a:fillRect/>
          </a:stretch>
        </p:blipFill>
        <p:spPr>
          <a:xfrm>
            <a:off x="3563888" y="2569096"/>
            <a:ext cx="1808583" cy="2112884"/>
          </a:xfrm>
          <a:prstGeom prst="rect">
            <a:avLst/>
          </a:prstGeom>
        </p:spPr>
      </p:pic>
      <p:pic>
        <p:nvPicPr>
          <p:cNvPr id="7" name="Grafik 6"/>
          <p:cNvPicPr>
            <a:picLocks noChangeAspect="1"/>
          </p:cNvPicPr>
          <p:nvPr/>
        </p:nvPicPr>
        <p:blipFill>
          <a:blip r:embed="rId4"/>
          <a:stretch>
            <a:fillRect/>
          </a:stretch>
        </p:blipFill>
        <p:spPr>
          <a:xfrm>
            <a:off x="5885632" y="2569096"/>
            <a:ext cx="2227768" cy="2096189"/>
          </a:xfrm>
          <a:prstGeom prst="rect">
            <a:avLst/>
          </a:prstGeom>
        </p:spPr>
      </p:pic>
    </p:spTree>
    <p:extLst>
      <p:ext uri="{BB962C8B-B14F-4D97-AF65-F5344CB8AC3E}">
        <p14:creationId xmlns:p14="http://schemas.microsoft.com/office/powerpoint/2010/main" val="40751224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1"/>
          </p:nvPr>
        </p:nvPicPr>
        <p:blipFill>
          <a:blip r:embed="rId3"/>
          <a:stretch>
            <a:fillRect/>
          </a:stretch>
        </p:blipFill>
        <p:spPr>
          <a:xfrm>
            <a:off x="-11003" y="722432"/>
            <a:ext cx="9155003" cy="5146557"/>
          </a:xfrm>
          <a:prstGeom prst="rect">
            <a:avLst/>
          </a:prstGeom>
        </p:spPr>
      </p:pic>
      <p:sp>
        <p:nvSpPr>
          <p:cNvPr id="4" name="Datumsplatzhalter 3"/>
          <p:cNvSpPr>
            <a:spLocks noGrp="1"/>
          </p:cNvSpPr>
          <p:nvPr>
            <p:ph type="dt" sz="half" idx="10"/>
          </p:nvPr>
        </p:nvSpPr>
        <p:spPr/>
        <p:txBody>
          <a:bodyPr/>
          <a:lstStyle/>
          <a:p>
            <a:r>
              <a:rPr lang="de-DE" noProof="0" smtClean="0"/>
              <a:t>07.03.2024</a:t>
            </a:r>
            <a:endParaRPr lang="de-CH" noProof="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18</a:t>
            </a:fld>
            <a:endParaRPr lang="de-CH" noProof="0"/>
          </a:p>
        </p:txBody>
      </p:sp>
      <p:sp>
        <p:nvSpPr>
          <p:cNvPr id="7" name="Textfeld 6"/>
          <p:cNvSpPr txBox="1"/>
          <p:nvPr/>
        </p:nvSpPr>
        <p:spPr>
          <a:xfrm>
            <a:off x="1016294" y="5885236"/>
            <a:ext cx="7155862" cy="400110"/>
          </a:xfrm>
          <a:prstGeom prst="rect">
            <a:avLst/>
          </a:prstGeom>
          <a:noFill/>
        </p:spPr>
        <p:txBody>
          <a:bodyPr wrap="square" rtlCol="0">
            <a:spAutoFit/>
          </a:bodyPr>
          <a:lstStyle/>
          <a:p>
            <a:r>
              <a:rPr lang="de-CH" sz="1000" dirty="0" err="1"/>
              <a:t>Lamvu</a:t>
            </a:r>
            <a:r>
              <a:rPr lang="de-CH" sz="1000" dirty="0"/>
              <a:t> G, </a:t>
            </a:r>
            <a:r>
              <a:rPr lang="de-CH" sz="1000" dirty="0" err="1"/>
              <a:t>Carrillo</a:t>
            </a:r>
            <a:r>
              <a:rPr lang="de-CH" sz="1000" dirty="0"/>
              <a:t> J, </a:t>
            </a:r>
            <a:r>
              <a:rPr lang="de-CH" sz="1000" dirty="0" err="1"/>
              <a:t>Feranec</a:t>
            </a:r>
            <a:r>
              <a:rPr lang="de-CH" sz="1000" dirty="0"/>
              <a:t> J, </a:t>
            </a:r>
            <a:r>
              <a:rPr lang="de-CH" sz="1000" dirty="0" err="1"/>
              <a:t>Ouyang</a:t>
            </a:r>
            <a:r>
              <a:rPr lang="de-CH" sz="1000" dirty="0"/>
              <a:t> C, Christy A, Patton E, Johnson A. Chronic </a:t>
            </a:r>
            <a:r>
              <a:rPr lang="de-CH" sz="1000" dirty="0" err="1"/>
              <a:t>Pelvic</a:t>
            </a:r>
            <a:r>
              <a:rPr lang="de-CH" sz="1000" dirty="0"/>
              <a:t> </a:t>
            </a:r>
            <a:r>
              <a:rPr lang="de-CH" sz="1000" dirty="0" err="1"/>
              <a:t>Pain</a:t>
            </a:r>
            <a:r>
              <a:rPr lang="de-CH" sz="1000" dirty="0"/>
              <a:t> Evaluation </a:t>
            </a:r>
            <a:r>
              <a:rPr lang="de-CH" sz="1000" dirty="0" err="1"/>
              <a:t>and</a:t>
            </a:r>
            <a:r>
              <a:rPr lang="de-CH" sz="1000" dirty="0"/>
              <a:t> Management Guide. </a:t>
            </a:r>
            <a:r>
              <a:rPr lang="de-CH" sz="1000" dirty="0" err="1"/>
              <a:t>Available</a:t>
            </a:r>
            <a:r>
              <a:rPr lang="de-CH" sz="1000" dirty="0"/>
              <a:t> open </a:t>
            </a:r>
            <a:r>
              <a:rPr lang="de-CH" sz="1000" dirty="0" err="1"/>
              <a:t>access</a:t>
            </a:r>
            <a:r>
              <a:rPr lang="de-CH" sz="1000" dirty="0"/>
              <a:t> online at www.pelvicpaineducation.com, 2022</a:t>
            </a:r>
          </a:p>
        </p:txBody>
      </p:sp>
    </p:spTree>
    <p:extLst>
      <p:ext uri="{BB962C8B-B14F-4D97-AF65-F5344CB8AC3E}">
        <p14:creationId xmlns:p14="http://schemas.microsoft.com/office/powerpoint/2010/main" val="2644546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chemeClr val="accent2"/>
                </a:solidFill>
              </a:rPr>
              <a:t>Frau K., 56 J., G0 P0</a:t>
            </a:r>
            <a:endParaRPr lang="de-CH" dirty="0"/>
          </a:p>
        </p:txBody>
      </p:sp>
      <p:sp>
        <p:nvSpPr>
          <p:cNvPr id="3" name="Inhaltsplatzhalter 2"/>
          <p:cNvSpPr>
            <a:spLocks noGrp="1"/>
          </p:cNvSpPr>
          <p:nvPr>
            <p:ph idx="1"/>
          </p:nvPr>
        </p:nvSpPr>
        <p:spPr>
          <a:xfrm>
            <a:off x="822960" y="1844824"/>
            <a:ext cx="7863840" cy="4464496"/>
          </a:xfrm>
        </p:spPr>
        <p:txBody>
          <a:bodyPr>
            <a:normAutofit/>
          </a:bodyPr>
          <a:lstStyle/>
          <a:p>
            <a:r>
              <a:rPr lang="de-CH" dirty="0" smtClean="0">
                <a:solidFill>
                  <a:schemeClr val="accent2">
                    <a:lumMod val="40000"/>
                    <a:lumOff val="60000"/>
                  </a:schemeClr>
                </a:solidFill>
              </a:rPr>
              <a:t>Massnahmen im Verlauf:</a:t>
            </a:r>
          </a:p>
          <a:p>
            <a:pPr lvl="1"/>
            <a:r>
              <a:rPr lang="de-CH" dirty="0" smtClean="0">
                <a:solidFill>
                  <a:schemeClr val="accent2">
                    <a:lumMod val="40000"/>
                    <a:lumOff val="60000"/>
                  </a:schemeClr>
                </a:solidFill>
              </a:rPr>
              <a:t>Start </a:t>
            </a:r>
            <a:r>
              <a:rPr lang="de-CH" dirty="0" err="1" smtClean="0">
                <a:solidFill>
                  <a:schemeClr val="accent2">
                    <a:lumMod val="40000"/>
                    <a:lumOff val="60000"/>
                  </a:schemeClr>
                </a:solidFill>
              </a:rPr>
              <a:t>Betmiga</a:t>
            </a:r>
            <a:r>
              <a:rPr lang="de-CH" dirty="0" smtClean="0">
                <a:solidFill>
                  <a:schemeClr val="accent2">
                    <a:lumMod val="40000"/>
                    <a:lumOff val="60000"/>
                  </a:schemeClr>
                </a:solidFill>
              </a:rPr>
              <a:t> 25mg, später 50mg</a:t>
            </a:r>
          </a:p>
          <a:p>
            <a:pPr lvl="1"/>
            <a:r>
              <a:rPr lang="de-CH" dirty="0" smtClean="0">
                <a:solidFill>
                  <a:schemeClr val="accent2">
                    <a:lumMod val="40000"/>
                    <a:lumOff val="60000"/>
                  </a:schemeClr>
                </a:solidFill>
              </a:rPr>
              <a:t>Physiotherapie mit TP-Behandlung und </a:t>
            </a:r>
            <a:r>
              <a:rPr lang="de-CH" dirty="0" err="1" smtClean="0">
                <a:solidFill>
                  <a:schemeClr val="accent2">
                    <a:lumMod val="40000"/>
                    <a:lumOff val="60000"/>
                  </a:schemeClr>
                </a:solidFill>
              </a:rPr>
              <a:t>DryNeedling</a:t>
            </a:r>
            <a:endParaRPr lang="de-CH" dirty="0">
              <a:solidFill>
                <a:schemeClr val="accent2">
                  <a:lumMod val="40000"/>
                  <a:lumOff val="60000"/>
                </a:schemeClr>
              </a:solidFill>
            </a:endParaRPr>
          </a:p>
          <a:p>
            <a:pPr lvl="1"/>
            <a:r>
              <a:rPr lang="de-CH" dirty="0" smtClean="0">
                <a:solidFill>
                  <a:schemeClr val="accent2">
                    <a:lumMod val="40000"/>
                    <a:lumOff val="60000"/>
                  </a:schemeClr>
                </a:solidFill>
              </a:rPr>
              <a:t>Osteopathie</a:t>
            </a:r>
          </a:p>
          <a:p>
            <a:pPr lvl="1"/>
            <a:r>
              <a:rPr lang="de-CH" dirty="0" smtClean="0">
                <a:solidFill>
                  <a:schemeClr val="accent2">
                    <a:lumMod val="40000"/>
                    <a:lumOff val="60000"/>
                  </a:schemeClr>
                </a:solidFill>
              </a:rPr>
              <a:t>Infiltration </a:t>
            </a:r>
            <a:r>
              <a:rPr lang="de-CH" dirty="0" err="1" smtClean="0">
                <a:solidFill>
                  <a:schemeClr val="accent2">
                    <a:lumMod val="40000"/>
                    <a:lumOff val="60000"/>
                  </a:schemeClr>
                </a:solidFill>
              </a:rPr>
              <a:t>Kenacort</a:t>
            </a:r>
            <a:r>
              <a:rPr lang="de-CH" dirty="0" smtClean="0">
                <a:solidFill>
                  <a:schemeClr val="accent2">
                    <a:lumMod val="40000"/>
                    <a:lumOff val="60000"/>
                  </a:schemeClr>
                </a:solidFill>
              </a:rPr>
              <a:t>/</a:t>
            </a:r>
            <a:r>
              <a:rPr lang="de-CH" dirty="0" err="1" smtClean="0">
                <a:solidFill>
                  <a:schemeClr val="accent2">
                    <a:lumMod val="40000"/>
                    <a:lumOff val="60000"/>
                  </a:schemeClr>
                </a:solidFill>
              </a:rPr>
              <a:t>Lidocain</a:t>
            </a:r>
            <a:r>
              <a:rPr lang="de-CH" dirty="0" smtClean="0">
                <a:solidFill>
                  <a:schemeClr val="accent2">
                    <a:lumMod val="40000"/>
                    <a:lumOff val="60000"/>
                  </a:schemeClr>
                </a:solidFill>
              </a:rPr>
              <a:t>, Botox abgelehnt</a:t>
            </a:r>
          </a:p>
          <a:p>
            <a:endParaRPr lang="de-CH" dirty="0" smtClean="0">
              <a:solidFill>
                <a:schemeClr val="accent2">
                  <a:lumMod val="40000"/>
                  <a:lumOff val="60000"/>
                </a:schemeClr>
              </a:solidFill>
            </a:endParaRPr>
          </a:p>
          <a:p>
            <a:r>
              <a:rPr lang="de-CH" dirty="0" smtClean="0">
                <a:solidFill>
                  <a:schemeClr val="accent2">
                    <a:lumMod val="40000"/>
                    <a:lumOff val="60000"/>
                  </a:schemeClr>
                </a:solidFill>
              </a:rPr>
              <a:t>Erfreuliches </a:t>
            </a:r>
            <a:r>
              <a:rPr lang="de-CH" dirty="0" smtClean="0">
                <a:solidFill>
                  <a:schemeClr val="accent2">
                    <a:lumMod val="40000"/>
                    <a:lumOff val="60000"/>
                  </a:schemeClr>
                </a:solidFill>
              </a:rPr>
              <a:t>Outcome</a:t>
            </a:r>
            <a:r>
              <a:rPr lang="de-CH" dirty="0" smtClean="0">
                <a:solidFill>
                  <a:schemeClr val="accent2">
                    <a:lumMod val="40000"/>
                    <a:lumOff val="60000"/>
                  </a:schemeClr>
                </a:solidFill>
              </a:rPr>
              <a:t>:</a:t>
            </a:r>
          </a:p>
          <a:p>
            <a:pPr lvl="1"/>
            <a:r>
              <a:rPr lang="de-CH" dirty="0" smtClean="0">
                <a:solidFill>
                  <a:schemeClr val="accent2">
                    <a:lumMod val="40000"/>
                    <a:lumOff val="60000"/>
                  </a:schemeClr>
                </a:solidFill>
              </a:rPr>
              <a:t>Imperativer Harndrang</a:t>
            </a:r>
            <a:r>
              <a:rPr lang="de-CH" dirty="0" smtClean="0">
                <a:solidFill>
                  <a:schemeClr val="accent2">
                    <a:lumMod val="40000"/>
                    <a:lumOff val="60000"/>
                  </a:schemeClr>
                </a:solidFill>
                <a:sym typeface="Wingdings"/>
              </a:rPr>
              <a:t>, </a:t>
            </a:r>
            <a:r>
              <a:rPr lang="de-CH" dirty="0" err="1" smtClean="0">
                <a:solidFill>
                  <a:schemeClr val="accent2">
                    <a:lumMod val="40000"/>
                    <a:lumOff val="60000"/>
                  </a:schemeClr>
                </a:solidFill>
                <a:sym typeface="Wingdings"/>
              </a:rPr>
              <a:t>Pollakisurie</a:t>
            </a:r>
            <a:r>
              <a:rPr lang="de-CH" dirty="0" smtClean="0">
                <a:solidFill>
                  <a:schemeClr val="accent2">
                    <a:lumMod val="40000"/>
                    <a:lumOff val="60000"/>
                  </a:schemeClr>
                </a:solidFill>
                <a:sym typeface="Wingdings"/>
              </a:rPr>
              <a:t></a:t>
            </a:r>
          </a:p>
          <a:p>
            <a:pPr lvl="1"/>
            <a:r>
              <a:rPr lang="de-CH" dirty="0" smtClean="0">
                <a:solidFill>
                  <a:schemeClr val="accent2">
                    <a:lumMod val="40000"/>
                    <a:lumOff val="60000"/>
                  </a:schemeClr>
                </a:solidFill>
                <a:sym typeface="Wingdings"/>
              </a:rPr>
              <a:t>Sz Bauchwand/Leisten</a:t>
            </a:r>
          </a:p>
          <a:p>
            <a:pPr lvl="1"/>
            <a:r>
              <a:rPr lang="de-CH" dirty="0" smtClean="0">
                <a:solidFill>
                  <a:schemeClr val="accent2">
                    <a:lumMod val="40000"/>
                    <a:lumOff val="60000"/>
                  </a:schemeClr>
                </a:solidFill>
                <a:sym typeface="Wingdings"/>
              </a:rPr>
              <a:t>M. </a:t>
            </a:r>
            <a:r>
              <a:rPr lang="de-CH" dirty="0" err="1" smtClean="0">
                <a:solidFill>
                  <a:schemeClr val="accent2">
                    <a:lumMod val="40000"/>
                    <a:lumOff val="60000"/>
                  </a:schemeClr>
                </a:solidFill>
                <a:sym typeface="Wingdings"/>
              </a:rPr>
              <a:t>levator</a:t>
            </a:r>
            <a:r>
              <a:rPr lang="de-CH" dirty="0" smtClean="0">
                <a:solidFill>
                  <a:schemeClr val="accent2">
                    <a:lumMod val="40000"/>
                    <a:lumOff val="60000"/>
                  </a:schemeClr>
                </a:solidFill>
                <a:sym typeface="Wingdings"/>
              </a:rPr>
              <a:t> </a:t>
            </a:r>
            <a:r>
              <a:rPr lang="de-CH" dirty="0" err="1" smtClean="0">
                <a:solidFill>
                  <a:schemeClr val="accent2">
                    <a:lumMod val="40000"/>
                    <a:lumOff val="60000"/>
                  </a:schemeClr>
                </a:solidFill>
                <a:sym typeface="Wingdings"/>
              </a:rPr>
              <a:t>ani</a:t>
            </a:r>
            <a:r>
              <a:rPr lang="de-CH" dirty="0" smtClean="0">
                <a:solidFill>
                  <a:schemeClr val="accent2">
                    <a:lumMod val="40000"/>
                    <a:lumOff val="60000"/>
                  </a:schemeClr>
                </a:solidFill>
                <a:sym typeface="Wingdings"/>
              </a:rPr>
              <a:t> li nach 2 Infiltrationen viel weicher, kontrahiert sich im Verlauf wieder; während Infiltration sofortige </a:t>
            </a:r>
            <a:r>
              <a:rPr lang="de-CH" dirty="0" err="1" smtClean="0">
                <a:solidFill>
                  <a:schemeClr val="accent2">
                    <a:lumMod val="40000"/>
                    <a:lumOff val="60000"/>
                  </a:schemeClr>
                </a:solidFill>
                <a:sym typeface="Wingdings"/>
              </a:rPr>
              <a:t>Sz</a:t>
            </a:r>
            <a:r>
              <a:rPr lang="de-CH" dirty="0" smtClean="0">
                <a:solidFill>
                  <a:schemeClr val="accent2">
                    <a:lumMod val="40000"/>
                    <a:lumOff val="60000"/>
                  </a:schemeClr>
                </a:solidFill>
                <a:sym typeface="Wingdings"/>
              </a:rPr>
              <a:t>-Reaktion der Patientin mit anschliessender </a:t>
            </a:r>
            <a:r>
              <a:rPr lang="de-CH" dirty="0" err="1" smtClean="0">
                <a:solidFill>
                  <a:schemeClr val="accent2">
                    <a:lumMod val="40000"/>
                    <a:lumOff val="60000"/>
                  </a:schemeClr>
                </a:solidFill>
                <a:sym typeface="Wingdings"/>
              </a:rPr>
              <a:t>Sz</a:t>
            </a:r>
            <a:r>
              <a:rPr lang="de-CH" dirty="0" smtClean="0">
                <a:solidFill>
                  <a:schemeClr val="accent2">
                    <a:lumMod val="40000"/>
                    <a:lumOff val="60000"/>
                  </a:schemeClr>
                </a:solidFill>
                <a:sym typeface="Wingdings"/>
              </a:rPr>
              <a:t>-Freiheit und </a:t>
            </a:r>
            <a:r>
              <a:rPr lang="de-CH" dirty="0" smtClean="0">
                <a:solidFill>
                  <a:schemeClr val="accent2">
                    <a:lumMod val="40000"/>
                    <a:lumOff val="60000"/>
                  </a:schemeClr>
                </a:solidFill>
                <a:sym typeface="Wingdings"/>
              </a:rPr>
              <a:t>Muskelrelaxation</a:t>
            </a:r>
            <a:endParaRPr lang="de-CH" dirty="0" smtClean="0">
              <a:solidFill>
                <a:schemeClr val="accent2">
                  <a:lumMod val="40000"/>
                  <a:lumOff val="60000"/>
                </a:schemeClr>
              </a:solidFill>
              <a:sym typeface="Wingdings"/>
            </a:endParaRPr>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19</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408967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286605"/>
            <a:ext cx="5045184" cy="1414204"/>
          </a:xfrm>
        </p:spPr>
        <p:txBody>
          <a:bodyPr>
            <a:normAutofit/>
          </a:bodyPr>
          <a:lstStyle/>
          <a:p>
            <a:r>
              <a:rPr lang="de-CH" dirty="0">
                <a:solidFill>
                  <a:schemeClr val="accent2">
                    <a:lumMod val="60000"/>
                    <a:lumOff val="40000"/>
                  </a:schemeClr>
                </a:solidFill>
              </a:rPr>
              <a:t>C</a:t>
            </a:r>
            <a:r>
              <a:rPr lang="de-CH" dirty="0"/>
              <a:t>hronic </a:t>
            </a:r>
            <a:r>
              <a:rPr lang="de-CH" dirty="0" err="1">
                <a:solidFill>
                  <a:schemeClr val="accent2">
                    <a:lumMod val="60000"/>
                    <a:lumOff val="40000"/>
                  </a:schemeClr>
                </a:solidFill>
              </a:rPr>
              <a:t>P</a:t>
            </a:r>
            <a:r>
              <a:rPr lang="de-CH" dirty="0" err="1"/>
              <a:t>elvic</a:t>
            </a:r>
            <a:r>
              <a:rPr lang="de-CH" dirty="0"/>
              <a:t> </a:t>
            </a:r>
            <a:r>
              <a:rPr lang="de-CH" dirty="0" err="1">
                <a:solidFill>
                  <a:schemeClr val="accent2">
                    <a:lumMod val="60000"/>
                    <a:lumOff val="40000"/>
                  </a:schemeClr>
                </a:solidFill>
              </a:rPr>
              <a:t>P</a:t>
            </a:r>
            <a:r>
              <a:rPr lang="de-CH" dirty="0" err="1"/>
              <a:t>ain</a:t>
            </a:r>
            <a:endParaRPr lang="de-CH" dirty="0"/>
          </a:p>
        </p:txBody>
      </p:sp>
      <p:sp>
        <p:nvSpPr>
          <p:cNvPr id="4" name="Inhaltsplatzhalter 3"/>
          <p:cNvSpPr>
            <a:spLocks noGrp="1"/>
          </p:cNvSpPr>
          <p:nvPr>
            <p:ph idx="1"/>
          </p:nvPr>
        </p:nvSpPr>
        <p:spPr>
          <a:xfrm>
            <a:off x="822959" y="2204864"/>
            <a:ext cx="4541129" cy="3664230"/>
          </a:xfrm>
        </p:spPr>
        <p:txBody>
          <a:bodyPr/>
          <a:lstStyle/>
          <a:p>
            <a:r>
              <a:rPr lang="de-CH" dirty="0"/>
              <a:t>Keine allgemeingültige Definition, oft: </a:t>
            </a:r>
          </a:p>
          <a:p>
            <a:r>
              <a:rPr lang="de-CH" dirty="0"/>
              <a:t>Nicht-zyklischer Schmerz im Becken über mehr als (3-)6 Monate, welcher nicht schwangerschafts-assoziiert ist, eine </a:t>
            </a:r>
            <a:r>
              <a:rPr lang="de-CH" dirty="0" err="1"/>
              <a:t>Dysfunktionalität</a:t>
            </a:r>
            <a:r>
              <a:rPr lang="de-CH" dirty="0"/>
              <a:t> auslöst u/o eine Behandlung erfordert</a:t>
            </a:r>
          </a:p>
          <a:p>
            <a:r>
              <a:rPr lang="de-CH" dirty="0"/>
              <a:t>Auf dem Boden einer identifizierbaren Ursache (z.B. </a:t>
            </a:r>
            <a:r>
              <a:rPr lang="de-CH" dirty="0" err="1"/>
              <a:t>Endometriose</a:t>
            </a:r>
            <a:r>
              <a:rPr lang="de-CH" dirty="0"/>
              <a:t>), einer nicht-identifizierbaren Ursache (funktional/ </a:t>
            </a:r>
            <a:r>
              <a:rPr lang="de-CH" dirty="0" err="1"/>
              <a:t>noziplastisch</a:t>
            </a:r>
            <a:r>
              <a:rPr lang="de-CH" dirty="0"/>
              <a:t>) oder einer Mischung von beidem </a:t>
            </a:r>
          </a:p>
          <a:p>
            <a:endParaRPr lang="de-CH" dirty="0"/>
          </a:p>
          <a:p>
            <a:endParaRPr lang="de-CH" dirty="0"/>
          </a:p>
        </p:txBody>
      </p:sp>
      <p:sp>
        <p:nvSpPr>
          <p:cNvPr id="7" name="Datumsplatzhalter 6"/>
          <p:cNvSpPr>
            <a:spLocks noGrp="1"/>
          </p:cNvSpPr>
          <p:nvPr>
            <p:ph type="dt" sz="half" idx="10"/>
          </p:nvPr>
        </p:nvSpPr>
        <p:spPr/>
        <p:txBody>
          <a:bodyPr/>
          <a:lstStyle/>
          <a:p>
            <a:r>
              <a:rPr lang="de-DE" noProof="0" smtClean="0"/>
              <a:t>07.03.2024</a:t>
            </a:r>
            <a:endParaRPr lang="de-CH" noProof="0"/>
          </a:p>
        </p:txBody>
      </p:sp>
      <p:sp>
        <p:nvSpPr>
          <p:cNvPr id="8" name="Fußzeilenplatzhalter 7"/>
          <p:cNvSpPr>
            <a:spLocks noGrp="1"/>
          </p:cNvSpPr>
          <p:nvPr>
            <p:ph type="ftr" sz="quarter" idx="11"/>
          </p:nvPr>
        </p:nvSpPr>
        <p:spPr/>
        <p:txBody>
          <a:bodyPr/>
          <a:lstStyle/>
          <a:p>
            <a:r>
              <a:rPr lang="de-CH" noProof="0" smtClean="0"/>
              <a:t>Dr. Hülder, Frauenklinik/Beckenbodenzentrum KSSG</a:t>
            </a:r>
            <a:endParaRPr lang="de-CH" noProof="0"/>
          </a:p>
        </p:txBody>
      </p:sp>
      <p:sp>
        <p:nvSpPr>
          <p:cNvPr id="9" name="Foliennummernplatzhalter 8"/>
          <p:cNvSpPr>
            <a:spLocks noGrp="1"/>
          </p:cNvSpPr>
          <p:nvPr>
            <p:ph type="sldNum" sz="quarter" idx="12"/>
          </p:nvPr>
        </p:nvSpPr>
        <p:spPr/>
        <p:txBody>
          <a:bodyPr/>
          <a:lstStyle/>
          <a:p>
            <a:fld id="{635DCD65-7C6A-49F9-992A-9CC70A411BC2}" type="slidenum">
              <a:rPr lang="de-CH" noProof="0" smtClean="0"/>
              <a:pPr/>
              <a:t>2</a:t>
            </a:fld>
            <a:endParaRPr lang="de-CH" noProof="0"/>
          </a:p>
        </p:txBody>
      </p:sp>
      <p:pic>
        <p:nvPicPr>
          <p:cNvPr id="18" name="Picture 2"/>
          <p:cNvPicPr>
            <a:picLocks noChangeAspect="1"/>
          </p:cNvPicPr>
          <p:nvPr/>
        </p:nvPicPr>
        <p:blipFill>
          <a:blip r:embed="rId3"/>
          <a:stretch>
            <a:fillRect/>
          </a:stretch>
        </p:blipFill>
        <p:spPr>
          <a:xfrm>
            <a:off x="5868144" y="643502"/>
            <a:ext cx="3900331" cy="5816284"/>
          </a:xfrm>
          <a:prstGeom prst="rect">
            <a:avLst/>
          </a:prstGeom>
        </p:spPr>
      </p:pic>
    </p:spTree>
    <p:extLst>
      <p:ext uri="{BB962C8B-B14F-4D97-AF65-F5344CB8AC3E}">
        <p14:creationId xmlns:p14="http://schemas.microsoft.com/office/powerpoint/2010/main" val="28288586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Zusammengefasst</a:t>
            </a:r>
            <a:endParaRPr lang="de-CH" dirty="0"/>
          </a:p>
        </p:txBody>
      </p:sp>
      <p:sp>
        <p:nvSpPr>
          <p:cNvPr id="3" name="Inhaltsplatzhalter 2"/>
          <p:cNvSpPr>
            <a:spLocks noGrp="1"/>
          </p:cNvSpPr>
          <p:nvPr>
            <p:ph idx="1"/>
          </p:nvPr>
        </p:nvSpPr>
        <p:spPr/>
        <p:txBody>
          <a:bodyPr>
            <a:normAutofit lnSpcReduction="10000"/>
          </a:bodyPr>
          <a:lstStyle/>
          <a:p>
            <a:r>
              <a:rPr lang="de-CH" dirty="0" smtClean="0"/>
              <a:t>CPP/MPPS ist keine </a:t>
            </a:r>
            <a:r>
              <a:rPr lang="de-CH" dirty="0" smtClean="0"/>
              <a:t>Seltenheit.</a:t>
            </a:r>
            <a:endParaRPr lang="de-CH" dirty="0" smtClean="0"/>
          </a:p>
          <a:p>
            <a:r>
              <a:rPr lang="de-CH" dirty="0" smtClean="0"/>
              <a:t>Eine ätiologische Zuordnung ist oft </a:t>
            </a:r>
            <a:r>
              <a:rPr lang="de-CH" dirty="0" smtClean="0"/>
              <a:t>schwierig.</a:t>
            </a:r>
            <a:endParaRPr lang="de-CH" dirty="0" smtClean="0"/>
          </a:p>
          <a:p>
            <a:r>
              <a:rPr lang="de-CH" dirty="0" smtClean="0"/>
              <a:t>Es gibt keine etablierten, in grossen Studien untersuchten </a:t>
            </a:r>
            <a:r>
              <a:rPr lang="de-CH" dirty="0" smtClean="0"/>
              <a:t>Behandlungsansätze.</a:t>
            </a:r>
            <a:endParaRPr lang="de-CH" dirty="0" smtClean="0"/>
          </a:p>
          <a:p>
            <a:r>
              <a:rPr lang="de-CH" dirty="0" smtClean="0"/>
              <a:t>Therapiekonzepte sind sehr </a:t>
            </a:r>
            <a:r>
              <a:rPr lang="de-CH" dirty="0" smtClean="0"/>
              <a:t>individuell und meist multimodal und interdisziplinär.</a:t>
            </a:r>
          </a:p>
          <a:p>
            <a:r>
              <a:rPr lang="de-CH" dirty="0" smtClean="0">
                <a:solidFill>
                  <a:schemeClr val="accent1"/>
                </a:solidFill>
              </a:rPr>
              <a:t>JA! Gynäkologische Interventionen können helfen. </a:t>
            </a:r>
            <a:r>
              <a:rPr lang="de-CH" dirty="0" smtClean="0"/>
              <a:t/>
            </a:r>
            <a:br>
              <a:rPr lang="de-CH" dirty="0" smtClean="0"/>
            </a:br>
            <a:r>
              <a:rPr lang="de-CH" dirty="0" smtClean="0"/>
              <a:t>Sie sind aber (leider) kein Allheilmittel.</a:t>
            </a:r>
            <a:endParaRPr lang="de-CH" dirty="0" smtClean="0"/>
          </a:p>
          <a:p>
            <a:endParaRPr lang="de-CH" dirty="0" smtClean="0"/>
          </a:p>
          <a:p>
            <a:r>
              <a:rPr lang="de-CH" dirty="0" smtClean="0"/>
              <a:t>Das Wichtigste: Die </a:t>
            </a:r>
            <a:r>
              <a:rPr lang="de-CH" dirty="0" err="1" smtClean="0"/>
              <a:t>PatientInnen</a:t>
            </a:r>
            <a:r>
              <a:rPr lang="de-CH" dirty="0" smtClean="0"/>
              <a:t> müssen sich wahr- und ernstgenommen </a:t>
            </a:r>
            <a:r>
              <a:rPr lang="de-CH" dirty="0" smtClean="0"/>
              <a:t>fühlen!</a:t>
            </a:r>
            <a:endParaRPr lang="de-CH" dirty="0"/>
          </a:p>
        </p:txBody>
      </p:sp>
      <p:sp>
        <p:nvSpPr>
          <p:cNvPr id="4" name="Datumsplatzhalter 3"/>
          <p:cNvSpPr>
            <a:spLocks noGrp="1"/>
          </p:cNvSpPr>
          <p:nvPr>
            <p:ph type="dt" sz="half" idx="10"/>
          </p:nvPr>
        </p:nvSpPr>
        <p:spPr/>
        <p:txBody>
          <a:bodyPr/>
          <a:lstStyle/>
          <a:p>
            <a:r>
              <a:rPr lang="de-DE" noProof="0" smtClean="0"/>
              <a:t>07.03.2024</a:t>
            </a:r>
            <a:endParaRPr lang="de-CH" noProof="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20</a:t>
            </a:fld>
            <a:endParaRPr lang="de-CH" noProof="0"/>
          </a:p>
        </p:txBody>
      </p:sp>
    </p:spTree>
    <p:extLst>
      <p:ext uri="{BB962C8B-B14F-4D97-AF65-F5344CB8AC3E}">
        <p14:creationId xmlns:p14="http://schemas.microsoft.com/office/powerpoint/2010/main" val="15024776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1"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228184" y="304800"/>
            <a:ext cx="2915816" cy="1468016"/>
          </a:xfrm>
        </p:spPr>
        <p:txBody>
          <a:bodyPr>
            <a:noAutofit/>
          </a:bodyPr>
          <a:lstStyle/>
          <a:p>
            <a:r>
              <a:rPr lang="de-CH" sz="2500" dirty="0"/>
              <a:t>Vielen Dank</a:t>
            </a:r>
            <a:br>
              <a:rPr lang="de-CH" sz="2500" dirty="0"/>
            </a:br>
            <a:r>
              <a:rPr lang="de-CH" sz="2500" dirty="0"/>
              <a:t>für Ihre Aufmerksamkeit</a:t>
            </a:r>
            <a:r>
              <a:rPr lang="de-CH" sz="2500" dirty="0" smtClean="0"/>
              <a:t>!</a:t>
            </a:r>
            <a:endParaRPr lang="de-CH" sz="2500" dirty="0"/>
          </a:p>
        </p:txBody>
      </p:sp>
      <p:sp>
        <p:nvSpPr>
          <p:cNvPr id="3" name="Fußzeilenplatzhalter 2"/>
          <p:cNvSpPr>
            <a:spLocks noGrp="1"/>
          </p:cNvSpPr>
          <p:nvPr>
            <p:ph type="ftr" sz="quarter" idx="11"/>
          </p:nvPr>
        </p:nvSpPr>
        <p:spPr/>
        <p:txBody>
          <a:bodyPr/>
          <a:lstStyle/>
          <a:p>
            <a:r>
              <a:rPr lang="de-CH" noProof="0" smtClean="0"/>
              <a:t>Dr. Hülder, Frauenklinik/Beckenbodenzentrum KSSG</a:t>
            </a:r>
            <a:endParaRPr lang="de-CH" noProof="0"/>
          </a:p>
        </p:txBody>
      </p:sp>
      <p:sp>
        <p:nvSpPr>
          <p:cNvPr id="4" name="Foliennummernplatzhalter 3"/>
          <p:cNvSpPr>
            <a:spLocks noGrp="1"/>
          </p:cNvSpPr>
          <p:nvPr>
            <p:ph type="sldNum" sz="quarter" idx="12"/>
          </p:nvPr>
        </p:nvSpPr>
        <p:spPr/>
        <p:txBody>
          <a:bodyPr/>
          <a:lstStyle/>
          <a:p>
            <a:fld id="{635DCD65-7C6A-49F9-992A-9CC70A411BC2}" type="slidenum">
              <a:rPr lang="de-CH" noProof="0" smtClean="0"/>
              <a:pPr/>
              <a:t>21</a:t>
            </a:fld>
            <a:endParaRPr lang="de-CH" noProof="0"/>
          </a:p>
        </p:txBody>
      </p:sp>
      <p:pic>
        <p:nvPicPr>
          <p:cNvPr id="2050" name="Picture 2" descr="\\sg.hcare.ch\user\pool02\tanja.huelder\Daten\Pictures\KSS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8392">
            <a:off x="323528" y="1799006"/>
            <a:ext cx="5664630"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Datumsplatzhalter 1"/>
          <p:cNvSpPr>
            <a:spLocks noGrp="1"/>
          </p:cNvSpPr>
          <p:nvPr>
            <p:ph type="dt" sz="half" idx="10"/>
          </p:nvPr>
        </p:nvSpPr>
        <p:spPr/>
        <p:txBody>
          <a:bodyPr/>
          <a:lstStyle/>
          <a:p>
            <a:r>
              <a:rPr lang="de-DE" smtClean="0"/>
              <a:t>07.03.2024</a:t>
            </a:r>
            <a:endParaRPr lang="de-CH"/>
          </a:p>
        </p:txBody>
      </p:sp>
    </p:spTree>
    <p:extLst>
      <p:ext uri="{BB962C8B-B14F-4D97-AF65-F5344CB8AC3E}">
        <p14:creationId xmlns:p14="http://schemas.microsoft.com/office/powerpoint/2010/main" val="90884822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286605"/>
            <a:ext cx="7997512" cy="1414204"/>
          </a:xfrm>
        </p:spPr>
        <p:txBody>
          <a:bodyPr>
            <a:normAutofit/>
          </a:bodyPr>
          <a:lstStyle/>
          <a:p>
            <a:r>
              <a:rPr lang="de-CH" dirty="0" smtClean="0">
                <a:solidFill>
                  <a:schemeClr val="accent2">
                    <a:lumMod val="60000"/>
                    <a:lumOff val="40000"/>
                  </a:schemeClr>
                </a:solidFill>
              </a:rPr>
              <a:t>C</a:t>
            </a:r>
            <a:r>
              <a:rPr lang="de-CH" dirty="0" smtClean="0"/>
              <a:t>hronic </a:t>
            </a:r>
            <a:r>
              <a:rPr lang="de-CH" dirty="0" err="1" smtClean="0">
                <a:solidFill>
                  <a:schemeClr val="accent2">
                    <a:lumMod val="60000"/>
                    <a:lumOff val="40000"/>
                  </a:schemeClr>
                </a:solidFill>
              </a:rPr>
              <a:t>P</a:t>
            </a:r>
            <a:r>
              <a:rPr lang="de-CH" dirty="0" err="1" smtClean="0"/>
              <a:t>elvic</a:t>
            </a:r>
            <a:r>
              <a:rPr lang="de-CH" dirty="0" smtClean="0"/>
              <a:t> </a:t>
            </a:r>
            <a:r>
              <a:rPr lang="de-CH" dirty="0" err="1" smtClean="0">
                <a:solidFill>
                  <a:schemeClr val="accent2">
                    <a:lumMod val="60000"/>
                    <a:lumOff val="40000"/>
                  </a:schemeClr>
                </a:solidFill>
              </a:rPr>
              <a:t>P</a:t>
            </a:r>
            <a:r>
              <a:rPr lang="de-CH" dirty="0" err="1" smtClean="0"/>
              <a:t>ain</a:t>
            </a:r>
            <a:r>
              <a:rPr lang="de-CH" dirty="0" smtClean="0"/>
              <a:t> (CPP)</a:t>
            </a:r>
            <a:endParaRPr lang="de-CH" dirty="0"/>
          </a:p>
        </p:txBody>
      </p:sp>
      <p:sp>
        <p:nvSpPr>
          <p:cNvPr id="4" name="Inhaltsplatzhalter 3"/>
          <p:cNvSpPr>
            <a:spLocks noGrp="1"/>
          </p:cNvSpPr>
          <p:nvPr>
            <p:ph idx="1"/>
          </p:nvPr>
        </p:nvSpPr>
        <p:spPr>
          <a:xfrm>
            <a:off x="822959" y="2204864"/>
            <a:ext cx="7586404" cy="3664230"/>
          </a:xfrm>
        </p:spPr>
        <p:txBody>
          <a:bodyPr>
            <a:normAutofit/>
          </a:bodyPr>
          <a:lstStyle/>
          <a:p>
            <a:r>
              <a:rPr lang="de-CH" dirty="0"/>
              <a:t>Keine allgemeingültige Definition, oft: </a:t>
            </a:r>
            <a:endParaRPr lang="de-CH" dirty="0" smtClean="0"/>
          </a:p>
          <a:p>
            <a:pPr lvl="1">
              <a:buFont typeface="Arial" panose="020B0604020202020204" pitchFamily="34" charset="0"/>
              <a:buChar char="•"/>
            </a:pPr>
            <a:r>
              <a:rPr lang="de-CH" dirty="0" smtClean="0"/>
              <a:t>nicht-zyklischer </a:t>
            </a:r>
            <a:r>
              <a:rPr lang="de-CH" dirty="0"/>
              <a:t>Schmerz im Becken </a:t>
            </a:r>
            <a:endParaRPr lang="de-CH" dirty="0" smtClean="0"/>
          </a:p>
          <a:p>
            <a:pPr lvl="1">
              <a:buFont typeface="Arial" panose="020B0604020202020204" pitchFamily="34" charset="0"/>
              <a:buChar char="•"/>
            </a:pPr>
            <a:r>
              <a:rPr lang="de-CH" dirty="0" smtClean="0"/>
              <a:t>über </a:t>
            </a:r>
            <a:r>
              <a:rPr lang="de-CH" dirty="0"/>
              <a:t>mehr als (3-)6 </a:t>
            </a:r>
            <a:r>
              <a:rPr lang="de-CH" dirty="0" smtClean="0"/>
              <a:t>Monate</a:t>
            </a:r>
          </a:p>
          <a:p>
            <a:pPr lvl="1">
              <a:buFont typeface="Arial" panose="020B0604020202020204" pitchFamily="34" charset="0"/>
              <a:buChar char="•"/>
            </a:pPr>
            <a:r>
              <a:rPr lang="de-CH" dirty="0" smtClean="0"/>
              <a:t>nicht schwangerschafts-assoziiert</a:t>
            </a:r>
          </a:p>
          <a:p>
            <a:pPr lvl="1">
              <a:buFont typeface="Arial" panose="020B0604020202020204" pitchFamily="34" charset="0"/>
              <a:buChar char="•"/>
            </a:pPr>
            <a:r>
              <a:rPr lang="de-CH" dirty="0"/>
              <a:t>l</a:t>
            </a:r>
            <a:r>
              <a:rPr lang="de-CH" dirty="0" smtClean="0"/>
              <a:t>öst eine </a:t>
            </a:r>
            <a:r>
              <a:rPr lang="de-CH" dirty="0" err="1"/>
              <a:t>Dysfunktionalität</a:t>
            </a:r>
            <a:r>
              <a:rPr lang="de-CH" dirty="0"/>
              <a:t> </a:t>
            </a:r>
            <a:r>
              <a:rPr lang="de-CH" dirty="0" smtClean="0"/>
              <a:t>aus </a:t>
            </a:r>
            <a:r>
              <a:rPr lang="de-CH" dirty="0"/>
              <a:t>u/o </a:t>
            </a:r>
            <a:r>
              <a:rPr lang="de-CH" dirty="0" smtClean="0"/>
              <a:t>erfordert eine Behandlung</a:t>
            </a:r>
          </a:p>
          <a:p>
            <a:pPr lvl="1">
              <a:buFont typeface="Arial" panose="020B0604020202020204" pitchFamily="34" charset="0"/>
              <a:buChar char="•"/>
            </a:pPr>
            <a:endParaRPr lang="de-CH" dirty="0"/>
          </a:p>
          <a:p>
            <a:r>
              <a:rPr lang="de-CH" dirty="0" smtClean="0"/>
              <a:t>CPP entsteht  </a:t>
            </a:r>
          </a:p>
          <a:p>
            <a:pPr lvl="1">
              <a:buFont typeface="Arial" panose="020B0604020202020204" pitchFamily="34" charset="0"/>
              <a:buChar char="•"/>
            </a:pPr>
            <a:r>
              <a:rPr lang="de-CH" dirty="0" smtClean="0"/>
              <a:t>auf </a:t>
            </a:r>
            <a:r>
              <a:rPr lang="de-CH" dirty="0"/>
              <a:t>dem Boden einer identifizierbaren Ursache (z.B. </a:t>
            </a:r>
            <a:r>
              <a:rPr lang="de-CH" dirty="0" err="1"/>
              <a:t>Endometriose</a:t>
            </a:r>
            <a:r>
              <a:rPr lang="de-CH" dirty="0"/>
              <a:t>), </a:t>
            </a:r>
            <a:endParaRPr lang="de-CH" dirty="0" smtClean="0"/>
          </a:p>
          <a:p>
            <a:pPr lvl="1">
              <a:buFont typeface="Arial" panose="020B0604020202020204" pitchFamily="34" charset="0"/>
              <a:buChar char="•"/>
            </a:pPr>
            <a:r>
              <a:rPr lang="de-CH" dirty="0" smtClean="0"/>
              <a:t>einer </a:t>
            </a:r>
            <a:r>
              <a:rPr lang="de-CH" dirty="0"/>
              <a:t>nicht-identifizierbaren Ursache (</a:t>
            </a:r>
            <a:r>
              <a:rPr lang="de-CH" dirty="0" smtClean="0"/>
              <a:t>funktional/</a:t>
            </a:r>
            <a:r>
              <a:rPr lang="de-CH" dirty="0" err="1" smtClean="0"/>
              <a:t>noziplastisch</a:t>
            </a:r>
            <a:r>
              <a:rPr lang="de-CH" dirty="0"/>
              <a:t>) </a:t>
            </a:r>
            <a:r>
              <a:rPr lang="de-CH" dirty="0" smtClean="0"/>
              <a:t>oder</a:t>
            </a:r>
          </a:p>
          <a:p>
            <a:pPr lvl="1">
              <a:buFont typeface="Arial" panose="020B0604020202020204" pitchFamily="34" charset="0"/>
              <a:buChar char="•"/>
            </a:pPr>
            <a:r>
              <a:rPr lang="de-CH" dirty="0" smtClean="0"/>
              <a:t>einer </a:t>
            </a:r>
            <a:r>
              <a:rPr lang="de-CH" dirty="0"/>
              <a:t>Mischung von beidem </a:t>
            </a:r>
          </a:p>
          <a:p>
            <a:pPr>
              <a:buFont typeface="Arial" panose="020B0604020202020204" pitchFamily="34" charset="0"/>
              <a:buChar char="•"/>
            </a:pPr>
            <a:endParaRPr lang="de-CH" dirty="0"/>
          </a:p>
          <a:p>
            <a:pPr>
              <a:buFont typeface="Arial" panose="020B0604020202020204" pitchFamily="34" charset="0"/>
              <a:buChar char="•"/>
            </a:pPr>
            <a:endParaRPr lang="de-CH" dirty="0"/>
          </a:p>
        </p:txBody>
      </p:sp>
      <p:sp>
        <p:nvSpPr>
          <p:cNvPr id="7" name="Datumsplatzhalter 6"/>
          <p:cNvSpPr>
            <a:spLocks noGrp="1"/>
          </p:cNvSpPr>
          <p:nvPr>
            <p:ph type="dt" sz="half" idx="10"/>
          </p:nvPr>
        </p:nvSpPr>
        <p:spPr/>
        <p:txBody>
          <a:bodyPr/>
          <a:lstStyle/>
          <a:p>
            <a:r>
              <a:rPr lang="de-DE" noProof="0" smtClean="0"/>
              <a:t>07.03.2024</a:t>
            </a:r>
            <a:endParaRPr lang="de-CH" noProof="0"/>
          </a:p>
        </p:txBody>
      </p:sp>
      <p:sp>
        <p:nvSpPr>
          <p:cNvPr id="8" name="Fußzeilenplatzhalter 7"/>
          <p:cNvSpPr>
            <a:spLocks noGrp="1"/>
          </p:cNvSpPr>
          <p:nvPr>
            <p:ph type="ftr" sz="quarter" idx="11"/>
          </p:nvPr>
        </p:nvSpPr>
        <p:spPr/>
        <p:txBody>
          <a:bodyPr/>
          <a:lstStyle/>
          <a:p>
            <a:r>
              <a:rPr lang="de-CH" noProof="0" smtClean="0"/>
              <a:t>Dr. Hülder, Frauenklinik/Beckenbodenzentrum KSSG</a:t>
            </a:r>
            <a:endParaRPr lang="de-CH" noProof="0"/>
          </a:p>
        </p:txBody>
      </p:sp>
      <p:sp>
        <p:nvSpPr>
          <p:cNvPr id="9" name="Foliennummernplatzhalter 8"/>
          <p:cNvSpPr>
            <a:spLocks noGrp="1"/>
          </p:cNvSpPr>
          <p:nvPr>
            <p:ph type="sldNum" sz="quarter" idx="12"/>
          </p:nvPr>
        </p:nvSpPr>
        <p:spPr/>
        <p:txBody>
          <a:bodyPr/>
          <a:lstStyle/>
          <a:p>
            <a:fld id="{635DCD65-7C6A-49F9-992A-9CC70A411BC2}" type="slidenum">
              <a:rPr lang="de-CH" noProof="0" smtClean="0"/>
              <a:pPr/>
              <a:t>3</a:t>
            </a:fld>
            <a:endParaRPr lang="de-CH" noProof="0"/>
          </a:p>
        </p:txBody>
      </p:sp>
    </p:spTree>
    <p:extLst>
      <p:ext uri="{BB962C8B-B14F-4D97-AF65-F5344CB8AC3E}">
        <p14:creationId xmlns:p14="http://schemas.microsoft.com/office/powerpoint/2010/main" val="3944236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1000"/>
                                        <p:tgtEl>
                                          <p:spTgt spid="4">
                                            <p:txEl>
                                              <p:pRg st="7" end="7"/>
                                            </p:txEl>
                                          </p:spTgt>
                                        </p:tgtEl>
                                      </p:cBhvr>
                                    </p:animEffect>
                                    <p:anim calcmode="lin" valueType="num">
                                      <p:cBhvr>
                                        <p:cTn id="1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1000"/>
                                        <p:tgtEl>
                                          <p:spTgt spid="4">
                                            <p:txEl>
                                              <p:pRg st="8" end="8"/>
                                            </p:txEl>
                                          </p:spTgt>
                                        </p:tgtEl>
                                      </p:cBhvr>
                                    </p:animEffect>
                                    <p:anim calcmode="lin" valueType="num">
                                      <p:cBhvr>
                                        <p:cTn id="1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1000"/>
                                        <p:tgtEl>
                                          <p:spTgt spid="4">
                                            <p:txEl>
                                              <p:pRg st="9" end="9"/>
                                            </p:txEl>
                                          </p:spTgt>
                                        </p:tgtEl>
                                      </p:cBhvr>
                                    </p:animEffect>
                                    <p:anim calcmode="lin" valueType="num">
                                      <p:cBhvr>
                                        <p:cTn id="2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Beckenbodenschmerz</a:t>
            </a:r>
            <a:endParaRPr lang="de-CH" dirty="0"/>
          </a:p>
        </p:txBody>
      </p:sp>
      <p:sp>
        <p:nvSpPr>
          <p:cNvPr id="3" name="Inhaltsplatzhalter 2"/>
          <p:cNvSpPr>
            <a:spLocks noGrp="1"/>
          </p:cNvSpPr>
          <p:nvPr>
            <p:ph idx="1"/>
          </p:nvPr>
        </p:nvSpPr>
        <p:spPr>
          <a:xfrm>
            <a:off x="822959" y="1845734"/>
            <a:ext cx="7543801" cy="4614052"/>
          </a:xfrm>
        </p:spPr>
        <p:txBody>
          <a:bodyPr>
            <a:normAutofit fontScale="85000" lnSpcReduction="10000"/>
          </a:bodyPr>
          <a:lstStyle/>
          <a:p>
            <a:r>
              <a:rPr lang="de-CH" u="sng" dirty="0" smtClean="0"/>
              <a:t>Synonyma:</a:t>
            </a:r>
          </a:p>
          <a:p>
            <a:r>
              <a:rPr lang="de-CH" dirty="0" smtClean="0"/>
              <a:t>Spastische </a:t>
            </a:r>
            <a:r>
              <a:rPr lang="de-CH" dirty="0" err="1" smtClean="0"/>
              <a:t>Pelvipathie</a:t>
            </a:r>
            <a:endParaRPr lang="de-CH" dirty="0" smtClean="0"/>
          </a:p>
          <a:p>
            <a:r>
              <a:rPr lang="de-CH" dirty="0" err="1" smtClean="0"/>
              <a:t>Myofasziales</a:t>
            </a:r>
            <a:r>
              <a:rPr lang="de-CH" dirty="0" smtClean="0"/>
              <a:t> Beckenschmerzsyndrom </a:t>
            </a:r>
            <a:r>
              <a:rPr lang="de-CH" dirty="0" smtClean="0"/>
              <a:t>(</a:t>
            </a:r>
            <a:r>
              <a:rPr lang="de-CH" dirty="0" smtClean="0">
                <a:solidFill>
                  <a:schemeClr val="accent2">
                    <a:lumMod val="60000"/>
                    <a:lumOff val="40000"/>
                  </a:schemeClr>
                </a:solidFill>
              </a:rPr>
              <a:t>M</a:t>
            </a:r>
            <a:r>
              <a:rPr lang="de-CH" dirty="0" smtClean="0"/>
              <a:t>yofascial </a:t>
            </a:r>
            <a:r>
              <a:rPr lang="de-CH" dirty="0" err="1">
                <a:solidFill>
                  <a:schemeClr val="accent2">
                    <a:lumMod val="60000"/>
                    <a:lumOff val="40000"/>
                  </a:schemeClr>
                </a:solidFill>
              </a:rPr>
              <a:t>P</a:t>
            </a:r>
            <a:r>
              <a:rPr lang="de-CH" dirty="0" err="1"/>
              <a:t>elvic</a:t>
            </a:r>
            <a:r>
              <a:rPr lang="de-CH" dirty="0"/>
              <a:t> </a:t>
            </a:r>
            <a:r>
              <a:rPr lang="de-CH" dirty="0" err="1">
                <a:solidFill>
                  <a:schemeClr val="accent2">
                    <a:lumMod val="60000"/>
                    <a:lumOff val="40000"/>
                  </a:schemeClr>
                </a:solidFill>
              </a:rPr>
              <a:t>P</a:t>
            </a:r>
            <a:r>
              <a:rPr lang="de-CH" dirty="0" err="1"/>
              <a:t>ain</a:t>
            </a:r>
            <a:r>
              <a:rPr lang="de-CH" dirty="0"/>
              <a:t> </a:t>
            </a:r>
            <a:r>
              <a:rPr lang="de-CH" dirty="0" smtClean="0">
                <a:solidFill>
                  <a:schemeClr val="accent2">
                    <a:lumMod val="60000"/>
                    <a:lumOff val="40000"/>
                  </a:schemeClr>
                </a:solidFill>
              </a:rPr>
              <a:t>S</a:t>
            </a:r>
            <a:r>
              <a:rPr lang="de-CH" dirty="0" smtClean="0"/>
              <a:t>yndrome, MPPS</a:t>
            </a:r>
            <a:r>
              <a:rPr lang="de-CH" dirty="0" smtClean="0"/>
              <a:t>)</a:t>
            </a:r>
            <a:endParaRPr lang="de-CH" dirty="0" smtClean="0"/>
          </a:p>
          <a:p>
            <a:r>
              <a:rPr lang="de-CH" dirty="0" smtClean="0"/>
              <a:t>Hypertone Beckenbodenmuskulatur</a:t>
            </a:r>
          </a:p>
          <a:p>
            <a:endParaRPr lang="de-CH" dirty="0"/>
          </a:p>
          <a:p>
            <a:r>
              <a:rPr lang="de-CH" dirty="0" err="1" smtClean="0"/>
              <a:t>Whs</a:t>
            </a:r>
            <a:r>
              <a:rPr lang="de-CH" dirty="0" smtClean="0"/>
              <a:t>. Teil des gleichen Problems:</a:t>
            </a:r>
          </a:p>
          <a:p>
            <a:pPr lvl="1"/>
            <a:r>
              <a:rPr lang="de-CH" dirty="0" err="1" smtClean="0"/>
              <a:t>Levator</a:t>
            </a:r>
            <a:r>
              <a:rPr lang="de-CH" dirty="0" smtClean="0"/>
              <a:t> </a:t>
            </a:r>
            <a:r>
              <a:rPr lang="de-CH" dirty="0" err="1" smtClean="0"/>
              <a:t>ani</a:t>
            </a:r>
            <a:r>
              <a:rPr lang="de-CH" dirty="0" smtClean="0"/>
              <a:t>-Syndrom</a:t>
            </a:r>
          </a:p>
          <a:p>
            <a:pPr lvl="1"/>
            <a:r>
              <a:rPr lang="de-CH" dirty="0" err="1" smtClean="0"/>
              <a:t>Piriformis</a:t>
            </a:r>
            <a:r>
              <a:rPr lang="de-CH" dirty="0" smtClean="0"/>
              <a:t>-Syndrom</a:t>
            </a:r>
          </a:p>
          <a:p>
            <a:pPr lvl="1"/>
            <a:r>
              <a:rPr lang="de-CH" dirty="0" err="1" smtClean="0"/>
              <a:t>Coccygodynie</a:t>
            </a:r>
            <a:endParaRPr lang="de-CH" dirty="0" smtClean="0"/>
          </a:p>
          <a:p>
            <a:pPr lvl="1"/>
            <a:r>
              <a:rPr lang="de-CH" dirty="0" err="1" smtClean="0"/>
              <a:t>Proctalgia</a:t>
            </a:r>
            <a:r>
              <a:rPr lang="de-CH" dirty="0" smtClean="0"/>
              <a:t> </a:t>
            </a:r>
            <a:r>
              <a:rPr lang="de-CH" dirty="0" err="1" smtClean="0"/>
              <a:t>fugax</a:t>
            </a:r>
            <a:endParaRPr lang="de-CH" dirty="0" smtClean="0"/>
          </a:p>
          <a:p>
            <a:pPr lvl="1"/>
            <a:endParaRPr lang="de-CH" dirty="0" smtClean="0"/>
          </a:p>
          <a:p>
            <a:r>
              <a:rPr lang="de-CH" dirty="0" smtClean="0"/>
              <a:t>In Abgrenzung zu Schmerzen </a:t>
            </a:r>
            <a:r>
              <a:rPr lang="de-CH" dirty="0" smtClean="0"/>
              <a:t>organischen/viszeralen </a:t>
            </a:r>
            <a:r>
              <a:rPr lang="de-CH" dirty="0" smtClean="0"/>
              <a:t>Ursprungs entstehen diese Schmerzen </a:t>
            </a:r>
            <a:r>
              <a:rPr lang="de-CH" dirty="0" smtClean="0"/>
              <a:t>primär in </a:t>
            </a:r>
            <a:r>
              <a:rPr lang="de-CH" dirty="0" smtClean="0"/>
              <a:t>der Muskulatur des </a:t>
            </a:r>
            <a:r>
              <a:rPr lang="de-CH" dirty="0" smtClean="0"/>
              <a:t>Beckenbodens. </a:t>
            </a:r>
          </a:p>
          <a:p>
            <a:r>
              <a:rPr lang="de-CH" dirty="0" smtClean="0"/>
              <a:t>Sie </a:t>
            </a:r>
            <a:r>
              <a:rPr lang="de-CH" dirty="0" smtClean="0"/>
              <a:t>können aber auch eine </a:t>
            </a:r>
            <a:r>
              <a:rPr lang="de-CH" dirty="0" smtClean="0"/>
              <a:t>sekundäre Folge </a:t>
            </a:r>
            <a:r>
              <a:rPr lang="de-CH" dirty="0" smtClean="0"/>
              <a:t>primär organischer Schmerzen sein.</a:t>
            </a:r>
            <a:endParaRPr lang="de-CH" dirty="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4</a:t>
            </a:fld>
            <a:endParaRPr lang="de-CH" noProof="0"/>
          </a:p>
        </p:txBody>
      </p:sp>
      <p:sp>
        <p:nvSpPr>
          <p:cNvPr id="4" name="Datumsplatzhalter 3"/>
          <p:cNvSpPr>
            <a:spLocks noGrp="1"/>
          </p:cNvSpPr>
          <p:nvPr>
            <p:ph type="dt" sz="half" idx="10"/>
          </p:nvPr>
        </p:nvSpPr>
        <p:spPr/>
        <p:txBody>
          <a:bodyPr/>
          <a:lstStyle/>
          <a:p>
            <a:r>
              <a:rPr lang="de-DE" noProof="0" dirty="0" smtClean="0"/>
              <a:t>07.03.2024</a:t>
            </a:r>
            <a:endParaRPr lang="de-CH" noProof="0" dirty="0"/>
          </a:p>
        </p:txBody>
      </p:sp>
    </p:spTree>
    <p:extLst>
      <p:ext uri="{BB962C8B-B14F-4D97-AF65-F5344CB8AC3E}">
        <p14:creationId xmlns:p14="http://schemas.microsoft.com/office/powerpoint/2010/main" val="3611121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1000"/>
                                        <p:tgtEl>
                                          <p:spTgt spid="3">
                                            <p:txEl>
                                              <p:pRg st="11" end="11"/>
                                            </p:txEl>
                                          </p:spTgt>
                                        </p:tgtEl>
                                      </p:cBhvr>
                                    </p:animEffect>
                                    <p:anim calcmode="lin" valueType="num">
                                      <p:cBhvr>
                                        <p:cTn id="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fade">
                                      <p:cBhvr>
                                        <p:cTn id="12" dur="1000"/>
                                        <p:tgtEl>
                                          <p:spTgt spid="3">
                                            <p:txEl>
                                              <p:pRg st="12" end="12"/>
                                            </p:txEl>
                                          </p:spTgt>
                                        </p:tgtEl>
                                      </p:cBhvr>
                                    </p:animEffect>
                                    <p:anim calcmode="lin" valueType="num">
                                      <p:cBhvr>
                                        <p:cTn id="1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Definitionen</a:t>
            </a:r>
            <a:endParaRPr lang="de-CH" dirty="0"/>
          </a:p>
        </p:txBody>
      </p:sp>
      <p:sp>
        <p:nvSpPr>
          <p:cNvPr id="3" name="Inhaltsplatzhalter 2"/>
          <p:cNvSpPr>
            <a:spLocks noGrp="1"/>
          </p:cNvSpPr>
          <p:nvPr>
            <p:ph sz="half" idx="1"/>
          </p:nvPr>
        </p:nvSpPr>
        <p:spPr>
          <a:xfrm>
            <a:off x="822960" y="1844824"/>
            <a:ext cx="4859516" cy="4312136"/>
          </a:xfrm>
        </p:spPr>
        <p:txBody>
          <a:bodyPr>
            <a:normAutofit/>
          </a:bodyPr>
          <a:lstStyle/>
          <a:p>
            <a:r>
              <a:rPr lang="de-CH" dirty="0" smtClean="0">
                <a:solidFill>
                  <a:schemeClr val="accent2">
                    <a:lumMod val="60000"/>
                    <a:lumOff val="40000"/>
                  </a:schemeClr>
                </a:solidFill>
              </a:rPr>
              <a:t>M</a:t>
            </a:r>
            <a:r>
              <a:rPr lang="de-CH" dirty="0" smtClean="0"/>
              <a:t>yofascial </a:t>
            </a:r>
            <a:r>
              <a:rPr lang="de-CH" dirty="0" err="1" smtClean="0">
                <a:solidFill>
                  <a:schemeClr val="accent2">
                    <a:lumMod val="60000"/>
                    <a:lumOff val="40000"/>
                  </a:schemeClr>
                </a:solidFill>
              </a:rPr>
              <a:t>P</a:t>
            </a:r>
            <a:r>
              <a:rPr lang="de-CH" dirty="0" err="1" smtClean="0"/>
              <a:t>elvic</a:t>
            </a:r>
            <a:r>
              <a:rPr lang="de-CH" dirty="0" smtClean="0"/>
              <a:t> </a:t>
            </a:r>
            <a:r>
              <a:rPr lang="de-CH" dirty="0" err="1" smtClean="0">
                <a:solidFill>
                  <a:schemeClr val="accent2">
                    <a:lumMod val="60000"/>
                    <a:lumOff val="40000"/>
                  </a:schemeClr>
                </a:solidFill>
              </a:rPr>
              <a:t>P</a:t>
            </a:r>
            <a:r>
              <a:rPr lang="de-CH" dirty="0" err="1" smtClean="0"/>
              <a:t>ain</a:t>
            </a:r>
            <a:r>
              <a:rPr lang="de-CH" dirty="0" smtClean="0"/>
              <a:t> </a:t>
            </a:r>
            <a:r>
              <a:rPr lang="de-CH" dirty="0" smtClean="0">
                <a:solidFill>
                  <a:schemeClr val="accent2">
                    <a:lumMod val="60000"/>
                    <a:lumOff val="40000"/>
                  </a:schemeClr>
                </a:solidFill>
              </a:rPr>
              <a:t>S</a:t>
            </a:r>
            <a:r>
              <a:rPr lang="de-CH" dirty="0" smtClean="0"/>
              <a:t>yndrome </a:t>
            </a:r>
            <a:endParaRPr lang="de-CH" dirty="0"/>
          </a:p>
          <a:p>
            <a:pPr lvl="1"/>
            <a:r>
              <a:rPr lang="de-CH" dirty="0" smtClean="0"/>
              <a:t>Beckenschmerz, assoziiert mit verkürzten, verhärteten, schmerzhaften </a:t>
            </a:r>
            <a:r>
              <a:rPr lang="de-CH" dirty="0" err="1" smtClean="0"/>
              <a:t>BeBoMuskeln</a:t>
            </a:r>
            <a:r>
              <a:rPr lang="de-CH" dirty="0" smtClean="0"/>
              <a:t>, </a:t>
            </a:r>
            <a:r>
              <a:rPr lang="de-CH" dirty="0" smtClean="0"/>
              <a:t/>
            </a:r>
            <a:br>
              <a:rPr lang="de-CH" dirty="0" smtClean="0"/>
            </a:br>
            <a:r>
              <a:rPr lang="de-CH" dirty="0" smtClean="0"/>
              <a:t>die </a:t>
            </a:r>
            <a:r>
              <a:rPr lang="de-CH" dirty="0" smtClean="0"/>
              <a:t>meist </a:t>
            </a:r>
            <a:r>
              <a:rPr lang="de-CH" dirty="0" err="1" smtClean="0"/>
              <a:t>Triggerpunkte</a:t>
            </a:r>
            <a:r>
              <a:rPr lang="de-CH" dirty="0" smtClean="0"/>
              <a:t> </a:t>
            </a:r>
            <a:r>
              <a:rPr lang="de-CH" dirty="0" smtClean="0"/>
              <a:t>enthalten</a:t>
            </a:r>
          </a:p>
          <a:p>
            <a:pPr lvl="1"/>
            <a:endParaRPr lang="de-CH" dirty="0" smtClean="0"/>
          </a:p>
          <a:p>
            <a:r>
              <a:rPr lang="de-CH" dirty="0" err="1" smtClean="0">
                <a:solidFill>
                  <a:schemeClr val="accent2">
                    <a:lumMod val="60000"/>
                    <a:lumOff val="40000"/>
                  </a:schemeClr>
                </a:solidFill>
              </a:rPr>
              <a:t>T</a:t>
            </a:r>
            <a:r>
              <a:rPr lang="de-CH" dirty="0" err="1" smtClean="0"/>
              <a:t>rigger</a:t>
            </a:r>
            <a:r>
              <a:rPr lang="de-CH" dirty="0" err="1" smtClean="0">
                <a:solidFill>
                  <a:schemeClr val="accent2">
                    <a:lumMod val="60000"/>
                    <a:lumOff val="40000"/>
                  </a:schemeClr>
                </a:solidFill>
              </a:rPr>
              <a:t>P</a:t>
            </a:r>
            <a:r>
              <a:rPr lang="de-CH" dirty="0" err="1" smtClean="0"/>
              <a:t>oints</a:t>
            </a:r>
            <a:endParaRPr lang="de-CH" dirty="0" smtClean="0"/>
          </a:p>
          <a:p>
            <a:pPr lvl="1"/>
            <a:r>
              <a:rPr lang="de-CH" dirty="0" smtClean="0"/>
              <a:t>hyperirritable, palpable </a:t>
            </a:r>
            <a:r>
              <a:rPr lang="de-CH" dirty="0" smtClean="0"/>
              <a:t>Knötchen</a:t>
            </a:r>
          </a:p>
          <a:p>
            <a:pPr lvl="1"/>
            <a:r>
              <a:rPr lang="de-CH" dirty="0" smtClean="0"/>
              <a:t>auf </a:t>
            </a:r>
            <a:r>
              <a:rPr lang="de-CH" dirty="0" smtClean="0"/>
              <a:t>Kompression schmerzhaft </a:t>
            </a:r>
            <a:endParaRPr lang="de-CH" dirty="0" smtClean="0"/>
          </a:p>
          <a:p>
            <a:pPr lvl="1"/>
            <a:r>
              <a:rPr lang="de-CH" dirty="0" smtClean="0"/>
              <a:t>Können </a:t>
            </a:r>
            <a:r>
              <a:rPr lang="de-CH" dirty="0" smtClean="0"/>
              <a:t>sensorische</a:t>
            </a:r>
            <a:r>
              <a:rPr lang="de-CH" dirty="0" smtClean="0"/>
              <a:t>, motorische und autonome Symptome </a:t>
            </a:r>
            <a:r>
              <a:rPr lang="de-CH" dirty="0" smtClean="0"/>
              <a:t>hervorrufen</a:t>
            </a:r>
            <a:endParaRPr lang="de-CH" dirty="0" smtClean="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5</a:t>
            </a:fld>
            <a:endParaRPr lang="de-CH" noProof="0"/>
          </a:p>
        </p:txBody>
      </p:sp>
      <p:pic>
        <p:nvPicPr>
          <p:cNvPr id="5122" name="Picture 2" descr="C:\Users\tanja.huelder\AppData\Local\Microsoft\Windows\Temporary Internet Files\Content.IE5\V7XX8M1J\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476" y="3148354"/>
            <a:ext cx="3334524"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2538322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122"/>
                                        </p:tgtEl>
                                        <p:attrNameLst>
                                          <p:attrName>style.visibility</p:attrName>
                                        </p:attrNameLst>
                                      </p:cBhvr>
                                      <p:to>
                                        <p:strVal val="visible"/>
                                      </p:to>
                                    </p:set>
                                    <p:anim calcmode="lin" valueType="num">
                                      <p:cBhvr additive="base">
                                        <p:cTn id="33" dur="500" fill="hold"/>
                                        <p:tgtEl>
                                          <p:spTgt spid="5122"/>
                                        </p:tgtEl>
                                        <p:attrNameLst>
                                          <p:attrName>ppt_x</p:attrName>
                                        </p:attrNameLst>
                                      </p:cBhvr>
                                      <p:tavLst>
                                        <p:tav tm="0">
                                          <p:val>
                                            <p:strVal val="#ppt_x"/>
                                          </p:val>
                                        </p:tav>
                                        <p:tav tm="100000">
                                          <p:val>
                                            <p:strVal val="#ppt_x"/>
                                          </p:val>
                                        </p:tav>
                                      </p:tavLst>
                                    </p:anim>
                                    <p:anim calcmode="lin" valueType="num">
                                      <p:cBhvr additive="base">
                                        <p:cTn id="3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Agenda</a:t>
            </a:r>
            <a:endParaRPr lang="de-CH" dirty="0"/>
          </a:p>
        </p:txBody>
      </p:sp>
      <p:sp>
        <p:nvSpPr>
          <p:cNvPr id="3" name="Inhaltsplatzhalter 2"/>
          <p:cNvSpPr>
            <a:spLocks noGrp="1"/>
          </p:cNvSpPr>
          <p:nvPr>
            <p:ph idx="1"/>
          </p:nvPr>
        </p:nvSpPr>
        <p:spPr/>
        <p:txBody>
          <a:bodyPr/>
          <a:lstStyle/>
          <a:p>
            <a:r>
              <a:rPr lang="de-CH" dirty="0" smtClean="0"/>
              <a:t>Fallpräsentation</a:t>
            </a:r>
            <a:endParaRPr lang="de-CH" dirty="0" smtClean="0"/>
          </a:p>
          <a:p>
            <a:r>
              <a:rPr lang="de-CH" dirty="0" smtClean="0"/>
              <a:t>Symptome</a:t>
            </a:r>
          </a:p>
          <a:p>
            <a:r>
              <a:rPr lang="de-CH" dirty="0" smtClean="0"/>
              <a:t>Epidemiologie</a:t>
            </a:r>
          </a:p>
          <a:p>
            <a:r>
              <a:rPr lang="de-CH" dirty="0" smtClean="0"/>
              <a:t>Pathogenese</a:t>
            </a:r>
          </a:p>
          <a:p>
            <a:r>
              <a:rPr lang="de-CH" dirty="0" smtClean="0"/>
              <a:t>Diagnostik</a:t>
            </a:r>
          </a:p>
          <a:p>
            <a:r>
              <a:rPr lang="de-CH" dirty="0" smtClean="0"/>
              <a:t>Therapieansätze</a:t>
            </a:r>
          </a:p>
          <a:p>
            <a:r>
              <a:rPr lang="de-CH" dirty="0" smtClean="0"/>
              <a:t> </a:t>
            </a:r>
            <a:endParaRPr lang="de-CH" dirty="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6</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3611200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solidFill>
                  <a:schemeClr val="accent2"/>
                </a:solidFill>
              </a:rPr>
              <a:t>Frau K</a:t>
            </a:r>
            <a:r>
              <a:rPr lang="de-CH" dirty="0">
                <a:solidFill>
                  <a:schemeClr val="accent2"/>
                </a:solidFill>
              </a:rPr>
              <a:t>., </a:t>
            </a:r>
            <a:r>
              <a:rPr lang="de-CH" dirty="0" smtClean="0">
                <a:solidFill>
                  <a:schemeClr val="accent2"/>
                </a:solidFill>
              </a:rPr>
              <a:t>56 J., G0 P0</a:t>
            </a:r>
            <a:endParaRPr lang="de-CH" dirty="0">
              <a:solidFill>
                <a:schemeClr val="accent2"/>
              </a:solidFill>
            </a:endParaRPr>
          </a:p>
        </p:txBody>
      </p:sp>
      <p:sp>
        <p:nvSpPr>
          <p:cNvPr id="3" name="Inhaltsplatzhalter 2"/>
          <p:cNvSpPr>
            <a:spLocks noGrp="1"/>
          </p:cNvSpPr>
          <p:nvPr>
            <p:ph idx="1"/>
          </p:nvPr>
        </p:nvSpPr>
        <p:spPr>
          <a:xfrm>
            <a:off x="822960" y="1844824"/>
            <a:ext cx="7863840" cy="4896544"/>
          </a:xfrm>
        </p:spPr>
        <p:txBody>
          <a:bodyPr>
            <a:normAutofit/>
          </a:bodyPr>
          <a:lstStyle/>
          <a:p>
            <a:r>
              <a:rPr lang="de-CH" dirty="0" smtClean="0">
                <a:solidFill>
                  <a:schemeClr val="accent2">
                    <a:lumMod val="40000"/>
                    <a:lumOff val="60000"/>
                  </a:schemeClr>
                </a:solidFill>
              </a:rPr>
              <a:t>Zuweisung 6/16 ins BBZ bei V.a. </a:t>
            </a:r>
            <a:r>
              <a:rPr lang="de-CH" dirty="0" err="1" smtClean="0">
                <a:solidFill>
                  <a:schemeClr val="accent2">
                    <a:lumMod val="40000"/>
                    <a:lumOff val="60000"/>
                  </a:schemeClr>
                </a:solidFill>
              </a:rPr>
              <a:t>Pelvic</a:t>
            </a:r>
            <a:r>
              <a:rPr lang="de-CH" dirty="0" smtClean="0">
                <a:solidFill>
                  <a:schemeClr val="accent2">
                    <a:lumMod val="40000"/>
                    <a:lumOff val="60000"/>
                  </a:schemeClr>
                </a:solidFill>
              </a:rPr>
              <a:t> </a:t>
            </a:r>
            <a:r>
              <a:rPr lang="de-CH" dirty="0" err="1" smtClean="0">
                <a:solidFill>
                  <a:schemeClr val="accent2">
                    <a:lumMod val="40000"/>
                    <a:lumOff val="60000"/>
                  </a:schemeClr>
                </a:solidFill>
              </a:rPr>
              <a:t>Pain</a:t>
            </a:r>
            <a:r>
              <a:rPr lang="de-CH" dirty="0" smtClean="0">
                <a:solidFill>
                  <a:schemeClr val="accent2">
                    <a:lumMod val="40000"/>
                    <a:lumOff val="60000"/>
                  </a:schemeClr>
                </a:solidFill>
              </a:rPr>
              <a:t> </a:t>
            </a:r>
            <a:r>
              <a:rPr lang="de-CH" dirty="0" smtClean="0">
                <a:solidFill>
                  <a:schemeClr val="accent2">
                    <a:lumMod val="40000"/>
                    <a:lumOff val="60000"/>
                  </a:schemeClr>
                </a:solidFill>
              </a:rPr>
              <a:t>Syndrome</a:t>
            </a:r>
          </a:p>
          <a:p>
            <a:r>
              <a:rPr lang="de-CH" dirty="0" smtClean="0">
                <a:solidFill>
                  <a:schemeClr val="accent2">
                    <a:lumMod val="40000"/>
                    <a:lumOff val="60000"/>
                  </a:schemeClr>
                </a:solidFill>
              </a:rPr>
              <a:t>Vorgeschichte:</a:t>
            </a:r>
            <a:endParaRPr lang="de-CH" dirty="0" smtClean="0">
              <a:solidFill>
                <a:schemeClr val="accent2">
                  <a:lumMod val="40000"/>
                  <a:lumOff val="60000"/>
                </a:schemeClr>
              </a:solidFill>
            </a:endParaRPr>
          </a:p>
          <a:p>
            <a:pPr lvl="1"/>
            <a:r>
              <a:rPr lang="de-CH" dirty="0" smtClean="0">
                <a:solidFill>
                  <a:schemeClr val="accent2">
                    <a:lumMod val="40000"/>
                    <a:lumOff val="60000"/>
                  </a:schemeClr>
                </a:solidFill>
              </a:rPr>
              <a:t>2013 DH </a:t>
            </a:r>
            <a:r>
              <a:rPr lang="de-CH" dirty="0" smtClean="0">
                <a:solidFill>
                  <a:schemeClr val="accent2">
                    <a:lumMod val="40000"/>
                    <a:lumOff val="60000"/>
                  </a:schemeClr>
                </a:solidFill>
              </a:rPr>
              <a:t>L3/4</a:t>
            </a:r>
          </a:p>
          <a:p>
            <a:pPr lvl="1"/>
            <a:r>
              <a:rPr lang="de-CH" dirty="0" smtClean="0">
                <a:solidFill>
                  <a:schemeClr val="accent2">
                    <a:lumMod val="40000"/>
                    <a:lumOff val="60000"/>
                  </a:schemeClr>
                </a:solidFill>
              </a:rPr>
              <a:t>zeitgleich </a:t>
            </a:r>
            <a:r>
              <a:rPr lang="de-CH" dirty="0" smtClean="0">
                <a:solidFill>
                  <a:schemeClr val="accent2">
                    <a:lumMod val="40000"/>
                    <a:lumOff val="60000"/>
                  </a:schemeClr>
                </a:solidFill>
              </a:rPr>
              <a:t>Leisten-Sz &amp; Sz beim Sitzen Oberschenkelinnenseite;  </a:t>
            </a:r>
            <a:r>
              <a:rPr lang="de-CH" dirty="0" smtClean="0">
                <a:solidFill>
                  <a:schemeClr val="accent2">
                    <a:lumMod val="40000"/>
                    <a:lumOff val="60000"/>
                  </a:schemeClr>
                </a:solidFill>
              </a:rPr>
              <a:t/>
            </a:r>
            <a:br>
              <a:rPr lang="de-CH" dirty="0" smtClean="0">
                <a:solidFill>
                  <a:schemeClr val="accent2">
                    <a:lumMod val="40000"/>
                    <a:lumOff val="60000"/>
                  </a:schemeClr>
                </a:solidFill>
              </a:rPr>
            </a:br>
            <a:r>
              <a:rPr lang="de-CH" dirty="0" smtClean="0">
                <a:solidFill>
                  <a:schemeClr val="accent2">
                    <a:lumMod val="40000"/>
                    <a:lumOff val="60000"/>
                  </a:schemeClr>
                </a:solidFill>
              </a:rPr>
              <a:t>zunehmende </a:t>
            </a:r>
            <a:r>
              <a:rPr lang="de-CH" dirty="0" smtClean="0">
                <a:solidFill>
                  <a:schemeClr val="accent2">
                    <a:lumMod val="40000"/>
                    <a:lumOff val="60000"/>
                  </a:schemeClr>
                </a:solidFill>
              </a:rPr>
              <a:t>OAB (dry), </a:t>
            </a:r>
            <a:r>
              <a:rPr lang="de-CH" dirty="0" smtClean="0">
                <a:solidFill>
                  <a:schemeClr val="accent2">
                    <a:lumMod val="40000"/>
                    <a:lumOff val="60000"/>
                  </a:schemeClr>
                </a:solidFill>
              </a:rPr>
              <a:t>RH-Gefühl</a:t>
            </a:r>
          </a:p>
          <a:p>
            <a:pPr lvl="1"/>
            <a:r>
              <a:rPr lang="de-CH" dirty="0" smtClean="0">
                <a:solidFill>
                  <a:schemeClr val="accent2">
                    <a:lumMod val="40000"/>
                    <a:lumOff val="60000"/>
                  </a:schemeClr>
                </a:solidFill>
              </a:rPr>
              <a:t>wegen </a:t>
            </a:r>
            <a:r>
              <a:rPr lang="de-CH" dirty="0" err="1">
                <a:solidFill>
                  <a:schemeClr val="accent2">
                    <a:lumMod val="40000"/>
                    <a:lumOff val="60000"/>
                  </a:schemeClr>
                </a:solidFill>
              </a:rPr>
              <a:t>Ut</a:t>
            </a:r>
            <a:r>
              <a:rPr lang="de-CH" dirty="0">
                <a:solidFill>
                  <a:schemeClr val="accent2">
                    <a:lumMod val="40000"/>
                    <a:lumOff val="60000"/>
                  </a:schemeClr>
                </a:solidFill>
              </a:rPr>
              <a:t> </a:t>
            </a:r>
            <a:r>
              <a:rPr lang="de-CH" dirty="0" err="1">
                <a:solidFill>
                  <a:schemeClr val="accent2">
                    <a:lumMod val="40000"/>
                    <a:lumOff val="60000"/>
                  </a:schemeClr>
                </a:solidFill>
              </a:rPr>
              <a:t>my</a:t>
            </a:r>
            <a:r>
              <a:rPr lang="de-CH" dirty="0">
                <a:solidFill>
                  <a:schemeClr val="accent2">
                    <a:lumMod val="40000"/>
                    <a:lumOff val="60000"/>
                  </a:schemeClr>
                </a:solidFill>
              </a:rPr>
              <a:t> 3/14 </a:t>
            </a:r>
            <a:r>
              <a:rPr lang="de-CH" dirty="0" err="1" smtClean="0">
                <a:solidFill>
                  <a:schemeClr val="accent2">
                    <a:lumMod val="40000"/>
                    <a:lumOff val="60000"/>
                  </a:schemeClr>
                </a:solidFill>
              </a:rPr>
              <a:t>hysterektomiert</a:t>
            </a:r>
            <a:endParaRPr lang="de-CH" dirty="0" smtClean="0">
              <a:solidFill>
                <a:schemeClr val="accent2">
                  <a:lumMod val="40000"/>
                  <a:lumOff val="60000"/>
                </a:schemeClr>
              </a:solidFill>
            </a:endParaRPr>
          </a:p>
          <a:p>
            <a:pPr lvl="1"/>
            <a:endParaRPr lang="de-CH" dirty="0" smtClean="0">
              <a:solidFill>
                <a:schemeClr val="accent2">
                  <a:lumMod val="40000"/>
                  <a:lumOff val="60000"/>
                </a:schemeClr>
              </a:solidFill>
            </a:endParaRPr>
          </a:p>
          <a:p>
            <a:pPr lvl="1"/>
            <a:r>
              <a:rPr lang="de-CH" dirty="0" smtClean="0">
                <a:solidFill>
                  <a:schemeClr val="accent2">
                    <a:lumMod val="40000"/>
                    <a:lumOff val="60000"/>
                  </a:schemeClr>
                </a:solidFill>
              </a:rPr>
              <a:t>Beschwerden</a:t>
            </a:r>
            <a:r>
              <a:rPr lang="de-CH" dirty="0" smtClean="0">
                <a:solidFill>
                  <a:schemeClr val="accent2">
                    <a:lumMod val="40000"/>
                    <a:lumOff val="60000"/>
                  </a:schemeClr>
                </a:solidFill>
                <a:sym typeface="Wingdings"/>
              </a:rPr>
              <a:t>: volle Blase</a:t>
            </a:r>
          </a:p>
          <a:p>
            <a:pPr lvl="1"/>
            <a:r>
              <a:rPr lang="de-CH" dirty="0" smtClean="0">
                <a:solidFill>
                  <a:schemeClr val="accent2">
                    <a:lumMod val="40000"/>
                    <a:lumOff val="60000"/>
                  </a:schemeClr>
                </a:solidFill>
                <a:sym typeface="Wingdings"/>
              </a:rPr>
              <a:t>Beschwerden: Liegen, Laufen</a:t>
            </a:r>
          </a:p>
          <a:p>
            <a:pPr lvl="1"/>
            <a:r>
              <a:rPr lang="de-CH" dirty="0" smtClean="0">
                <a:solidFill>
                  <a:schemeClr val="accent2">
                    <a:lumMod val="40000"/>
                    <a:lumOff val="60000"/>
                  </a:schemeClr>
                </a:solidFill>
                <a:sym typeface="Wingdings"/>
              </a:rPr>
              <a:t>Beschwerden: GV, </a:t>
            </a:r>
            <a:r>
              <a:rPr lang="de-CH" dirty="0" smtClean="0">
                <a:solidFill>
                  <a:schemeClr val="accent2">
                    <a:lumMod val="40000"/>
                    <a:lumOff val="60000"/>
                  </a:schemeClr>
                </a:solidFill>
                <a:sym typeface="Wingdings"/>
              </a:rPr>
              <a:t>Defäkation</a:t>
            </a:r>
          </a:p>
          <a:p>
            <a:pPr lvl="1"/>
            <a:endParaRPr lang="de-CH" dirty="0" smtClean="0">
              <a:solidFill>
                <a:schemeClr val="accent2">
                  <a:lumMod val="40000"/>
                  <a:lumOff val="60000"/>
                </a:schemeClr>
              </a:solidFill>
            </a:endParaRPr>
          </a:p>
          <a:p>
            <a:r>
              <a:rPr lang="de-CH" dirty="0" smtClean="0">
                <a:solidFill>
                  <a:schemeClr val="accent2">
                    <a:lumMod val="40000"/>
                    <a:lumOff val="60000"/>
                  </a:schemeClr>
                </a:solidFill>
              </a:rPr>
              <a:t>Vorabklärungen </a:t>
            </a:r>
            <a:r>
              <a:rPr lang="de-CH" dirty="0" smtClean="0">
                <a:solidFill>
                  <a:schemeClr val="accent2">
                    <a:lumMod val="40000"/>
                    <a:lumOff val="60000"/>
                  </a:schemeClr>
                </a:solidFill>
              </a:rPr>
              <a:t>durch </a:t>
            </a:r>
            <a:r>
              <a:rPr lang="de-CH" dirty="0" err="1" smtClean="0">
                <a:solidFill>
                  <a:schemeClr val="accent2">
                    <a:lumMod val="40000"/>
                    <a:lumOff val="60000"/>
                  </a:schemeClr>
                </a:solidFill>
              </a:rPr>
              <a:t>Zuweiser</a:t>
            </a:r>
            <a:r>
              <a:rPr lang="de-CH" dirty="0" smtClean="0">
                <a:solidFill>
                  <a:schemeClr val="accent2">
                    <a:lumMod val="40000"/>
                    <a:lumOff val="60000"/>
                  </a:schemeClr>
                </a:solidFill>
              </a:rPr>
              <a:t>:</a:t>
            </a:r>
          </a:p>
          <a:p>
            <a:pPr lvl="1"/>
            <a:r>
              <a:rPr lang="de-CH" dirty="0" smtClean="0">
                <a:solidFill>
                  <a:schemeClr val="accent2">
                    <a:lumMod val="40000"/>
                    <a:lumOff val="60000"/>
                  </a:schemeClr>
                </a:solidFill>
              </a:rPr>
              <a:t>Urologisches &amp; neurologisches </a:t>
            </a:r>
            <a:r>
              <a:rPr lang="de-CH" dirty="0" err="1" smtClean="0">
                <a:solidFill>
                  <a:schemeClr val="accent2">
                    <a:lumMod val="40000"/>
                    <a:lumOff val="60000"/>
                  </a:schemeClr>
                </a:solidFill>
              </a:rPr>
              <a:t>Konsil</a:t>
            </a:r>
            <a:r>
              <a:rPr lang="de-CH" dirty="0" smtClean="0">
                <a:solidFill>
                  <a:schemeClr val="accent2">
                    <a:lumMod val="40000"/>
                    <a:lumOff val="60000"/>
                  </a:schemeClr>
                </a:solidFill>
              </a:rPr>
              <a:t>, </a:t>
            </a:r>
            <a:r>
              <a:rPr lang="de-CH" dirty="0" smtClean="0">
                <a:solidFill>
                  <a:schemeClr val="accent2">
                    <a:lumMod val="40000"/>
                    <a:lumOff val="60000"/>
                  </a:schemeClr>
                </a:solidFill>
              </a:rPr>
              <a:t>MR Becken</a:t>
            </a:r>
            <a:endParaRPr lang="de-CH" dirty="0" smtClean="0">
              <a:solidFill>
                <a:schemeClr val="accent2">
                  <a:lumMod val="40000"/>
                  <a:lumOff val="60000"/>
                </a:schemeClr>
              </a:solidFill>
            </a:endParaRPr>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7</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3368454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Symptome</a:t>
            </a:r>
            <a:endParaRPr lang="de-CH" dirty="0"/>
          </a:p>
        </p:txBody>
      </p:sp>
      <p:sp>
        <p:nvSpPr>
          <p:cNvPr id="3" name="Inhaltsplatzhalter 2"/>
          <p:cNvSpPr>
            <a:spLocks noGrp="1"/>
          </p:cNvSpPr>
          <p:nvPr>
            <p:ph sz="half" idx="1"/>
          </p:nvPr>
        </p:nvSpPr>
        <p:spPr>
          <a:xfrm>
            <a:off x="3563888" y="1884938"/>
            <a:ext cx="5580112" cy="4452382"/>
          </a:xfrm>
        </p:spPr>
        <p:txBody>
          <a:bodyPr>
            <a:normAutofit lnSpcReduction="10000"/>
          </a:bodyPr>
          <a:lstStyle/>
          <a:p>
            <a:r>
              <a:rPr lang="de-CH" dirty="0" smtClean="0"/>
              <a:t>Sz in Vulva, Vagina, Blase oder </a:t>
            </a:r>
            <a:r>
              <a:rPr lang="de-CH" dirty="0" err="1" smtClean="0"/>
              <a:t>Rectum</a:t>
            </a:r>
            <a:endParaRPr lang="de-CH" dirty="0" smtClean="0"/>
          </a:p>
          <a:p>
            <a:r>
              <a:rPr lang="de-CH" dirty="0" smtClean="0"/>
              <a:t>Sz in Gesäss, Oberschenkel, Hüften oder Abdomen</a:t>
            </a:r>
          </a:p>
          <a:p>
            <a:r>
              <a:rPr lang="de-CH" dirty="0" smtClean="0"/>
              <a:t>Sz beim GV</a:t>
            </a:r>
          </a:p>
          <a:p>
            <a:r>
              <a:rPr lang="de-CH" dirty="0" smtClean="0"/>
              <a:t>Sz </a:t>
            </a:r>
            <a:r>
              <a:rPr lang="de-CH" dirty="0" smtClean="0"/>
              <a:t>beim </a:t>
            </a:r>
            <a:r>
              <a:rPr lang="de-CH" dirty="0" smtClean="0"/>
              <a:t>Sitzen</a:t>
            </a:r>
          </a:p>
          <a:p>
            <a:r>
              <a:rPr lang="de-CH" dirty="0" smtClean="0"/>
              <a:t>Sz </a:t>
            </a:r>
            <a:r>
              <a:rPr lang="de-CH" dirty="0"/>
              <a:t>bei der gynäkologischen </a:t>
            </a:r>
            <a:r>
              <a:rPr lang="de-CH" dirty="0" smtClean="0"/>
              <a:t>Untersuchung</a:t>
            </a:r>
            <a:endParaRPr lang="de-CH" dirty="0" smtClean="0"/>
          </a:p>
          <a:p>
            <a:r>
              <a:rPr lang="de-CH" dirty="0" smtClean="0"/>
              <a:t>Unmöglichkeit, Tampons zu benutzen</a:t>
            </a:r>
          </a:p>
          <a:p>
            <a:r>
              <a:rPr lang="de-CH" dirty="0" smtClean="0"/>
              <a:t>Miktions-/Defäkationsstörungen</a:t>
            </a:r>
            <a:endParaRPr lang="de-CH" dirty="0" smtClean="0"/>
          </a:p>
          <a:p>
            <a:r>
              <a:rPr lang="de-CH" dirty="0" err="1" smtClean="0"/>
              <a:t>Irritative</a:t>
            </a:r>
            <a:r>
              <a:rPr lang="de-CH" dirty="0" smtClean="0"/>
              <a:t> Symptome (</a:t>
            </a:r>
            <a:r>
              <a:rPr lang="de-CH" dirty="0" err="1" smtClean="0"/>
              <a:t>Urgency</a:t>
            </a:r>
            <a:r>
              <a:rPr lang="de-CH" dirty="0" smtClean="0"/>
              <a:t>, </a:t>
            </a:r>
            <a:r>
              <a:rPr lang="de-CH" dirty="0" err="1" smtClean="0"/>
              <a:t>Pollakisurie</a:t>
            </a:r>
            <a:r>
              <a:rPr lang="de-CH" dirty="0" smtClean="0"/>
              <a:t>, </a:t>
            </a:r>
            <a:r>
              <a:rPr lang="de-CH" dirty="0"/>
              <a:t>Dysurie</a:t>
            </a:r>
            <a:r>
              <a:rPr lang="de-CH" dirty="0" smtClean="0"/>
              <a:t>, </a:t>
            </a:r>
            <a:r>
              <a:rPr lang="de-CH" dirty="0" err="1" smtClean="0"/>
              <a:t>vulväres</a:t>
            </a:r>
            <a:r>
              <a:rPr lang="de-CH" dirty="0" smtClean="0"/>
              <a:t> </a:t>
            </a:r>
            <a:r>
              <a:rPr lang="de-CH" dirty="0" smtClean="0"/>
              <a:t>u/o </a:t>
            </a:r>
            <a:r>
              <a:rPr lang="de-CH" dirty="0" smtClean="0"/>
              <a:t>vaginales </a:t>
            </a:r>
            <a:r>
              <a:rPr lang="de-CH" dirty="0" smtClean="0"/>
              <a:t>Brennen) </a:t>
            </a:r>
            <a:r>
              <a:rPr lang="de-CH" dirty="0" smtClean="0">
                <a:solidFill>
                  <a:schemeClr val="accent2"/>
                </a:solidFill>
              </a:rPr>
              <a:t>ohne</a:t>
            </a:r>
            <a:r>
              <a:rPr lang="de-CH" dirty="0" smtClean="0"/>
              <a:t> Erregernachweis</a:t>
            </a:r>
          </a:p>
          <a:p>
            <a:r>
              <a:rPr lang="de-CH" dirty="0" smtClean="0"/>
              <a:t>Positions-/bewegungsabhängige Schmerzintensität</a:t>
            </a:r>
          </a:p>
          <a:p>
            <a:endParaRPr lang="de-CH" dirty="0"/>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8</a:t>
            </a:fld>
            <a:endParaRPr lang="de-CH" noProof="0"/>
          </a:p>
        </p:txBody>
      </p:sp>
      <p:pic>
        <p:nvPicPr>
          <p:cNvPr id="4102" name="Picture 6" descr="C:\Users\tanja.huelder\AppData\Local\Microsoft\Windows\Temporary Internet Files\Content.IE5\EHNXGVQX\Aua_Oschild_P41601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773089"/>
            <a:ext cx="3384376" cy="4523044"/>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25003126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heel(1)">
                                      <p:cBhvr>
                                        <p:cTn id="7" dur="20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Epidemiologie</a:t>
            </a:r>
            <a:endParaRPr lang="de-CH" dirty="0"/>
          </a:p>
        </p:txBody>
      </p:sp>
      <p:sp>
        <p:nvSpPr>
          <p:cNvPr id="3" name="Inhaltsplatzhalter 2"/>
          <p:cNvSpPr>
            <a:spLocks noGrp="1"/>
          </p:cNvSpPr>
          <p:nvPr>
            <p:ph idx="1"/>
          </p:nvPr>
        </p:nvSpPr>
        <p:spPr/>
        <p:txBody>
          <a:bodyPr/>
          <a:lstStyle/>
          <a:p>
            <a:r>
              <a:rPr lang="de-CH" dirty="0" smtClean="0"/>
              <a:t>Globale Prävalenz CPP 6-25%</a:t>
            </a:r>
          </a:p>
          <a:p>
            <a:r>
              <a:rPr lang="de-CH" dirty="0" smtClean="0"/>
              <a:t>13% der Pat. mit chronischem Beckenschmerz zeigen ein MPPS</a:t>
            </a:r>
          </a:p>
          <a:p>
            <a:pPr lvl="2"/>
            <a:r>
              <a:rPr lang="de-CH" dirty="0" err="1" smtClean="0">
                <a:solidFill>
                  <a:schemeClr val="accent2">
                    <a:lumMod val="60000"/>
                    <a:lumOff val="40000"/>
                  </a:schemeClr>
                </a:solidFill>
              </a:rPr>
              <a:t>Bedaiwy</a:t>
            </a:r>
            <a:r>
              <a:rPr lang="de-CH" dirty="0" smtClean="0">
                <a:solidFill>
                  <a:schemeClr val="accent2">
                    <a:lumMod val="60000"/>
                    <a:lumOff val="40000"/>
                  </a:schemeClr>
                </a:solidFill>
              </a:rPr>
              <a:t> et al. 2013,  retrospektive Studie mit 1100 Pat</a:t>
            </a:r>
            <a:endParaRPr lang="de-CH" dirty="0">
              <a:solidFill>
                <a:schemeClr val="accent2">
                  <a:lumMod val="60000"/>
                  <a:lumOff val="40000"/>
                </a:schemeClr>
              </a:solidFill>
            </a:endParaRPr>
          </a:p>
        </p:txBody>
      </p:sp>
      <p:sp>
        <p:nvSpPr>
          <p:cNvPr id="5" name="Fußzeilenplatzhalter 4"/>
          <p:cNvSpPr>
            <a:spLocks noGrp="1"/>
          </p:cNvSpPr>
          <p:nvPr>
            <p:ph type="ftr" sz="quarter" idx="11"/>
          </p:nvPr>
        </p:nvSpPr>
        <p:spPr/>
        <p:txBody>
          <a:bodyPr/>
          <a:lstStyle/>
          <a:p>
            <a:r>
              <a:rPr lang="de-CH" noProof="0" smtClean="0"/>
              <a:t>Dr. Hülder, Frauenklinik/Beckenbodenzentrum KSSG</a:t>
            </a:r>
            <a:endParaRPr lang="de-CH" noProof="0" dirty="0"/>
          </a:p>
        </p:txBody>
      </p:sp>
      <p:sp>
        <p:nvSpPr>
          <p:cNvPr id="6" name="Foliennummernplatzhalter 5"/>
          <p:cNvSpPr>
            <a:spLocks noGrp="1"/>
          </p:cNvSpPr>
          <p:nvPr>
            <p:ph type="sldNum" sz="quarter" idx="12"/>
          </p:nvPr>
        </p:nvSpPr>
        <p:spPr/>
        <p:txBody>
          <a:bodyPr/>
          <a:lstStyle/>
          <a:p>
            <a:fld id="{635DCD65-7C6A-49F9-992A-9CC70A411BC2}" type="slidenum">
              <a:rPr lang="de-CH" noProof="0" smtClean="0"/>
              <a:pPr/>
              <a:t>9</a:t>
            </a:fld>
            <a:endParaRPr lang="de-CH" noProof="0"/>
          </a:p>
        </p:txBody>
      </p:sp>
      <p:sp>
        <p:nvSpPr>
          <p:cNvPr id="4" name="Datumsplatzhalter 3"/>
          <p:cNvSpPr>
            <a:spLocks noGrp="1"/>
          </p:cNvSpPr>
          <p:nvPr>
            <p:ph type="dt" sz="half" idx="10"/>
          </p:nvPr>
        </p:nvSpPr>
        <p:spPr/>
        <p:txBody>
          <a:bodyPr/>
          <a:lstStyle/>
          <a:p>
            <a:r>
              <a:rPr lang="de-DE" noProof="0" smtClean="0"/>
              <a:t>07.03.2024</a:t>
            </a:r>
            <a:endParaRPr lang="de-CH" noProof="0"/>
          </a:p>
        </p:txBody>
      </p:sp>
    </p:spTree>
    <p:extLst>
      <p:ext uri="{BB962C8B-B14F-4D97-AF65-F5344CB8AC3E}">
        <p14:creationId xmlns:p14="http://schemas.microsoft.com/office/powerpoint/2010/main" val="1213187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SSG">
  <a:themeElements>
    <a:clrScheme name="KSSG Verbund">
      <a:dk1>
        <a:sysClr val="windowText" lastClr="000000"/>
      </a:dk1>
      <a:lt1>
        <a:sysClr val="window" lastClr="FFFFFF"/>
      </a:lt1>
      <a:dk2>
        <a:srgbClr val="000000"/>
      </a:dk2>
      <a:lt2>
        <a:srgbClr val="FFFFFF"/>
      </a:lt2>
      <a:accent1>
        <a:srgbClr val="BF0000"/>
      </a:accent1>
      <a:accent2>
        <a:srgbClr val="EE7B00"/>
      </a:accent2>
      <a:accent3>
        <a:srgbClr val="ECC606"/>
      </a:accent3>
      <a:accent4>
        <a:srgbClr val="77AD1C"/>
      </a:accent4>
      <a:accent5>
        <a:srgbClr val="0069AC"/>
      </a:accent5>
      <a:accent6>
        <a:srgbClr val="00532A"/>
      </a:accent6>
      <a:hlink>
        <a:srgbClr val="0F6FC6"/>
      </a:hlink>
      <a:folHlink>
        <a:srgbClr val="A9AAAC"/>
      </a:folHlink>
    </a:clrScheme>
    <a:fontScheme name="KSSG Schrift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ückblick">
  <a:themeElements>
    <a:clrScheme name="Rückblick">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3.xml><?xml version="1.0" encoding="utf-8"?>
<a:theme xmlns:a="http://schemas.openxmlformats.org/drawingml/2006/main" name="Larissa-Design">
  <a:themeElements>
    <a:clrScheme name="KSSG Verbund">
      <a:dk1>
        <a:sysClr val="windowText" lastClr="000000"/>
      </a:dk1>
      <a:lt1>
        <a:sysClr val="window" lastClr="FFFFFF"/>
      </a:lt1>
      <a:dk2>
        <a:srgbClr val="000000"/>
      </a:dk2>
      <a:lt2>
        <a:srgbClr val="FFFFFF"/>
      </a:lt2>
      <a:accent1>
        <a:srgbClr val="ECC606"/>
      </a:accent1>
      <a:accent2>
        <a:srgbClr val="BF0000"/>
      </a:accent2>
      <a:accent3>
        <a:srgbClr val="EE7B00"/>
      </a:accent3>
      <a:accent4>
        <a:srgbClr val="77AD1C"/>
      </a:accent4>
      <a:accent5>
        <a:srgbClr val="0069AC"/>
      </a:accent5>
      <a:accent6>
        <a:srgbClr val="00532A"/>
      </a:accent6>
      <a:hlink>
        <a:srgbClr val="0F6FC6"/>
      </a:hlink>
      <a:folHlink>
        <a:srgbClr val="A9AAAC"/>
      </a:folHlink>
    </a:clrScheme>
    <a:fontScheme name="KSSG Schrift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KSSG Verbund">
      <a:dk1>
        <a:sysClr val="windowText" lastClr="000000"/>
      </a:dk1>
      <a:lt1>
        <a:sysClr val="window" lastClr="FFFFFF"/>
      </a:lt1>
      <a:dk2>
        <a:srgbClr val="000000"/>
      </a:dk2>
      <a:lt2>
        <a:srgbClr val="FFFFFF"/>
      </a:lt2>
      <a:accent1>
        <a:srgbClr val="ECC606"/>
      </a:accent1>
      <a:accent2>
        <a:srgbClr val="BF0000"/>
      </a:accent2>
      <a:accent3>
        <a:srgbClr val="EE7B00"/>
      </a:accent3>
      <a:accent4>
        <a:srgbClr val="77AD1C"/>
      </a:accent4>
      <a:accent5>
        <a:srgbClr val="0069AC"/>
      </a:accent5>
      <a:accent6>
        <a:srgbClr val="00532A"/>
      </a:accent6>
      <a:hlink>
        <a:srgbClr val="0F6FC6"/>
      </a:hlink>
      <a:folHlink>
        <a:srgbClr val="A9AAAC"/>
      </a:folHlink>
    </a:clrScheme>
    <a:fontScheme name="KSSG Schrift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Arbeitsdokument" ma:contentTypeID="0x01010035C541E669B96F4FBA49BA27A033A8EE0100EC18134FBA50204EA554FAF68053525B" ma:contentTypeVersion="13" ma:contentTypeDescription="Ein neues Dokument erstellen." ma:contentTypeScope="" ma:versionID="af1f79ebd259ef043a7f004812bc97eb">
  <xsd:schema xmlns:xsd="http://www.w3.org/2001/XMLSchema" xmlns:xs="http://www.w3.org/2001/XMLSchema" xmlns:p="http://schemas.microsoft.com/office/2006/metadata/properties" xmlns:ns2="478b9f84-cbfe-4d65-9d3b-68e6377eded6" xmlns:ns3="484c8c59-755d-4516-b8d2-1621b38262b4" targetNamespace="http://schemas.microsoft.com/office/2006/metadata/properties" ma:root="true" ma:fieldsID="3c1f4432e9152d40ff85426b7ccca723" ns2:_="" ns3:_="">
    <xsd:import namespace="478b9f84-cbfe-4d65-9d3b-68e6377eded6"/>
    <xsd:import namespace="484c8c59-755d-4516-b8d2-1621b38262b4"/>
    <xsd:element name="properties">
      <xsd:complexType>
        <xsd:sequence>
          <xsd:element name="documentManagement">
            <xsd:complexType>
              <xsd:all>
                <xsd:element ref="ns2:gwkssgPublishing" minOccurs="0"/>
                <xsd:element ref="ns3:TaxCatchAll" minOccurs="0"/>
                <xsd:element ref="ns2:TaxKeywordTaxHTField"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b9f84-cbfe-4d65-9d3b-68e6377eded6" elementFormDefault="qualified">
    <xsd:import namespace="http://schemas.microsoft.com/office/2006/documentManagement/types"/>
    <xsd:import namespace="http://schemas.microsoft.com/office/infopath/2007/PartnerControls"/>
    <xsd:element name="gwkssgPublishing" ma:index="3" nillable="true" ma:displayName="Status" ma:default="In Bearbeitung" ma:format="Dropdown" ma:internalName="gwkssgPublishing" ma:readOnly="false">
      <xsd:simpleType>
        <xsd:restriction base="dms:Choice">
          <xsd:enumeration value="In Bearbeitung"/>
          <xsd:enumeration value="Freigegeben"/>
        </xsd:restriction>
      </xsd:simpleType>
    </xsd:element>
    <xsd:element name="TaxKeywordTaxHTField" ma:index="11" nillable="true" ma:taxonomy="true" ma:internalName="TaxKeywordTaxHTField" ma:taxonomyFieldName="TaxKeyword" ma:displayName="Unternehmensstichwörter" ma:readOnly="false" ma:fieldId="{23f27201-bee3-471e-b2e7-b64fd8b7ca38}" ma:taxonomyMulti="true" ma:sspId="81586bc8-47dd-4de9-815a-c1da9b42e9b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5" nillable="true" ma:displayName="Taxonomy Catch All Column" ma:hidden="true" ma:list="{16a939ef-b807-4b88-8768-292ed453d4a5}" ma:internalName="TaxCatchAll" ma:readOnly="false" ma:showField="CatchAllData" ma:web="478b9f84-cbfe-4d65-9d3b-68e6377eded6">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16a939ef-b807-4b88-8768-292ed453d4a5}" ma:internalName="TaxCatchAllLabel" ma:readOnly="false" ma:showField="CatchAllDataLabel" ma:web="478b9f84-cbfe-4d65-9d3b-68e6377ede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2"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478b9f84-cbfe-4d65-9d3b-68e6377eded6">
      <Terms xmlns="http://schemas.microsoft.com/office/infopath/2007/PartnerControls"/>
    </TaxKeywordTaxHTField>
    <TaxCatchAll xmlns="484c8c59-755d-4516-b8d2-1621b38262b4"/>
    <gwkssgPublishing xmlns="478b9f84-cbfe-4d65-9d3b-68e6377eded6">In Bearbeitung</gwkssgPublishing>
    <TaxCatchAllLabel xmlns="484c8c59-755d-4516-b8d2-1621b38262b4"/>
  </documentManagement>
</p:properties>
</file>

<file path=customXml/itemProps1.xml><?xml version="1.0" encoding="utf-8"?>
<ds:datastoreItem xmlns:ds="http://schemas.openxmlformats.org/officeDocument/2006/customXml" ds:itemID="{0E0B370C-AAA2-43B6-8F86-40592D99B587}"/>
</file>

<file path=customXml/itemProps2.xml><?xml version="1.0" encoding="utf-8"?>
<ds:datastoreItem xmlns:ds="http://schemas.openxmlformats.org/officeDocument/2006/customXml" ds:itemID="{08A9F9CE-02AA-4EBA-A474-F3A0866455F9}"/>
</file>

<file path=customXml/itemProps3.xml><?xml version="1.0" encoding="utf-8"?>
<ds:datastoreItem xmlns:ds="http://schemas.openxmlformats.org/officeDocument/2006/customXml" ds:itemID="{FE7B311D-C4F7-4CD2-B993-A9C8BF2777B3}"/>
</file>

<file path=docProps/app.xml><?xml version="1.0" encoding="utf-8"?>
<Properties xmlns="http://schemas.openxmlformats.org/officeDocument/2006/extended-properties" xmlns:vt="http://schemas.openxmlformats.org/officeDocument/2006/docPropsVTypes">
  <Template>KSSG</Template>
  <TotalTime>0</TotalTime>
  <Words>1480</Words>
  <Application>Microsoft Office PowerPoint</Application>
  <PresentationFormat>Bildschirmpräsentation (4:3)</PresentationFormat>
  <Paragraphs>272</Paragraphs>
  <Slides>21</Slides>
  <Notes>21</Notes>
  <HiddenSlides>1</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21</vt:i4>
      </vt:variant>
    </vt:vector>
  </HeadingPairs>
  <TitlesOfParts>
    <vt:vector size="27" baseType="lpstr">
      <vt:lpstr>Arial</vt:lpstr>
      <vt:lpstr>Calibri</vt:lpstr>
      <vt:lpstr>Cambria</vt:lpstr>
      <vt:lpstr>Wingdings</vt:lpstr>
      <vt:lpstr>KSSG</vt:lpstr>
      <vt:lpstr>Rückblick</vt:lpstr>
      <vt:lpstr>Pelvipathie -  Können gynäkologische Interventionen helfen?</vt:lpstr>
      <vt:lpstr>Chronic Pelvic Pain</vt:lpstr>
      <vt:lpstr>Chronic Pelvic Pain (CPP)</vt:lpstr>
      <vt:lpstr>Beckenbodenschmerz</vt:lpstr>
      <vt:lpstr>Definitionen</vt:lpstr>
      <vt:lpstr>Agenda</vt:lpstr>
      <vt:lpstr>Frau K., 56 J., G0 P0</vt:lpstr>
      <vt:lpstr>Symptome</vt:lpstr>
      <vt:lpstr>Epidemiologie</vt:lpstr>
      <vt:lpstr>Pathogenese MPPS</vt:lpstr>
      <vt:lpstr>Pathogenese MPPS</vt:lpstr>
      <vt:lpstr>Pathogenese MPSS</vt:lpstr>
      <vt:lpstr>PowerPoint-Präsentation</vt:lpstr>
      <vt:lpstr>Diagnostik</vt:lpstr>
      <vt:lpstr>Frau K., 56 J., G0 P0</vt:lpstr>
      <vt:lpstr>Therapieansätze MPPS</vt:lpstr>
      <vt:lpstr>Weitere Therapieansätze CPP</vt:lpstr>
      <vt:lpstr>PowerPoint-Präsentation</vt:lpstr>
      <vt:lpstr>Frau K., 56 J., G0 P0</vt:lpstr>
      <vt:lpstr>Zusammengefasst</vt:lpstr>
      <vt:lpstr>Vielen Dank für Ihre Aufmerksamkeit!</vt:lpstr>
    </vt:vector>
  </TitlesOfParts>
  <Company>Informatik SSC-IT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Spastische Pelvipathie</dc:title>
  <dc:creator>Huelder Tanja</dc:creator>
  <cp:lastModifiedBy>Hülder Tanja HCARE-KSSG-FRA</cp:lastModifiedBy>
  <cp:revision>124</cp:revision>
  <cp:lastPrinted>2024-03-06T15:26:35Z</cp:lastPrinted>
  <dcterms:created xsi:type="dcterms:W3CDTF">2017-04-18T12:01:36Z</dcterms:created>
  <dcterms:modified xsi:type="dcterms:W3CDTF">2024-03-06T15:35:01Z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0x01010035C541E669B96F4FBA49BA27A033A8EE0100EC18134FBA50204EA554FAF68053525B</vt:lpwstr>
  </property>
  <property fmtid="{D5CDD505-2E9C-101B-9397-08002B2CF9AE}" pid="3" name="TaxKeyword">
    <vt:lpwstr/>
  </property>
</Properties>
</file>