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Lst>
  <p:notesMasterIdLst>
    <p:notesMasterId r:id="rId35"/>
  </p:notesMasterIdLst>
  <p:handoutMasterIdLst>
    <p:handoutMasterId r:id="rId36"/>
  </p:handoutMasterIdLst>
  <p:sldIdLst>
    <p:sldId id="334" r:id="rId6"/>
    <p:sldId id="343" r:id="rId7"/>
    <p:sldId id="306" r:id="rId8"/>
    <p:sldId id="309" r:id="rId9"/>
    <p:sldId id="318" r:id="rId10"/>
    <p:sldId id="310" r:id="rId11"/>
    <p:sldId id="325" r:id="rId12"/>
    <p:sldId id="344" r:id="rId13"/>
    <p:sldId id="316" r:id="rId14"/>
    <p:sldId id="341" r:id="rId15"/>
    <p:sldId id="321" r:id="rId16"/>
    <p:sldId id="347" r:id="rId17"/>
    <p:sldId id="319" r:id="rId18"/>
    <p:sldId id="345" r:id="rId19"/>
    <p:sldId id="313" r:id="rId20"/>
    <p:sldId id="320" r:id="rId21"/>
    <p:sldId id="298" r:id="rId22"/>
    <p:sldId id="346" r:id="rId23"/>
    <p:sldId id="314" r:id="rId24"/>
    <p:sldId id="331" r:id="rId25"/>
    <p:sldId id="305" r:id="rId26"/>
    <p:sldId id="322" r:id="rId27"/>
    <p:sldId id="308" r:id="rId28"/>
    <p:sldId id="342" r:id="rId29"/>
    <p:sldId id="315" r:id="rId30"/>
    <p:sldId id="337" r:id="rId31"/>
    <p:sldId id="338" r:id="rId32"/>
    <p:sldId id="336" r:id="rId33"/>
    <p:sldId id="339" r:id="rId34"/>
  </p:sldIdLst>
  <p:sldSz cx="9144000" cy="5143500" type="screen16x9"/>
  <p:notesSz cx="5256213" cy="86868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
          <p15:clr>
            <a:srgbClr val="A4A3A4"/>
          </p15:clr>
        </p15:guide>
        <p15:guide id="2" orient="horz" pos="940">
          <p15:clr>
            <a:srgbClr val="A4A3A4"/>
          </p15:clr>
        </p15:guide>
        <p15:guide id="3" orient="horz" pos="2981">
          <p15:clr>
            <a:srgbClr val="A4A3A4"/>
          </p15:clr>
        </p15:guide>
        <p15:guide id="4" pos="340">
          <p15:clr>
            <a:srgbClr val="A4A3A4"/>
          </p15:clr>
        </p15:guide>
        <p15:guide id="5" pos="5511" userDrawn="1">
          <p15:clr>
            <a:srgbClr val="A4A3A4"/>
          </p15:clr>
        </p15:guide>
        <p15:guide id="6" pos="2653">
          <p15:clr>
            <a:srgbClr val="A4A3A4"/>
          </p15:clr>
        </p15:guide>
        <p15:guide id="7" pos="2880">
          <p15:clr>
            <a:srgbClr val="A4A3A4"/>
          </p15:clr>
        </p15:guide>
        <p15:guide id="8" pos="5193">
          <p15:clr>
            <a:srgbClr val="A4A3A4"/>
          </p15:clr>
        </p15:guide>
      </p15:sldGuideLst>
    </p:ext>
    <p:ext uri="{2D200454-40CA-4A62-9FC3-DE9A4176ACB9}">
      <p15:notesGuideLst xmlns:p15="http://schemas.microsoft.com/office/powerpoint/2012/main">
        <p15:guide id="1" orient="horz" pos="2736">
          <p15:clr>
            <a:srgbClr val="A4A3A4"/>
          </p15:clr>
        </p15:guide>
        <p15:guide id="2" pos="165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C"/>
    <a:srgbClr val="004F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642" autoAdjust="0"/>
  </p:normalViewPr>
  <p:slideViewPr>
    <p:cSldViewPr showGuides="1">
      <p:cViewPr varScale="1">
        <p:scale>
          <a:sx n="73" d="100"/>
          <a:sy n="73" d="100"/>
        </p:scale>
        <p:origin x="1064" y="52"/>
      </p:cViewPr>
      <p:guideLst>
        <p:guide orient="horz" pos="305"/>
        <p:guide orient="horz" pos="940"/>
        <p:guide orient="horz" pos="2981"/>
        <p:guide pos="340"/>
        <p:guide pos="5511"/>
        <p:guide pos="2653"/>
        <p:guide pos="2880"/>
        <p:guide pos="5193"/>
      </p:guideLst>
    </p:cSldViewPr>
  </p:slideViewPr>
  <p:notesTextViewPr>
    <p:cViewPr>
      <p:scale>
        <a:sx n="1" d="1"/>
        <a:sy n="1" d="1"/>
      </p:scale>
      <p:origin x="0" y="0"/>
    </p:cViewPr>
  </p:notesTextViewPr>
  <p:notesViewPr>
    <p:cSldViewPr showGuides="1">
      <p:cViewPr varScale="1">
        <p:scale>
          <a:sx n="129" d="100"/>
          <a:sy n="129" d="100"/>
        </p:scale>
        <p:origin x="-5460" y="-102"/>
      </p:cViewPr>
      <p:guideLst>
        <p:guide orient="horz" pos="2736"/>
        <p:guide pos="165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278063" cy="434975"/>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2976563" y="0"/>
            <a:ext cx="2278062" cy="434975"/>
          </a:xfrm>
          <a:prstGeom prst="rect">
            <a:avLst/>
          </a:prstGeom>
        </p:spPr>
        <p:txBody>
          <a:bodyPr vert="horz" lIns="91440" tIns="45720" rIns="91440" bIns="45720" rtlCol="0"/>
          <a:lstStyle>
            <a:lvl1pPr algn="r">
              <a:defRPr sz="1200"/>
            </a:lvl1pPr>
          </a:lstStyle>
          <a:p>
            <a:fld id="{8C2D2BB0-0FB3-41DE-945D-8CE13F94DA0E}" type="datetimeFigureOut">
              <a:rPr lang="en-GB" smtClean="0"/>
              <a:t>06/03/2024</a:t>
            </a:fld>
            <a:endParaRPr lang="en-GB"/>
          </a:p>
        </p:txBody>
      </p:sp>
      <p:sp>
        <p:nvSpPr>
          <p:cNvPr id="4" name="Fußzeilenplatzhalter 3"/>
          <p:cNvSpPr>
            <a:spLocks noGrp="1"/>
          </p:cNvSpPr>
          <p:nvPr>
            <p:ph type="ftr" sz="quarter" idx="2"/>
          </p:nvPr>
        </p:nvSpPr>
        <p:spPr>
          <a:xfrm>
            <a:off x="0" y="8250238"/>
            <a:ext cx="2278063" cy="434975"/>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2976563" y="8250238"/>
            <a:ext cx="2278062" cy="434975"/>
          </a:xfrm>
          <a:prstGeom prst="rect">
            <a:avLst/>
          </a:prstGeom>
        </p:spPr>
        <p:txBody>
          <a:bodyPr vert="horz" lIns="91440" tIns="45720" rIns="91440" bIns="45720" rtlCol="0" anchor="b"/>
          <a:lstStyle>
            <a:lvl1pPr algn="r">
              <a:defRPr sz="1200"/>
            </a:lvl1pPr>
          </a:lstStyle>
          <a:p>
            <a:fld id="{EE155F21-E490-4F16-AE85-54C4B9E40416}" type="slidenum">
              <a:rPr lang="en-GB" smtClean="0"/>
              <a:t>‹Nr.›</a:t>
            </a:fld>
            <a:endParaRPr lang="en-GB"/>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00" y="360000"/>
            <a:ext cx="460097" cy="519472"/>
          </a:xfrm>
          <a:prstGeom prst="rect">
            <a:avLst/>
          </a:prstGeom>
        </p:spPr>
      </p:pic>
    </p:spTree>
    <p:extLst>
      <p:ext uri="{BB962C8B-B14F-4D97-AF65-F5344CB8AC3E}">
        <p14:creationId xmlns:p14="http://schemas.microsoft.com/office/powerpoint/2010/main" val="2992958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277692" cy="434340"/>
          </a:xfrm>
          <a:prstGeom prst="rect">
            <a:avLst/>
          </a:prstGeom>
        </p:spPr>
        <p:txBody>
          <a:bodyPr vert="horz" lIns="79665" tIns="39833" rIns="79665" bIns="39833" rtlCol="0"/>
          <a:lstStyle>
            <a:lvl1pPr algn="l">
              <a:defRPr sz="1000"/>
            </a:lvl1pPr>
          </a:lstStyle>
          <a:p>
            <a:endParaRPr lang="de-CH"/>
          </a:p>
        </p:txBody>
      </p:sp>
      <p:sp>
        <p:nvSpPr>
          <p:cNvPr id="3" name="Datumsplatzhalter 2"/>
          <p:cNvSpPr>
            <a:spLocks noGrp="1"/>
          </p:cNvSpPr>
          <p:nvPr>
            <p:ph type="dt" idx="1"/>
          </p:nvPr>
        </p:nvSpPr>
        <p:spPr>
          <a:xfrm>
            <a:off x="2977305" y="1"/>
            <a:ext cx="2277692" cy="434340"/>
          </a:xfrm>
          <a:prstGeom prst="rect">
            <a:avLst/>
          </a:prstGeom>
        </p:spPr>
        <p:txBody>
          <a:bodyPr vert="horz" lIns="79665" tIns="39833" rIns="79665" bIns="39833" rtlCol="0"/>
          <a:lstStyle>
            <a:lvl1pPr algn="r">
              <a:defRPr sz="1000"/>
            </a:lvl1pPr>
          </a:lstStyle>
          <a:p>
            <a:fld id="{2CF91DC8-7C4F-42DE-AB91-11FBC7E7EDB1}" type="datetimeFigureOut">
              <a:rPr lang="de-CH" smtClean="0"/>
              <a:t>06.03.2024</a:t>
            </a:fld>
            <a:endParaRPr lang="de-CH"/>
          </a:p>
        </p:txBody>
      </p:sp>
      <p:sp>
        <p:nvSpPr>
          <p:cNvPr id="4" name="Folienbildplatzhalter 3"/>
          <p:cNvSpPr>
            <a:spLocks noGrp="1" noRot="1" noChangeAspect="1"/>
          </p:cNvSpPr>
          <p:nvPr>
            <p:ph type="sldImg" idx="2"/>
          </p:nvPr>
        </p:nvSpPr>
        <p:spPr>
          <a:xfrm>
            <a:off x="93600" y="900000"/>
            <a:ext cx="5065200" cy="2850130"/>
          </a:xfrm>
          <a:prstGeom prst="rect">
            <a:avLst/>
          </a:prstGeom>
          <a:noFill/>
          <a:ln w="12700">
            <a:solidFill>
              <a:prstClr val="black"/>
            </a:solidFill>
          </a:ln>
        </p:spPr>
        <p:txBody>
          <a:bodyPr vert="horz" lIns="79665" tIns="39833" rIns="79665" bIns="39833" rtlCol="0" anchor="ctr"/>
          <a:lstStyle/>
          <a:p>
            <a:endParaRPr lang="de-CH"/>
          </a:p>
        </p:txBody>
      </p:sp>
      <p:sp>
        <p:nvSpPr>
          <p:cNvPr id="5" name="Notizenplatzhalter 4"/>
          <p:cNvSpPr>
            <a:spLocks noGrp="1"/>
          </p:cNvSpPr>
          <p:nvPr>
            <p:ph type="body" sz="quarter" idx="3"/>
          </p:nvPr>
        </p:nvSpPr>
        <p:spPr>
          <a:xfrm>
            <a:off x="525622" y="4126230"/>
            <a:ext cx="4204970" cy="3909060"/>
          </a:xfrm>
          <a:prstGeom prst="rect">
            <a:avLst/>
          </a:prstGeom>
        </p:spPr>
        <p:txBody>
          <a:bodyPr vert="horz" lIns="79665" tIns="39833" rIns="79665" bIns="3983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250953"/>
            <a:ext cx="2277692" cy="434340"/>
          </a:xfrm>
          <a:prstGeom prst="rect">
            <a:avLst/>
          </a:prstGeom>
        </p:spPr>
        <p:txBody>
          <a:bodyPr vert="horz" lIns="79665" tIns="39833" rIns="79665" bIns="39833" rtlCol="0" anchor="b"/>
          <a:lstStyle>
            <a:lvl1pPr algn="l">
              <a:defRPr sz="1000"/>
            </a:lvl1pPr>
          </a:lstStyle>
          <a:p>
            <a:endParaRPr lang="de-CH"/>
          </a:p>
        </p:txBody>
      </p:sp>
      <p:sp>
        <p:nvSpPr>
          <p:cNvPr id="7" name="Foliennummernplatzhalter 6"/>
          <p:cNvSpPr>
            <a:spLocks noGrp="1"/>
          </p:cNvSpPr>
          <p:nvPr>
            <p:ph type="sldNum" sz="quarter" idx="5"/>
          </p:nvPr>
        </p:nvSpPr>
        <p:spPr>
          <a:xfrm>
            <a:off x="2977305" y="8250953"/>
            <a:ext cx="2277692" cy="434340"/>
          </a:xfrm>
          <a:prstGeom prst="rect">
            <a:avLst/>
          </a:prstGeom>
        </p:spPr>
        <p:txBody>
          <a:bodyPr vert="horz" lIns="79665" tIns="39833" rIns="79665" bIns="39833" rtlCol="0" anchor="b"/>
          <a:lstStyle>
            <a:lvl1pPr algn="r">
              <a:defRPr sz="1000"/>
            </a:lvl1pPr>
          </a:lstStyle>
          <a:p>
            <a:fld id="{0134E788-CE67-4729-BBBB-13856F6916B7}" type="slidenum">
              <a:rPr lang="de-CH" smtClean="0"/>
              <a:t>‹Nr.›</a:t>
            </a:fld>
            <a:endParaRPr lang="de-CH"/>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00" y="360000"/>
            <a:ext cx="460097" cy="519472"/>
          </a:xfrm>
          <a:prstGeom prst="rect">
            <a:avLst/>
          </a:prstGeom>
        </p:spPr>
      </p:pic>
    </p:spTree>
    <p:extLst>
      <p:ext uri="{BB962C8B-B14F-4D97-AF65-F5344CB8AC3E}">
        <p14:creationId xmlns:p14="http://schemas.microsoft.com/office/powerpoint/2010/main" val="422185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nsensus.app/papers/complaints-dysfunction-part-wehbe/dde020c7559650eaa8b3ecae80f942e4/?utm_source=chatgp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onsensus.app/papers/stress-pelvic-pain-pierce/91aef26afbf75c1e8efda70caace8e77/?utm_source=chatgp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134E788-CE67-4729-BBBB-13856F6916B7}" type="slidenum">
              <a:rPr lang="de-CH" smtClean="0"/>
              <a:t>1</a:t>
            </a:fld>
            <a:endParaRPr lang="de-CH"/>
          </a:p>
        </p:txBody>
      </p:sp>
    </p:spTree>
    <p:extLst>
      <p:ext uri="{BB962C8B-B14F-4D97-AF65-F5344CB8AC3E}">
        <p14:creationId xmlns:p14="http://schemas.microsoft.com/office/powerpoint/2010/main" val="326311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CH" sz="1800" dirty="0">
                <a:solidFill>
                  <a:srgbClr val="000000"/>
                </a:solidFill>
                <a:latin typeface="Microsoft JhengHei" panose="020B0604030504040204" pitchFamily="34" charset="-120"/>
                <a:ea typeface="Microsoft JhengHei" panose="020B0604030504040204" pitchFamily="34" charset="-120"/>
              </a:rPr>
              <a:t>Studien haben gezeigt, dass das Risiko für Gynäkologische Schmerzerkrankungen bei Patientinnen mit PTBS erhöht ist (</a:t>
            </a:r>
            <a:r>
              <a:rPr lang="de-CH" sz="1800" dirty="0">
                <a:solidFill>
                  <a:schemeClr val="bg1">
                    <a:lumMod val="85000"/>
                  </a:schemeClr>
                </a:solidFill>
                <a:latin typeface="Microsoft JhengHei" panose="020B0604030504040204" pitchFamily="34" charset="-120"/>
                <a:ea typeface="Microsoft JhengHei" panose="020B0604030504040204" pitchFamily="34" charset="-120"/>
              </a:rPr>
              <a:t>Gupta, 2013; Maercker et al., 2013</a:t>
            </a:r>
            <a:r>
              <a:rPr lang="de-CH" sz="1800" dirty="0">
                <a:solidFill>
                  <a:srgbClr val="000000"/>
                </a:solidFill>
                <a:latin typeface="Microsoft JhengHei" panose="020B0604030504040204" pitchFamily="34" charset="-120"/>
                <a:ea typeface="Microsoft JhengHei" panose="020B0604030504040204" pitchFamily="34" charset="-120"/>
              </a:rPr>
              <a:t>). </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In der Bevölkerung haben bis zu 60 % der Frauen mit CPP keine spezifische Diagnose erhalten und bis zu 20 % haben sich keiner Untersuchung unterzogen (Cheong &amp; Stones, 2006).</a:t>
            </a:r>
          </a:p>
          <a:p>
            <a:pPr>
              <a:lnSpc>
                <a:spcPct val="107000"/>
              </a:lnSpc>
              <a:spcAft>
                <a:spcPts val="800"/>
              </a:spcAft>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(Jarrell et al., 2018)</a:t>
            </a:r>
          </a:p>
          <a:p>
            <a:pPr>
              <a:lnSpc>
                <a:spcPct val="107000"/>
              </a:lnSpc>
              <a:spcAft>
                <a:spcPts val="800"/>
              </a:spcAft>
            </a:pP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chronische </a:t>
            </a:r>
            <a:r>
              <a:rPr lang="de-CH" sz="1800" kern="100" dirty="0" err="1" smtClean="0">
                <a:effectLst/>
                <a:latin typeface="Aptos" panose="020B0004020202020204" pitchFamily="34" charset="0"/>
                <a:ea typeface="Aptos" panose="020B0004020202020204" pitchFamily="34" charset="0"/>
                <a:cs typeface="Times New Roman" panose="02020603050405020304" pitchFamily="18" charset="0"/>
              </a:rPr>
              <a:t>Unterbauchschmerzenscheinen</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durch ein komplexes Zusammenspiel von entzündlichen, infektiösen, neurologischen, muskuloskelettalen und psychosomatischen Faktoren zu entstehen.</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Häufige Ursachen für </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chronische </a:t>
            </a:r>
            <a:r>
              <a:rPr lang="de-CH" sz="1800" kern="100" dirty="0" err="1" smtClean="0">
                <a:effectLst/>
                <a:latin typeface="Aptos" panose="020B0004020202020204" pitchFamily="34" charset="0"/>
                <a:ea typeface="Aptos" panose="020B0004020202020204" pitchFamily="34" charset="0"/>
                <a:cs typeface="Times New Roman" panose="02020603050405020304" pitchFamily="18" charset="0"/>
              </a:rPr>
              <a:t>Unterbauchschmerzenund</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häufige Begleitumstände: Depressionen, körperlicher oder sexueller Missbrauch (früher oder gegenwärtig), Schlafstörungen, psychologischer Stress (Ehe, Arbeit), Drogenmissbrauch (Alkohol, Betäubungsmittel, Drogen)</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Eine biopsychosoziale Bewertung, die die Möglichkeit mehrerer beitragender Faktoren berücksichtigt, ist besser geeignet</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Bewertung psychologischer Faktoren zu Beginn: Eine gründliche Beurteilung der Frau, die unter CPP leidet, muss eine Bewertung ihres emotionalen Erlebens und anderer Aspekte des chronischen Schmerzsyndroms umfassen. Eine von einem Gesundheitspsychologen oder Psychiater durchgeführte psychosoziale Beurteilung besteht aus einem ausführlichen Gespräch und einer Bewertung der Reaktion der Frau auf standardisierte Schmerz- und psychologische Tests, mit denen die schmerzbedingte Behinderung beurteilt wird (Abbildung 3.1 zeigt einen solchen Test, die </a:t>
            </a:r>
            <a:r>
              <a:rPr lang="de-CH" sz="1800" kern="100" dirty="0" err="1">
                <a:effectLst/>
                <a:latin typeface="Aptos" panose="020B0004020202020204" pitchFamily="34" charset="0"/>
                <a:ea typeface="Aptos" panose="020B0004020202020204" pitchFamily="34" charset="0"/>
                <a:cs typeface="Times New Roman" panose="02020603050405020304" pitchFamily="18" charset="0"/>
              </a:rPr>
              <a:t>Functional</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a:t>
            </a:r>
            <a:r>
              <a:rPr lang="de-CH" sz="1800" kern="100" dirty="0" err="1">
                <a:effectLst/>
                <a:latin typeface="Aptos" panose="020B0004020202020204" pitchFamily="34" charset="0"/>
                <a:ea typeface="Aptos" panose="020B0004020202020204" pitchFamily="34" charset="0"/>
                <a:cs typeface="Times New Roman" panose="02020603050405020304" pitchFamily="18" charset="0"/>
              </a:rPr>
              <a:t>Pelvic</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Pain </a:t>
            </a:r>
            <a:r>
              <a:rPr lang="de-CH" sz="1800" kern="100" dirty="0" err="1">
                <a:effectLst/>
                <a:latin typeface="Aptos" panose="020B0004020202020204" pitchFamily="34" charset="0"/>
                <a:ea typeface="Aptos" panose="020B0004020202020204" pitchFamily="34" charset="0"/>
                <a:cs typeface="Times New Roman" panose="02020603050405020304" pitchFamily="18" charset="0"/>
              </a:rPr>
              <a:t>Scale</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emotionale Belastung und Lebensqualität).</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Die Bereiche, die bei einer psychosozialen Beurteilung erfasst werden, sind: (a) das Verständnis der Frau für die Schmerzerzeuger; (b) die Auswirkungen der Schmerzen auf die funktionellen Aufgaben (z. B. Beeinträchtigung bei familiären, sexuellen, beruflichen und Freizeitaktivitäten) und das emotionale Funktionieren (z. B. Angst vor Schmerzen und schmerzbedingte Depressionen); (c) der Schmerzbewältigungsstil der Frau (z. B. Ignorieren der Schmerzen, Inaktivität oder Aufsuchen der Notaufnahme für Injektionen); (d) Schmerzmodulatoren, (z. d) Schmerzmodulatoren (z. B. Stress, der die Schmerzen verschlimmert); e) die Wahrnehmung der Frau hinsichtlich der Bedeutung ihrer Schmerzen für ihr gegenwärtiges und zukünftiges Leben; f) die Qualität der Beziehungen der Frau zu den Leistungserbringern im Gesundheitswesen; g) die psychische Gesundheit der Frau (in der Vergangenheit und gegenwärtig), insbesondere klinische psychopathologische Störungen (z. B. schwere depressive Störungen), Missbrauch und Vernachlässigung (sexuell, körperlich oder emotional) sowie Substanzkonsum oder -missbrauch; und h) die gegenwärtige psychosoziale Belastung und soziale Unterstützung, </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einschliesslich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der Stärken der Frau.</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Die durch die </a:t>
            </a:r>
            <a:r>
              <a:rPr lang="de-CH" sz="1800" b="1" kern="100" dirty="0">
                <a:effectLst/>
                <a:latin typeface="Aptos" panose="020B0004020202020204" pitchFamily="34" charset="0"/>
                <a:ea typeface="Aptos" panose="020B0004020202020204" pitchFamily="34" charset="0"/>
                <a:cs typeface="Times New Roman" panose="02020603050405020304" pitchFamily="18" charset="0"/>
              </a:rPr>
              <a:t>psychologische Beurteilung</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gewonnenen Daten sind nützlich für die Festlegung geeigneter psychosozialer Interventionen, die darauf abzielen, die psychologischen und verhaltensbezogenen Folgen chronischer Schmerzen durch eine Änderung des Lebensstils und eine Veränderung des Schmerzbewältigungsstils zu lindern.</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Gegebenenfalls können die Interventionen darauf abzielen, </a:t>
            </a:r>
            <a:r>
              <a:rPr lang="de-CH" sz="1800" b="1" kern="100" dirty="0">
                <a:effectLst/>
                <a:latin typeface="Aptos" panose="020B0004020202020204" pitchFamily="34" charset="0"/>
                <a:ea typeface="Aptos" panose="020B0004020202020204" pitchFamily="34" charset="0"/>
                <a:cs typeface="Times New Roman" panose="02020603050405020304" pitchFamily="18" charset="0"/>
              </a:rPr>
              <a:t>sekundäre oder primäre psychische Störungen zu behandeln und psychosozialen Stress zu reduzieren</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der das Schmerzerleben mildern kann. Für Patienten mit </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mässigen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bis starken Schmerzen sind diese Interventionen in der Regel wichtige Bestandteile eines umfassenden Gesundheitsversorgungsplans.</a:t>
            </a:r>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11</a:t>
            </a:fld>
            <a:endParaRPr lang="de-CH"/>
          </a:p>
        </p:txBody>
      </p:sp>
    </p:spTree>
    <p:extLst>
      <p:ext uri="{BB962C8B-B14F-4D97-AF65-F5344CB8AC3E}">
        <p14:creationId xmlns:p14="http://schemas.microsoft.com/office/powerpoint/2010/main" val="215125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algn="l">
              <a:buFont typeface="+mj-lt"/>
              <a:buAutoNum type="arabicPeriod"/>
            </a:pPr>
            <a:r>
              <a:rPr lang="de-DE" b="1" i="0" dirty="0">
                <a:solidFill>
                  <a:srgbClr val="374151"/>
                </a:solidFill>
                <a:effectLst/>
                <a:latin typeface="Söhne"/>
              </a:rPr>
              <a:t>Multidisziplinäre Betreuung</a:t>
            </a:r>
            <a:r>
              <a:rPr lang="de-DE" b="0" i="0" dirty="0">
                <a:solidFill>
                  <a:srgbClr val="374151"/>
                </a:solidFill>
                <a:effectLst/>
                <a:latin typeface="Söhne"/>
              </a:rPr>
              <a:t>: Wichtig ist ein multidisziplinärer Ansatz, der sowohl physische Schmerzquellen als auch psychologische Komorbiditäten behandelt. Dieser Ansatz kann Physiotherapie, Verhaltenstherapie und Schmerzmanagement umfassen.</a:t>
            </a:r>
          </a:p>
          <a:p>
            <a:pPr algn="l">
              <a:buFont typeface="+mj-lt"/>
              <a:buAutoNum type="arabicPeriod"/>
            </a:pPr>
            <a:r>
              <a:rPr lang="de-DE" b="1" i="0" dirty="0">
                <a:solidFill>
                  <a:srgbClr val="374151"/>
                </a:solidFill>
                <a:effectLst/>
                <a:latin typeface="Söhne"/>
              </a:rPr>
              <a:t>Physiotherapie des Beckenbodens</a:t>
            </a:r>
            <a:r>
              <a:rPr lang="de-DE" b="0" i="0" dirty="0">
                <a:solidFill>
                  <a:srgbClr val="374151"/>
                </a:solidFill>
                <a:effectLst/>
                <a:latin typeface="Söhne"/>
              </a:rPr>
              <a:t>: Beckenbodenphysiotherapie und </a:t>
            </a:r>
            <a:r>
              <a:rPr lang="de-DE" b="0" i="0" dirty="0" err="1">
                <a:solidFill>
                  <a:srgbClr val="374151"/>
                </a:solidFill>
                <a:effectLst/>
                <a:latin typeface="Söhne"/>
              </a:rPr>
              <a:t>Triggerpunktinjektionen</a:t>
            </a:r>
            <a:r>
              <a:rPr lang="de-DE" b="0" i="0" dirty="0">
                <a:solidFill>
                  <a:srgbClr val="374151"/>
                </a:solidFill>
                <a:effectLst/>
                <a:latin typeface="Söhne"/>
              </a:rPr>
              <a:t> können bei neuromuskulären CPP-Schmerzen, einschliesslich vaginalem Schmerz und Dyspareunie, hilfreich sein.</a:t>
            </a:r>
          </a:p>
          <a:p>
            <a:pPr algn="l">
              <a:buFont typeface="+mj-lt"/>
              <a:buAutoNum type="arabicPeriod"/>
            </a:pPr>
            <a:r>
              <a:rPr lang="de-DE" b="1" i="0" dirty="0">
                <a:solidFill>
                  <a:srgbClr val="374151"/>
                </a:solidFill>
                <a:effectLst/>
                <a:latin typeface="Söhne"/>
              </a:rPr>
              <a:t>Psychologische Therapie</a:t>
            </a:r>
            <a:r>
              <a:rPr lang="de-DE" b="0" i="0" dirty="0">
                <a:solidFill>
                  <a:srgbClr val="374151"/>
                </a:solidFill>
                <a:effectLst/>
                <a:latin typeface="Söhne"/>
              </a:rPr>
              <a:t>: Kognitive Verhaltenstherapie und Sextherapie haben sich bei der Behandlung von CPP als nützlich erwiesen, insbesondere wenn sie mit körperlichen Symptomen und emotionalen Problemen verbunden sind.</a:t>
            </a:r>
          </a:p>
          <a:p>
            <a:pPr algn="l">
              <a:buFont typeface="+mj-lt"/>
              <a:buAutoNum type="arabicPeriod"/>
            </a:pPr>
            <a:r>
              <a:rPr lang="de-DE" b="1" i="0" dirty="0">
                <a:solidFill>
                  <a:srgbClr val="374151"/>
                </a:solidFill>
                <a:effectLst/>
                <a:latin typeface="Söhne"/>
              </a:rPr>
              <a:t>Medikamentöse Behandlung</a:t>
            </a:r>
            <a:r>
              <a:rPr lang="de-DE" b="0" i="0" dirty="0">
                <a:solidFill>
                  <a:srgbClr val="374151"/>
                </a:solidFill>
                <a:effectLst/>
                <a:latin typeface="Söhne"/>
              </a:rPr>
              <a:t>: Serotonin-Noradrenalin-Wiederaufnahmehemmer (SNRIs) und Gabapentin oder Pregabalin werden empfohlen, wenn viszerale Ursachen angesprochen wurden und eine neuropathische Schmerzkomponente identifiziert wurde. Opioide werden aufgrund des Risikos von Nebenwirkungen, Toleranz, Überdosierung und Abhängigkeit nicht empfohlen.</a:t>
            </a:r>
          </a:p>
          <a:p>
            <a:pPr algn="l">
              <a:buFont typeface="+mj-lt"/>
              <a:buAutoNum type="arabicPeriod"/>
            </a:pPr>
            <a:r>
              <a:rPr lang="de-DE" b="1" i="0" dirty="0">
                <a:solidFill>
                  <a:srgbClr val="374151"/>
                </a:solidFill>
                <a:effectLst/>
                <a:latin typeface="Söhne"/>
              </a:rPr>
              <a:t>Nichtpharmakologische Interventionen</a:t>
            </a:r>
            <a:r>
              <a:rPr lang="de-DE" b="0" i="0" dirty="0">
                <a:solidFill>
                  <a:srgbClr val="374151"/>
                </a:solidFill>
                <a:effectLst/>
                <a:latin typeface="Söhne"/>
              </a:rPr>
              <a:t>: </a:t>
            </a:r>
            <a:r>
              <a:rPr lang="de-DE" b="0" i="0" dirty="0" err="1">
                <a:solidFill>
                  <a:srgbClr val="374151"/>
                </a:solidFill>
                <a:effectLst/>
                <a:latin typeface="Söhne"/>
              </a:rPr>
              <a:t>Triggerpunktinjektionen</a:t>
            </a:r>
            <a:r>
              <a:rPr lang="de-DE" b="0" i="0" dirty="0">
                <a:solidFill>
                  <a:srgbClr val="374151"/>
                </a:solidFill>
                <a:effectLst/>
                <a:latin typeface="Söhne"/>
              </a:rPr>
              <a:t>, Akupunktur und Yoga können bei der Behandlung von CPP helfen, insbesondere wenn die Ursache muskuloskelettal ist. Weitere Optionen wie Entspannung, Tai Chi, Massage und Manipulation können ebenfalls Vorteile bieten, obwohl die Evidenz dafür schwächer ist.</a:t>
            </a:r>
          </a:p>
          <a:p>
            <a:pPr algn="l">
              <a:buFont typeface="+mj-lt"/>
              <a:buAutoNum type="arabicPeriod"/>
            </a:pPr>
            <a:r>
              <a:rPr lang="de-DE" b="1" i="0" dirty="0">
                <a:solidFill>
                  <a:srgbClr val="374151"/>
                </a:solidFill>
                <a:effectLst/>
                <a:latin typeface="Söhne"/>
              </a:rPr>
              <a:t>Operative Eingriffe</a:t>
            </a:r>
            <a:r>
              <a:rPr lang="de-DE" b="0" i="0" dirty="0">
                <a:solidFill>
                  <a:srgbClr val="374151"/>
                </a:solidFill>
                <a:effectLst/>
                <a:latin typeface="Söhne"/>
              </a:rPr>
              <a:t>: Operative Interventionen wie laparoskopische </a:t>
            </a:r>
            <a:r>
              <a:rPr lang="de-DE" b="0" i="0" dirty="0" err="1">
                <a:solidFill>
                  <a:srgbClr val="374151"/>
                </a:solidFill>
                <a:effectLst/>
                <a:latin typeface="Söhne"/>
              </a:rPr>
              <a:t>Uterosakralnervenablation</a:t>
            </a:r>
            <a:r>
              <a:rPr lang="de-DE" b="0" i="0" dirty="0">
                <a:solidFill>
                  <a:srgbClr val="374151"/>
                </a:solidFill>
                <a:effectLst/>
                <a:latin typeface="Söhne"/>
              </a:rPr>
              <a:t> und präsakrale Neurektomie scheinen keine Verbesserung bei CPP zu bringen. Laparoskopische </a:t>
            </a:r>
            <a:r>
              <a:rPr lang="de-DE" b="0" i="0" dirty="0" err="1">
                <a:solidFill>
                  <a:srgbClr val="374151"/>
                </a:solidFill>
                <a:effectLst/>
                <a:latin typeface="Söhne"/>
              </a:rPr>
              <a:t>Adhäsiolyse</a:t>
            </a:r>
            <a:r>
              <a:rPr lang="de-DE" b="0" i="0" dirty="0">
                <a:solidFill>
                  <a:srgbClr val="374151"/>
                </a:solidFill>
                <a:effectLst/>
                <a:latin typeface="Söhne"/>
              </a:rPr>
              <a:t> bietet ebenfalls keinen Vorteil und kann zu schlechteren Patientenergebnissen führen.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endParaRPr lang="de-CH" dirty="0"/>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15</a:t>
            </a:fld>
            <a:endParaRPr lang="de-CH"/>
          </a:p>
        </p:txBody>
      </p:sp>
    </p:spTree>
    <p:extLst>
      <p:ext uri="{BB962C8B-B14F-4D97-AF65-F5344CB8AC3E}">
        <p14:creationId xmlns:p14="http://schemas.microsoft.com/office/powerpoint/2010/main" val="193745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algn="l">
              <a:buFont typeface="+mj-lt"/>
              <a:buAutoNum type="arabicPeriod"/>
            </a:pPr>
            <a:r>
              <a:rPr lang="de-DE" b="1" i="0" dirty="0">
                <a:solidFill>
                  <a:srgbClr val="374151"/>
                </a:solidFill>
                <a:effectLst/>
                <a:latin typeface="Söhne"/>
              </a:rPr>
              <a:t>Erkennen und Bearbeiten psychologischer Faktoren</a:t>
            </a:r>
            <a:r>
              <a:rPr lang="de-DE" b="0" i="0" dirty="0">
                <a:solidFill>
                  <a:srgbClr val="374151"/>
                </a:solidFill>
                <a:effectLst/>
                <a:latin typeface="Söhne"/>
              </a:rPr>
              <a:t>: Viele Patienten mit CPP leiden auch unter psychischen Problemen wie Angstzuständen, Depressionen und Stress. Psychotherapie kann dabei helfen, diese Bedingungen zu identifizieren und zu behandeln.</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de-DE" b="1" i="0" dirty="0">
                <a:solidFill>
                  <a:srgbClr val="374151"/>
                </a:solidFill>
                <a:effectLst/>
                <a:latin typeface="Söhne"/>
              </a:rPr>
              <a:t>Psychoedukation</a:t>
            </a:r>
            <a:r>
              <a:rPr lang="de-DE" b="0" i="0" dirty="0">
                <a:solidFill>
                  <a:srgbClr val="374151"/>
                </a:solidFill>
                <a:effectLst/>
                <a:latin typeface="Söhne"/>
              </a:rPr>
              <a:t>: Die Vermittlung von Wissen über CPP und dessen Auswirkungen auf Körper und Psyche kann den Patienten helfen, ihre Erkrankung besser zu verstehen und zu managen. Dies kann zu einer aktiveren Rolle in ihrer Behandlung und einer besseren Adhärenz führen.</a:t>
            </a:r>
          </a:p>
          <a:p>
            <a:pPr algn="l">
              <a:buFont typeface="+mj-lt"/>
              <a:buAutoNum type="arabicPeriod"/>
            </a:pPr>
            <a:r>
              <a:rPr lang="de-DE" b="1" i="0" dirty="0">
                <a:effectLst/>
                <a:latin typeface="Söhne"/>
              </a:rPr>
              <a:t>Kognitive Verhaltenstherapie (KVT)</a:t>
            </a:r>
            <a:r>
              <a:rPr lang="de-DE" b="0" i="0" dirty="0">
                <a:solidFill>
                  <a:srgbClr val="374151"/>
                </a:solidFill>
                <a:effectLst/>
                <a:latin typeface="Söhne"/>
              </a:rPr>
              <a:t>: Durch die Identifikation und Modifikation von negativen Gedankenmustern und Überzeugungen kann die KVT dabei helfen, die Wahrnehmung und Bewältigung von Schmerzen zu verbessern. </a:t>
            </a:r>
            <a:r>
              <a:rPr lang="de-DE" b="1" i="0" dirty="0">
                <a:solidFill>
                  <a:srgbClr val="374151"/>
                </a:solidFill>
                <a:effectLst/>
                <a:latin typeface="Söhne"/>
              </a:rPr>
              <a:t>Schmerzbewältigungsstrategien</a:t>
            </a:r>
            <a:r>
              <a:rPr lang="de-DE" b="0" i="0" dirty="0">
                <a:solidFill>
                  <a:srgbClr val="374151"/>
                </a:solidFill>
                <a:effectLst/>
                <a:latin typeface="Söhne"/>
              </a:rPr>
              <a:t>: Psychotherapeutische Ansätze wie die kognitive Verhaltenstherapie (KVT) können den Patienten helfen, ihre Schmerzwahrnehmung und -reaktion zu verändern, was zu einer verbesserten Schmerzbewältigung führen kann. </a:t>
            </a:r>
            <a:r>
              <a:rPr lang="de-DE" b="1" i="0" dirty="0">
                <a:effectLst/>
                <a:latin typeface="Söhne"/>
              </a:rPr>
              <a:t>Entspannungstechniken</a:t>
            </a:r>
            <a:r>
              <a:rPr lang="de-DE" b="0" i="0" dirty="0">
                <a:solidFill>
                  <a:srgbClr val="374151"/>
                </a:solidFill>
                <a:effectLst/>
                <a:latin typeface="Söhne"/>
              </a:rPr>
              <a:t>: Progressive Muskelentspannung, autogenes Training und Achtsamkeitsübungen können helfen, die muskuläre Anspannung zu reduzieren und das Schmerzempfinden zu lindern. </a:t>
            </a:r>
            <a:r>
              <a:rPr lang="de-DE" b="1" i="0" dirty="0">
                <a:effectLst/>
                <a:latin typeface="Söhne"/>
              </a:rPr>
              <a:t>Stressbewältigungsstrategien</a:t>
            </a:r>
            <a:r>
              <a:rPr lang="de-DE" b="0" i="0" dirty="0">
                <a:solidFill>
                  <a:srgbClr val="374151"/>
                </a:solidFill>
                <a:effectLst/>
                <a:latin typeface="Söhne"/>
              </a:rPr>
              <a:t>: Das Erlernen von Coping-Strategien kann Patientinnen helfen, besser mit Stress umzugehen, der die Schmerzen verstärken kann. </a:t>
            </a:r>
            <a:r>
              <a:rPr lang="de-DE" b="1" i="0" dirty="0">
                <a:solidFill>
                  <a:srgbClr val="374151"/>
                </a:solidFill>
                <a:effectLst/>
                <a:latin typeface="Söhne"/>
              </a:rPr>
              <a:t>Verbesserung der Lebensqualität</a:t>
            </a:r>
            <a:r>
              <a:rPr lang="de-DE" b="0" i="0" dirty="0">
                <a:solidFill>
                  <a:srgbClr val="374151"/>
                </a:solidFill>
                <a:effectLst/>
                <a:latin typeface="Söhne"/>
              </a:rPr>
              <a:t>: Chronische Schmerzen können die Lebensqualität erheblich beeinträchtigen. Psychotherapie kann dazu beitragen, das emotionale Wohlbefinden zu verbessern und Patienten dabei unterstützen, effektive Strategien zur Stressbewältigung und zur Verbesserung ihrer allgemeinen Lebenszufriedenheit zu entwickeln. </a:t>
            </a:r>
            <a:r>
              <a:rPr lang="de-DE" b="1" i="0" dirty="0">
                <a:solidFill>
                  <a:srgbClr val="374151"/>
                </a:solidFill>
                <a:effectLst/>
                <a:latin typeface="Söhne"/>
              </a:rPr>
              <a:t>Umgang mit begleitenden psychosozialen Problemen</a:t>
            </a:r>
            <a:r>
              <a:rPr lang="de-DE" b="0" i="0" dirty="0">
                <a:solidFill>
                  <a:srgbClr val="374151"/>
                </a:solidFill>
                <a:effectLst/>
                <a:latin typeface="Söhne"/>
              </a:rPr>
              <a:t>: Psychotherapie kann auch bei der Bewältigung psychosozialer Probleme helfen, die oft mit CPP einhergehen, wie Probleme in Beziehungen, am Arbeitsplatz und im sozialen Umfeld. </a:t>
            </a:r>
            <a:r>
              <a:rPr lang="de-DE" b="1" i="0" dirty="0">
                <a:solidFill>
                  <a:srgbClr val="374151"/>
                </a:solidFill>
                <a:effectLst/>
                <a:latin typeface="Söhne"/>
              </a:rPr>
              <a:t>Emotionale Verarbeitung</a:t>
            </a:r>
            <a:r>
              <a:rPr lang="de-DE" b="0" i="0" dirty="0">
                <a:solidFill>
                  <a:srgbClr val="374151"/>
                </a:solidFill>
                <a:effectLst/>
                <a:latin typeface="Söhne"/>
              </a:rPr>
              <a:t>: Unterstützung beim Umgang mit Emotionen, die mit chronischen Schmerzen verbunden sind, wie Angst und Depression. </a:t>
            </a:r>
            <a:r>
              <a:rPr lang="de-DE" b="1" i="0" dirty="0">
                <a:solidFill>
                  <a:srgbClr val="374151"/>
                </a:solidFill>
                <a:effectLst/>
                <a:latin typeface="Söhne"/>
              </a:rPr>
              <a:t>Kognitive Umstrukturierung</a:t>
            </a:r>
            <a:r>
              <a:rPr lang="de-DE" b="0" i="0" dirty="0">
                <a:solidFill>
                  <a:srgbClr val="374151"/>
                </a:solidFill>
                <a:effectLst/>
                <a:latin typeface="Söhne"/>
              </a:rPr>
              <a:t>: Identifikation und Herausforderung dysfunktionaler Überzeugungen bezüglich der Schmerzen und des eigenen Körpers.</a:t>
            </a:r>
          </a:p>
          <a:p>
            <a:pPr algn="l">
              <a:buFont typeface="+mj-lt"/>
              <a:buAutoNum type="arabicPeriod"/>
            </a:pPr>
            <a:r>
              <a:rPr lang="de-CH" sz="1200" b="1" dirty="0"/>
              <a:t>Biofeedback </a:t>
            </a:r>
            <a:r>
              <a:rPr lang="de-CH" sz="1200" dirty="0"/>
              <a:t>(Jarrell et al., 2018)</a:t>
            </a:r>
            <a:r>
              <a:rPr lang="de-DE" b="1" i="0" dirty="0">
                <a:effectLst/>
                <a:latin typeface="Söhne"/>
              </a:rPr>
              <a:t> </a:t>
            </a:r>
            <a:r>
              <a:rPr lang="de-DE" b="0" i="0" dirty="0">
                <a:solidFill>
                  <a:srgbClr val="374151"/>
                </a:solidFill>
                <a:effectLst/>
                <a:latin typeface="Söhne"/>
              </a:rPr>
              <a:t>Dies kann Patientinnen dabei unterstützen, mehr Kontrolle über ihren Körper zu erlangen und zum Beispiel die Entspannung des Beckenbodens zu erlernen.</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de-DE" sz="1200" b="1" dirty="0" err="1"/>
              <a:t>Transcranial</a:t>
            </a:r>
            <a:r>
              <a:rPr lang="de-DE" sz="1200" b="1" dirty="0"/>
              <a:t> </a:t>
            </a:r>
            <a:r>
              <a:rPr lang="de-DE" sz="1200" b="1" dirty="0" err="1"/>
              <a:t>magnetic</a:t>
            </a:r>
            <a:r>
              <a:rPr lang="de-DE" sz="1200" b="1" dirty="0"/>
              <a:t> </a:t>
            </a:r>
            <a:r>
              <a:rPr lang="de-DE" sz="1200" b="1" dirty="0" err="1"/>
              <a:t>stimulation</a:t>
            </a:r>
            <a:r>
              <a:rPr lang="de-DE" sz="1200" b="1" dirty="0"/>
              <a:t> (TMS) </a:t>
            </a:r>
            <a:r>
              <a:rPr lang="de-CH" sz="1200" dirty="0"/>
              <a:t>(</a:t>
            </a:r>
            <a:r>
              <a:rPr lang="de-CH" sz="1200" dirty="0" err="1"/>
              <a:t>Sanses</a:t>
            </a:r>
            <a:r>
              <a:rPr lang="de-CH" sz="1200" dirty="0"/>
              <a:t> et al., 2016; Pinot-</a:t>
            </a:r>
            <a:r>
              <a:rPr lang="de-CH" sz="1200" dirty="0" err="1"/>
              <a:t>Monange</a:t>
            </a:r>
            <a:r>
              <a:rPr lang="de-CH" sz="1200" dirty="0"/>
              <a:t> et al., 2019) </a:t>
            </a:r>
            <a:r>
              <a:rPr lang="de-DE" sz="1200" dirty="0"/>
              <a:t>Die transkranielle Magnetstimulation (TMS) hat sich als vielversprechend bei der Verringerung chronischer </a:t>
            </a:r>
            <a:r>
              <a:rPr lang="de-DE" sz="1200" dirty="0" smtClean="0"/>
              <a:t>Unterbauchschmerzen </a:t>
            </a:r>
            <a:r>
              <a:rPr lang="de-DE" sz="1200" dirty="0"/>
              <a:t>bei Patienten mit chronischer Prostatitis/chronischem Beckenschmerzsyndrom (CP/CPPS) und Endometriose erwiesen. In einer Pilotstudie erwies sich </a:t>
            </a:r>
            <a:r>
              <a:rPr lang="de-DE" sz="1200" dirty="0" err="1"/>
              <a:t>rTMS</a:t>
            </a:r>
            <a:r>
              <a:rPr lang="de-DE" sz="1200" dirty="0"/>
              <a:t> als gut verträglich und </a:t>
            </a:r>
            <a:r>
              <a:rPr lang="de-DE" sz="1200" dirty="0" err="1" smtClean="0"/>
              <a:t>mässig</a:t>
            </a:r>
            <a:r>
              <a:rPr lang="de-DE" sz="1200" dirty="0" smtClean="0"/>
              <a:t> </a:t>
            </a:r>
            <a:r>
              <a:rPr lang="de-DE" sz="1200" dirty="0"/>
              <a:t>wirksam bei der Schmerzlinderung bei CP/CPPS-Patienten (Jussi 2020). In ähnlicher Weise wurde </a:t>
            </a:r>
            <a:r>
              <a:rPr lang="de-DE" sz="1200" dirty="0" err="1"/>
              <a:t>rTMS</a:t>
            </a:r>
            <a:r>
              <a:rPr lang="de-DE" sz="1200" dirty="0"/>
              <a:t> über den primären motorischen Kortex (M1) als gut verträglich und wirksam bei der Schmerzlinderung bei Endometriose-Patientinnen befunden (Pinot-</a:t>
            </a:r>
            <a:r>
              <a:rPr lang="de-DE" sz="1200" dirty="0" err="1"/>
              <a:t>Monange</a:t>
            </a:r>
            <a:r>
              <a:rPr lang="de-DE" sz="1200" dirty="0"/>
              <a:t> 2019). Diese Ergebnisse werden durch Studien gestützt, die das Potenzial der nichtinvasiven Hirnstimulation, </a:t>
            </a:r>
            <a:r>
              <a:rPr lang="de-DE" sz="1200" dirty="0" smtClean="0"/>
              <a:t>einschliesslich </a:t>
            </a:r>
            <a:r>
              <a:rPr lang="de-DE" sz="1200" dirty="0"/>
              <a:t>TMS, zur Modulation der Schmerzwahrnehmung bei Patienten mit chronischen </a:t>
            </a:r>
            <a:r>
              <a:rPr lang="de-DE" sz="1200" dirty="0" smtClean="0"/>
              <a:t>Unterbauchschmerzen </a:t>
            </a:r>
            <a:r>
              <a:rPr lang="de-DE" sz="1200" dirty="0"/>
              <a:t>nachgewiesen haben</a:t>
            </a:r>
            <a:endParaRPr lang="de-DE" sz="1200" b="1" dirty="0"/>
          </a:p>
          <a:p>
            <a:pPr algn="l">
              <a:buFont typeface="+mj-lt"/>
              <a:buAutoNum type="arabicPeriod"/>
            </a:pPr>
            <a:endParaRPr lang="de-DE" b="0" i="0" dirty="0">
              <a:solidFill>
                <a:srgbClr val="374151"/>
              </a:solidFill>
              <a:effectLst/>
              <a:latin typeface="Söhne"/>
            </a:endParaRPr>
          </a:p>
          <a:p>
            <a:pPr algn="l">
              <a:buFont typeface="+mj-lt"/>
              <a:buAutoNum type="arabicPeriod"/>
            </a:pPr>
            <a:endParaRPr lang="de-CH" sz="1200" dirty="0"/>
          </a:p>
          <a:p>
            <a:pPr marL="0" indent="0">
              <a:buNone/>
            </a:pPr>
            <a:endParaRPr lang="de-CH" sz="1100" dirty="0"/>
          </a:p>
        </p:txBody>
      </p:sp>
      <p:sp>
        <p:nvSpPr>
          <p:cNvPr id="4" name="Foliennummernplatzhalter 3"/>
          <p:cNvSpPr>
            <a:spLocks noGrp="1"/>
          </p:cNvSpPr>
          <p:nvPr>
            <p:ph type="sldNum" sz="quarter" idx="5"/>
          </p:nvPr>
        </p:nvSpPr>
        <p:spPr/>
        <p:txBody>
          <a:bodyPr/>
          <a:lstStyle/>
          <a:p>
            <a:fld id="{0134E788-CE67-4729-BBBB-13856F6916B7}" type="slidenum">
              <a:rPr lang="de-CH" smtClean="0"/>
              <a:t>17</a:t>
            </a:fld>
            <a:endParaRPr lang="de-CH"/>
          </a:p>
        </p:txBody>
      </p:sp>
    </p:spTree>
    <p:extLst>
      <p:ext uri="{BB962C8B-B14F-4D97-AF65-F5344CB8AC3E}">
        <p14:creationId xmlns:p14="http://schemas.microsoft.com/office/powerpoint/2010/main" val="193034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u="sng" kern="1200" dirty="0">
                <a:solidFill>
                  <a:schemeClr val="tx1"/>
                </a:solidFill>
                <a:effectLst/>
                <a:latin typeface="+mn-lt"/>
                <a:ea typeface="+mn-ea"/>
                <a:cs typeface="+mn-cs"/>
              </a:rPr>
              <a:t>Wie können «</a:t>
            </a:r>
            <a:r>
              <a:rPr lang="de-CH" sz="1200" u="sng" kern="1200" dirty="0" err="1">
                <a:solidFill>
                  <a:schemeClr val="tx1"/>
                </a:solidFill>
                <a:effectLst/>
                <a:latin typeface="+mn-lt"/>
                <a:ea typeface="+mn-ea"/>
                <a:cs typeface="+mn-cs"/>
              </a:rPr>
              <a:t>Intimbehandler:innen</a:t>
            </a:r>
            <a:r>
              <a:rPr lang="de-CH" sz="1200" u="sng" kern="1200" dirty="0">
                <a:solidFill>
                  <a:schemeClr val="tx1"/>
                </a:solidFill>
                <a:effectLst/>
                <a:latin typeface="+mn-lt"/>
                <a:ea typeface="+mn-ea"/>
                <a:cs typeface="+mn-cs"/>
              </a:rPr>
              <a:t>» (</a:t>
            </a:r>
            <a:r>
              <a:rPr lang="de-CH" sz="1200" u="sng" kern="1200" dirty="0" err="1">
                <a:solidFill>
                  <a:schemeClr val="tx1"/>
                </a:solidFill>
                <a:effectLst/>
                <a:latin typeface="+mn-lt"/>
                <a:ea typeface="+mn-ea"/>
                <a:cs typeface="+mn-cs"/>
              </a:rPr>
              <a:t>Gyn</a:t>
            </a:r>
            <a:r>
              <a:rPr lang="de-CH" sz="1200" u="sng" kern="1200" dirty="0">
                <a:solidFill>
                  <a:schemeClr val="tx1"/>
                </a:solidFill>
                <a:effectLst/>
                <a:latin typeface="+mn-lt"/>
                <a:ea typeface="+mn-ea"/>
                <a:cs typeface="+mn-cs"/>
              </a:rPr>
              <a:t>/</a:t>
            </a:r>
            <a:r>
              <a:rPr lang="de-CH" sz="1200" u="sng" kern="1200" dirty="0" err="1">
                <a:solidFill>
                  <a:schemeClr val="tx1"/>
                </a:solidFill>
                <a:effectLst/>
                <a:latin typeface="+mn-lt"/>
                <a:ea typeface="+mn-ea"/>
                <a:cs typeface="+mn-cs"/>
              </a:rPr>
              <a:t>Prokto</a:t>
            </a:r>
            <a:r>
              <a:rPr lang="de-CH" sz="1200" u="sng" kern="1200" dirty="0">
                <a:solidFill>
                  <a:schemeClr val="tx1"/>
                </a:solidFill>
                <a:effectLst/>
                <a:latin typeface="+mn-lt"/>
                <a:ea typeface="+mn-ea"/>
                <a:cs typeface="+mn-cs"/>
              </a:rPr>
              <a:t>/Uro/Gastro/</a:t>
            </a:r>
            <a:r>
              <a:rPr lang="de-CH" sz="1200" u="sng" kern="1200" dirty="0" err="1">
                <a:solidFill>
                  <a:schemeClr val="tx1"/>
                </a:solidFill>
                <a:effectLst/>
                <a:latin typeface="+mn-lt"/>
                <a:ea typeface="+mn-ea"/>
                <a:cs typeface="+mn-cs"/>
              </a:rPr>
              <a:t>Physios</a:t>
            </a:r>
            <a:r>
              <a:rPr lang="de-CH" sz="1200" u="sng" kern="1200" dirty="0">
                <a:solidFill>
                  <a:schemeClr val="tx1"/>
                </a:solidFill>
                <a:effectLst/>
                <a:latin typeface="+mn-lt"/>
                <a:ea typeface="+mn-ea"/>
                <a:cs typeface="+mn-cs"/>
              </a:rPr>
              <a:t>) auf eine genital traumatisierte Patientin am Besten zugehen bzw. welche Warnzeichen beachten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12-44 % der Patientinnen in der Gynäkologie mit Missbrauchserfahrung haben sexuellen Missbrauch erlebt</a:t>
            </a:r>
            <a:r>
              <a:rPr lang="de-CH" sz="1200" dirty="0" smtClean="0"/>
              <a:t>. Ca. 2-6% berichteten dies (</a:t>
            </a:r>
            <a:r>
              <a:rPr lang="de-CH" sz="1200" dirty="0" err="1" smtClean="0"/>
              <a:t>Peschers</a:t>
            </a:r>
            <a:r>
              <a:rPr lang="de-CH" sz="1200" dirty="0" smtClean="0"/>
              <a:t> et al., 2003; Backe et al., 2006).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u="sng" kern="1200" dirty="0">
              <a:solidFill>
                <a:schemeClr val="tx1"/>
              </a:solidFill>
              <a:effectLst/>
              <a:latin typeface="+mn-lt"/>
              <a:ea typeface="+mn-ea"/>
              <a:cs typeface="+mn-cs"/>
            </a:endParaRPr>
          </a:p>
          <a:p>
            <a:pPr>
              <a:lnSpc>
                <a:spcPct val="150000"/>
              </a:lnSpc>
              <a:buFont typeface="Wingdings" panose="05000000000000000000" pitchFamily="2" charset="2"/>
              <a:buNone/>
            </a:pPr>
            <a:r>
              <a:rPr lang="de-CH" sz="1200" dirty="0">
                <a:latin typeface="Microsoft JhengHei" panose="020B0604030504040204" pitchFamily="34" charset="-120"/>
                <a:ea typeface="Microsoft JhengHei" panose="020B0604030504040204" pitchFamily="34" charset="-120"/>
              </a:rPr>
              <a:t>Die (gynäkologische) Untersuchung kann bei Patientinnen mit Trauma-Vorgeschichte eine erhebliche psychische Belastung darstellen und möglicherweise zu einem </a:t>
            </a:r>
            <a:r>
              <a:rPr lang="de-CH" sz="1200" b="1" dirty="0">
                <a:latin typeface="Microsoft JhengHei" panose="020B0604030504040204" pitchFamily="34" charset="-120"/>
                <a:ea typeface="Microsoft JhengHei" panose="020B0604030504040204" pitchFamily="34" charset="-120"/>
              </a:rPr>
              <a:t>Wiedererleben</a:t>
            </a:r>
            <a:r>
              <a:rPr lang="de-CH" sz="1200" dirty="0">
                <a:latin typeface="Microsoft JhengHei" panose="020B0604030504040204" pitchFamily="34" charset="-120"/>
                <a:ea typeface="Microsoft JhengHei" panose="020B0604030504040204" pitchFamily="34" charset="-120"/>
              </a:rPr>
              <a:t> der traumatischen Erfahrungen führen. Während der Untersuchung kann sich das Wiedererleben z.B. in Form von körperlicher Anspannung, Angst- oder Panikzuständen, starken Schmerzen oder Dissoziation manifestieren. Diese Patientinnen benötigen deshalb, insbesondere im Kontext der körperlichen Untersuchung, ein sicheres, vertrauensvolles und vorhersehbares Umfeld, welches möglichst nicht (</a:t>
            </a:r>
            <a:r>
              <a:rPr lang="de-CH" sz="1200" dirty="0" err="1">
                <a:latin typeface="Microsoft JhengHei" panose="020B0604030504040204" pitchFamily="34" charset="-120"/>
                <a:ea typeface="Microsoft JhengHei" panose="020B0604030504040204" pitchFamily="34" charset="-120"/>
              </a:rPr>
              <a:t>re</a:t>
            </a:r>
            <a:r>
              <a:rPr lang="de-CH" sz="1200" dirty="0">
                <a:latin typeface="Microsoft JhengHei" panose="020B0604030504040204" pitchFamily="34" charset="-120"/>
                <a:ea typeface="Microsoft JhengHei" panose="020B0604030504040204" pitchFamily="34" charset="-120"/>
              </a:rPr>
              <a:t>-)traumatisierend wirkt.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0000"/>
                </a:solidFill>
                <a:latin typeface="Microsoft JhengHei" panose="020B0604030504040204" pitchFamily="34" charset="-120"/>
                <a:ea typeface="Microsoft JhengHei" panose="020B0604030504040204" pitchFamily="34" charset="-120"/>
              </a:rPr>
              <a:t>Für Patientinnen, welche in der Vorgeschichte einem körperlichen, sexuellen und anderen Trauma ausgesetzt waren, kann die (gynäkologische) Untersuchung schwer auszuhalten sein. Die medizinischen Untersuchungen und Massnahmen können unter anderem zu einem Wiedererleben des Traumas und zu einer sogenannten «Fight-</a:t>
            </a:r>
            <a:r>
              <a:rPr lang="de-CH" sz="1200" dirty="0" err="1">
                <a:solidFill>
                  <a:srgbClr val="000000"/>
                </a:solidFill>
                <a:latin typeface="Microsoft JhengHei" panose="020B0604030504040204" pitchFamily="34" charset="-120"/>
                <a:ea typeface="Microsoft JhengHei" panose="020B0604030504040204" pitchFamily="34" charset="-120"/>
              </a:rPr>
              <a:t>or</a:t>
            </a:r>
            <a:r>
              <a:rPr lang="de-CH" sz="1200" dirty="0">
                <a:solidFill>
                  <a:srgbClr val="000000"/>
                </a:solidFill>
                <a:latin typeface="Microsoft JhengHei" panose="020B0604030504040204" pitchFamily="34" charset="-120"/>
                <a:ea typeface="Microsoft JhengHei" panose="020B0604030504040204" pitchFamily="34" charset="-120"/>
              </a:rPr>
              <a:t>-Flight-Reaktion» führen.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0000"/>
              </a:solidFill>
              <a:latin typeface="Microsoft JhengHei" panose="020B0604030504040204" pitchFamily="34" charset="-120"/>
              <a:ea typeface="Microsoft JhengHei" panose="020B0604030504040204" pitchFamily="34" charset="-120"/>
            </a:endParaRPr>
          </a:p>
          <a:p>
            <a:pPr marL="0" indent="0">
              <a:buNone/>
            </a:pPr>
            <a:r>
              <a:rPr lang="de-CH" sz="1100" dirty="0" err="1"/>
              <a:t>Do’s</a:t>
            </a:r>
            <a:r>
              <a:rPr lang="de-CH" sz="1100" dirty="0"/>
              <a:t> «Was tun»</a:t>
            </a:r>
          </a:p>
          <a:p>
            <a:pPr algn="l">
              <a:buFont typeface="+mj-lt"/>
              <a:buAutoNum type="arabicPeriod"/>
            </a:pPr>
            <a:r>
              <a:rPr lang="de-DE" sz="1100" b="1" i="0" dirty="0">
                <a:solidFill>
                  <a:srgbClr val="374151"/>
                </a:solidFill>
                <a:effectLst/>
                <a:latin typeface="Söhne"/>
              </a:rPr>
              <a:t> Sicherheit schaffen</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de-CH" sz="1100" b="0" dirty="0" err="1">
                <a:solidFill>
                  <a:schemeClr val="accent1"/>
                </a:solidFill>
                <a:latin typeface="Microsoft JhengHei" panose="020B0604030504040204" pitchFamily="34" charset="-120"/>
                <a:ea typeface="Microsoft JhengHei" panose="020B0604030504040204" pitchFamily="34" charset="-120"/>
              </a:rPr>
              <a:t>Traumasensible</a:t>
            </a:r>
            <a:r>
              <a:rPr lang="de-CH" sz="1100" b="0" dirty="0">
                <a:solidFill>
                  <a:schemeClr val="accent1"/>
                </a:solidFill>
                <a:latin typeface="Microsoft JhengHei" panose="020B0604030504040204" pitchFamily="34" charset="-120"/>
                <a:ea typeface="Microsoft JhengHei" panose="020B0604030504040204" pitchFamily="34" charset="-120"/>
              </a:rPr>
              <a:t> Atmosphäre sicherstellen: </a:t>
            </a:r>
            <a:r>
              <a:rPr lang="de-CH" sz="1100" dirty="0">
                <a:solidFill>
                  <a:srgbClr val="000000"/>
                </a:solidFill>
                <a:latin typeface="Microsoft JhengHei" panose="020B0604030504040204" pitchFamily="34" charset="-120"/>
                <a:ea typeface="Microsoft JhengHei" panose="020B0604030504040204" pitchFamily="34" charset="-120"/>
              </a:rPr>
              <a:t>Sichtbarmachen &amp; Bereitstellung von Infomaterialien (Broschüren, Poster, etc.) mit Trauma-spezifischen Ressourcen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de-CH" sz="1100" dirty="0">
                <a:solidFill>
                  <a:srgbClr val="000000"/>
                </a:solidFill>
                <a:latin typeface="Microsoft JhengHei" panose="020B0604030504040204" pitchFamily="34" charset="-120"/>
                <a:ea typeface="Microsoft JhengHei" panose="020B0604030504040204" pitchFamily="34" charset="-120"/>
              </a:rPr>
              <a:t>Beachten von räumlichen Aspekten (z.B. Geschlossene Türen, Ausrichtung des Sitzplatzes/Untersuchungsplatz der Patientin mit Sicht zur Türe im Untersuchungsraum)</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de-CH" sz="1100" dirty="0">
                <a:solidFill>
                  <a:srgbClr val="000000"/>
                </a:solidFill>
                <a:latin typeface="Microsoft JhengHei" panose="020B0604030504040204" pitchFamily="34" charset="-120"/>
                <a:ea typeface="Microsoft JhengHei" panose="020B0604030504040204" pitchFamily="34" charset="-120"/>
              </a:rPr>
              <a:t>Schaffung einer ruhigen, störfreien Umgebung, Wahrung der Privatsphäre durch Sichtschutz </a:t>
            </a:r>
          </a:p>
          <a:p>
            <a:pPr lvl="1" algn="l">
              <a:buFont typeface="+mj-lt"/>
              <a:buNone/>
            </a:pPr>
            <a:endParaRPr lang="de-DE" sz="1100" b="1" i="0" dirty="0">
              <a:solidFill>
                <a:srgbClr val="374151"/>
              </a:solidFill>
              <a:effectLst/>
              <a:latin typeface="Söhne"/>
            </a:endParaRPr>
          </a:p>
          <a:p>
            <a:pPr algn="l">
              <a:buFont typeface="+mj-lt"/>
              <a:buAutoNum type="arabicPeriod"/>
            </a:pPr>
            <a:r>
              <a:rPr lang="de-DE" sz="1100" dirty="0">
                <a:solidFill>
                  <a:srgbClr val="374151"/>
                </a:solidFill>
                <a:latin typeface="Söhne"/>
              </a:rPr>
              <a:t> </a:t>
            </a:r>
            <a:r>
              <a:rPr lang="de-DE" sz="1100" b="1" dirty="0">
                <a:solidFill>
                  <a:srgbClr val="374151"/>
                </a:solidFill>
                <a:latin typeface="Söhne"/>
              </a:rPr>
              <a:t>Behandlungsmanagement</a:t>
            </a:r>
          </a:p>
          <a:p>
            <a:pPr lvl="1">
              <a:buFont typeface="+mj-lt"/>
              <a:buAutoNum type="arabicPeriod"/>
            </a:pPr>
            <a:r>
              <a:rPr lang="de-DE" sz="900" dirty="0">
                <a:solidFill>
                  <a:srgbClr val="374151"/>
                </a:solidFill>
                <a:latin typeface="Söhne"/>
              </a:rPr>
              <a:t>Fokus auf Sicherheit; Beschreibung der Patientenrechte, Klärung der Rollen und Verantwortlichkeiten und Beschreibung der bekannten Ergebnisse für verschiedene Behandlungsinterventionen</a:t>
            </a:r>
          </a:p>
          <a:p>
            <a:pPr lvl="1">
              <a:buFont typeface="+mj-lt"/>
              <a:buAutoNum type="arabicPeriod"/>
            </a:pPr>
            <a:r>
              <a:rPr lang="de-DE" sz="900" dirty="0">
                <a:solidFill>
                  <a:srgbClr val="374151"/>
                </a:solidFill>
                <a:latin typeface="Söhne"/>
              </a:rPr>
              <a:t>Unterstützung der Zusammenarbeit und der Selbstwirksamkeit der Patienten; Entscheidungen über die Priorisierung der Ziele von Interventionen sind patientenorientiert und die Stärken und Ressourcen der Patienten werden ermittelt sowie in die Behandlung einbezogen</a:t>
            </a:r>
          </a:p>
          <a:p>
            <a:pPr lvl="1">
              <a:buFont typeface="+mj-lt"/>
              <a:buAutoNum type="arabicPeriod"/>
            </a:pPr>
            <a:r>
              <a:rPr lang="de-DE" sz="900" dirty="0">
                <a:solidFill>
                  <a:srgbClr val="374151"/>
                </a:solidFill>
                <a:latin typeface="Söhne"/>
              </a:rPr>
              <a:t>Entwickeln Sie gemeinsam mit dem Patienten einen Behandlungsplan, der mit den Präferenzen und Werten übereinstimmt</a:t>
            </a:r>
          </a:p>
          <a:p>
            <a:pPr lvl="1">
              <a:buFont typeface="+mj-lt"/>
              <a:buAutoNum type="arabicPeriod"/>
            </a:pPr>
            <a:endParaRPr lang="de-DE" sz="900" dirty="0">
              <a:solidFill>
                <a:srgbClr val="374151"/>
              </a:solidFill>
              <a:latin typeface="Söhne"/>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CH" sz="9600" b="1" dirty="0">
                <a:solidFill>
                  <a:schemeClr val="accent1"/>
                </a:solidFill>
                <a:latin typeface="Microsoft JhengHei" panose="020B0604030504040204" pitchFamily="34" charset="-120"/>
                <a:ea typeface="Microsoft JhengHei" panose="020B0604030504040204" pitchFamily="34" charset="-120"/>
              </a:rPr>
              <a:t>3. Vertrauenswürdigkeit &amp; Transparenz</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CH" sz="9600" b="1" dirty="0">
                <a:solidFill>
                  <a:schemeClr val="accent1"/>
                </a:solidFill>
                <a:latin typeface="Microsoft JhengHei" panose="020B0604030504040204" pitchFamily="34" charset="-120"/>
                <a:ea typeface="Microsoft JhengHei" panose="020B0604030504040204" pitchFamily="34" charset="-120"/>
              </a:rPr>
              <a:t>	</a:t>
            </a:r>
            <a:r>
              <a:rPr lang="de-CH" sz="1100" dirty="0">
                <a:solidFill>
                  <a:srgbClr val="000000"/>
                </a:solidFill>
                <a:latin typeface="Microsoft JhengHei" panose="020B0604030504040204" pitchFamily="34" charset="-120"/>
                <a:ea typeface="Microsoft JhengHei" panose="020B0604030504040204" pitchFamily="34" charset="-120"/>
              </a:rPr>
              <a:t>Vorstellung bei der Patientin mit Namen &amp; Funktion durch alle beteiligten Mitarbeitenden, nur Anwesenheit von angekündigtem Personen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CH" sz="1100" dirty="0">
                <a:solidFill>
                  <a:srgbClr val="000000"/>
                </a:solidFill>
                <a:latin typeface="Microsoft JhengHei" panose="020B0604030504040204" pitchFamily="34" charset="-120"/>
                <a:ea typeface="Microsoft JhengHei" panose="020B0604030504040204" pitchFamily="34" charset="-120"/>
              </a:rPr>
              <a:t>	Erklärung der Untersuchungsschritte und Einholung von Erlaubnis vor Berührung der Patientin</a:t>
            </a:r>
          </a:p>
          <a:p>
            <a:pPr marL="914400" marR="0" lvl="2" indent="0" algn="l" defTabSz="914400" rtl="0" eaLnBrk="1" fontAlgn="auto" latinLnBrk="0" hangingPunct="1">
              <a:lnSpc>
                <a:spcPct val="100000"/>
              </a:lnSpc>
              <a:spcBef>
                <a:spcPts val="0"/>
              </a:spcBef>
              <a:spcAft>
                <a:spcPts val="0"/>
              </a:spcAft>
              <a:buClrTx/>
              <a:buSzTx/>
              <a:buFont typeface="+mj-lt"/>
              <a:buNone/>
              <a:tabLst/>
              <a:defRPr/>
            </a:pPr>
            <a:r>
              <a:rPr lang="de-CH" sz="1100" dirty="0">
                <a:solidFill>
                  <a:srgbClr val="000000"/>
                </a:solidFill>
                <a:latin typeface="Microsoft JhengHei" panose="020B0604030504040204" pitchFamily="34" charset="-120"/>
                <a:ea typeface="Microsoft JhengHei" panose="020B0604030504040204" pitchFamily="34" charset="-120"/>
              </a:rPr>
              <a:t>Gemeinsames Erstellen des Behandlungsplans und Berücksichtigung der Präferenzen der Patientin</a:t>
            </a:r>
          </a:p>
          <a:p>
            <a:pPr marL="914400" marR="0" lvl="2" indent="0" algn="l" defTabSz="914400" rtl="0" eaLnBrk="1" fontAlgn="auto" latinLnBrk="0" hangingPunct="1">
              <a:lnSpc>
                <a:spcPct val="100000"/>
              </a:lnSpc>
              <a:spcBef>
                <a:spcPts val="0"/>
              </a:spcBef>
              <a:spcAft>
                <a:spcPts val="0"/>
              </a:spcAft>
              <a:buClrTx/>
              <a:buSzTx/>
              <a:buFont typeface="+mj-lt"/>
              <a:buNone/>
              <a:tabLst/>
              <a:defRPr/>
            </a:pPr>
            <a:r>
              <a:rPr lang="de-CH" sz="1100" dirty="0">
                <a:solidFill>
                  <a:srgbClr val="000000"/>
                </a:solidFill>
                <a:latin typeface="Microsoft JhengHei" panose="020B0604030504040204" pitchFamily="34" charset="-120"/>
                <a:ea typeface="Microsoft JhengHei" panose="020B0604030504040204" pitchFamily="34" charset="-120"/>
              </a:rPr>
              <a:t>Bitten um Erlaubnis, bevor mit der Untersuchung begonnen wird</a:t>
            </a:r>
          </a:p>
          <a:p>
            <a:pPr marL="914400" marR="0" lvl="2" indent="0" algn="l" defTabSz="914400" rtl="0" eaLnBrk="1" fontAlgn="auto" latinLnBrk="0" hangingPunct="1">
              <a:lnSpc>
                <a:spcPct val="100000"/>
              </a:lnSpc>
              <a:spcBef>
                <a:spcPts val="0"/>
              </a:spcBef>
              <a:spcAft>
                <a:spcPts val="0"/>
              </a:spcAft>
              <a:buClrTx/>
              <a:buSzTx/>
              <a:buFont typeface="+mj-lt"/>
              <a:buNone/>
              <a:tabLst/>
              <a:defRPr/>
            </a:pPr>
            <a:r>
              <a:rPr lang="de-CH" sz="1100" dirty="0">
                <a:solidFill>
                  <a:srgbClr val="000000"/>
                </a:solidFill>
                <a:latin typeface="Microsoft JhengHei" panose="020B0604030504040204" pitchFamily="34" charset="-120"/>
                <a:ea typeface="Microsoft JhengHei" panose="020B0604030504040204" pitchFamily="34" charset="-120"/>
              </a:rPr>
              <a:t>Informieren der Patientin, dass sie mit die Verantwortung trägt/Kontrolle besitzt und den Arzt informieren soll, wenn sie sich unwohl fühlt</a:t>
            </a:r>
          </a:p>
          <a:p>
            <a:pPr marL="914400" marR="0" lvl="2" indent="0" algn="l" defTabSz="914400" rtl="0" eaLnBrk="1" fontAlgn="auto" latinLnBrk="0" hangingPunct="1">
              <a:lnSpc>
                <a:spcPct val="100000"/>
              </a:lnSpc>
              <a:spcBef>
                <a:spcPts val="0"/>
              </a:spcBef>
              <a:spcAft>
                <a:spcPts val="0"/>
              </a:spcAft>
              <a:buClrTx/>
              <a:buSzTx/>
              <a:buFont typeface="+mj-lt"/>
              <a:buNone/>
              <a:tabLst/>
              <a:defRPr/>
            </a:pPr>
            <a:r>
              <a:rPr lang="de-CH" sz="1100" dirty="0">
                <a:solidFill>
                  <a:srgbClr val="000000"/>
                </a:solidFill>
                <a:latin typeface="Microsoft JhengHei" panose="020B0604030504040204" pitchFamily="34" charset="-120"/>
                <a:ea typeface="Microsoft JhengHei" panose="020B0604030504040204" pitchFamily="34" charset="-120"/>
              </a:rPr>
              <a:t>Vereinbarung eines «Stopp»-Signals</a:t>
            </a:r>
          </a:p>
          <a:p>
            <a:pPr algn="l">
              <a:buFont typeface="+mj-lt"/>
              <a:buNone/>
            </a:pPr>
            <a:endParaRPr lang="de-DE" sz="900" b="0" i="0" dirty="0">
              <a:solidFill>
                <a:srgbClr val="374151"/>
              </a:solidFill>
              <a:effectLst/>
              <a:latin typeface="Söhne"/>
            </a:endParaRPr>
          </a:p>
          <a:p>
            <a:pPr algn="l">
              <a:buFont typeface="+mj-lt"/>
              <a:buNone/>
            </a:pPr>
            <a:r>
              <a:rPr lang="de-DE" sz="900" b="0" i="0" dirty="0">
                <a:solidFill>
                  <a:srgbClr val="374151"/>
                </a:solidFill>
                <a:effectLst/>
                <a:latin typeface="Söhne"/>
              </a:rPr>
              <a:t>4. </a:t>
            </a:r>
            <a:r>
              <a:rPr lang="de-DE" sz="1100" b="1" i="0" dirty="0">
                <a:solidFill>
                  <a:srgbClr val="374151"/>
                </a:solidFill>
                <a:effectLst/>
                <a:latin typeface="Söhne"/>
              </a:rPr>
              <a:t>Empathie und aktives Zuhören</a:t>
            </a:r>
          </a:p>
          <a:p>
            <a:pPr algn="l">
              <a:buFont typeface="+mj-lt"/>
              <a:buNone/>
            </a:pPr>
            <a:r>
              <a:rPr lang="de-DE" sz="1100" b="1" i="0" dirty="0">
                <a:solidFill>
                  <a:srgbClr val="374151"/>
                </a:solidFill>
                <a:effectLst/>
                <a:latin typeface="Söhne"/>
              </a:rPr>
              <a:t>	</a:t>
            </a:r>
            <a:r>
              <a:rPr lang="de-CH" sz="1100" b="1" dirty="0">
                <a:solidFill>
                  <a:schemeClr val="accent1"/>
                </a:solidFill>
                <a:latin typeface="Microsoft JhengHei" panose="020B0604030504040204" pitchFamily="34" charset="-120"/>
                <a:ea typeface="Microsoft JhengHei" panose="020B0604030504040204" pitchFamily="34" charset="-120"/>
              </a:rPr>
              <a:t>Annahmesignale beim aktiven Zuhören</a:t>
            </a:r>
            <a:r>
              <a:rPr lang="de-DE" sz="1100" b="1" i="0" dirty="0">
                <a:solidFill>
                  <a:srgbClr val="374151"/>
                </a:solidFill>
                <a:effectLst/>
                <a:latin typeface="Söhne"/>
                <a:ea typeface="Microsoft JhengHei" panose="020B0604030504040204" pitchFamily="34" charset="-120"/>
              </a:rPr>
              <a:t>, </a:t>
            </a:r>
            <a:r>
              <a:rPr lang="de-CH" sz="1100" b="1" dirty="0">
                <a:solidFill>
                  <a:schemeClr val="accent1"/>
                </a:solidFill>
                <a:latin typeface="Microsoft JhengHei" panose="020B0604030504040204" pitchFamily="34" charset="-120"/>
                <a:ea typeface="Microsoft JhengHei" panose="020B0604030504040204" pitchFamily="34" charset="-120"/>
              </a:rPr>
              <a:t>Nicht festlegende Aufforderungen</a:t>
            </a:r>
            <a:r>
              <a:rPr lang="de-DE" sz="1100" b="1" i="0" dirty="0">
                <a:solidFill>
                  <a:srgbClr val="374151"/>
                </a:solidFill>
                <a:effectLst/>
                <a:latin typeface="Söhne"/>
                <a:ea typeface="Microsoft JhengHei" panose="020B0604030504040204" pitchFamily="34" charset="-120"/>
              </a:rPr>
              <a:t>, </a:t>
            </a:r>
            <a:r>
              <a:rPr lang="de-CH" sz="1100" b="1" dirty="0">
                <a:solidFill>
                  <a:schemeClr val="accent1"/>
                </a:solidFill>
                <a:latin typeface="Microsoft JhengHei" panose="020B0604030504040204" pitchFamily="34" charset="-120"/>
                <a:ea typeface="Microsoft JhengHei" panose="020B0604030504040204" pitchFamily="34" charset="-120"/>
              </a:rPr>
              <a:t>Paraphrasieren</a:t>
            </a:r>
            <a:r>
              <a:rPr lang="de-DE" sz="1100" b="1" i="0" dirty="0">
                <a:solidFill>
                  <a:srgbClr val="374151"/>
                </a:solidFill>
                <a:effectLst/>
                <a:latin typeface="Söhne"/>
                <a:ea typeface="Microsoft JhengHei" panose="020B0604030504040204" pitchFamily="34" charset="-120"/>
              </a:rPr>
              <a:t>, </a:t>
            </a:r>
            <a:r>
              <a:rPr lang="de-CH" sz="1100" b="1" dirty="0">
                <a:solidFill>
                  <a:schemeClr val="accent1"/>
                </a:solidFill>
                <a:latin typeface="Microsoft JhengHei" panose="020B0604030504040204" pitchFamily="34" charset="-120"/>
                <a:ea typeface="Microsoft JhengHei" panose="020B0604030504040204" pitchFamily="34" charset="-120"/>
              </a:rPr>
              <a:t>Verbalisieren emotionaler Erlebnisinhalte</a:t>
            </a:r>
            <a:r>
              <a:rPr lang="de-DE" sz="1100" b="1" i="0" dirty="0">
                <a:solidFill>
                  <a:srgbClr val="374151"/>
                </a:solidFill>
                <a:effectLst/>
                <a:latin typeface="Söhne"/>
                <a:ea typeface="Microsoft JhengHei" panose="020B0604030504040204" pitchFamily="34" charset="-120"/>
              </a:rPr>
              <a:t>, </a:t>
            </a:r>
          </a:p>
          <a:p>
            <a:pPr algn="l">
              <a:buFont typeface="+mj-lt"/>
              <a:buNone/>
            </a:pPr>
            <a:r>
              <a:rPr lang="de-DE" sz="1100" b="1" i="0" dirty="0">
                <a:solidFill>
                  <a:srgbClr val="374151"/>
                </a:solidFill>
                <a:effectLst/>
                <a:latin typeface="Söhne"/>
                <a:ea typeface="Microsoft JhengHei" panose="020B0604030504040204" pitchFamily="34" charset="-120"/>
              </a:rPr>
              <a:t>	</a:t>
            </a:r>
            <a:r>
              <a:rPr lang="de-CH" sz="1100" b="1" dirty="0">
                <a:solidFill>
                  <a:schemeClr val="accent1"/>
                </a:solidFill>
                <a:latin typeface="Microsoft JhengHei" panose="020B0604030504040204" pitchFamily="34" charset="-120"/>
                <a:ea typeface="Microsoft JhengHei" panose="020B0604030504040204" pitchFamily="34" charset="-120"/>
              </a:rPr>
              <a:t>Ausreden lassen</a:t>
            </a:r>
            <a:r>
              <a:rPr lang="de-DE" sz="1100" b="1" i="0" dirty="0">
                <a:solidFill>
                  <a:srgbClr val="374151"/>
                </a:solidFill>
                <a:effectLst/>
                <a:latin typeface="Söhne"/>
                <a:ea typeface="Microsoft JhengHei" panose="020B0604030504040204" pitchFamily="34" charset="-120"/>
              </a:rPr>
              <a:t>, </a:t>
            </a:r>
            <a:endParaRPr lang="de-DE" sz="1100" b="0" i="0" dirty="0">
              <a:solidFill>
                <a:srgbClr val="374151"/>
              </a:solidFill>
              <a:effectLst/>
              <a:latin typeface="Söhne"/>
            </a:endParaRPr>
          </a:p>
          <a:p>
            <a:pPr algn="l">
              <a:buFont typeface="+mj-lt"/>
              <a:buNone/>
            </a:pPr>
            <a:r>
              <a:rPr lang="de-DE" sz="1100" b="0" i="0" dirty="0">
                <a:solidFill>
                  <a:srgbClr val="374151"/>
                </a:solidFill>
                <a:effectLst/>
                <a:latin typeface="Söhne"/>
              </a:rPr>
              <a:t>5. </a:t>
            </a:r>
            <a:r>
              <a:rPr lang="de-DE" sz="1100" b="1" i="0" dirty="0">
                <a:solidFill>
                  <a:srgbClr val="374151"/>
                </a:solidFill>
                <a:effectLst/>
                <a:latin typeface="Söhne"/>
              </a:rPr>
              <a:t>Schulungen aller Mitarbeiter</a:t>
            </a:r>
          </a:p>
          <a:p>
            <a:pPr marL="457200" marR="0" lvl="1" indent="0" algn="l" defTabSz="914400" rtl="0" eaLnBrk="1" fontAlgn="auto" latinLnBrk="0" hangingPunct="1">
              <a:lnSpc>
                <a:spcPct val="100000"/>
              </a:lnSpc>
              <a:spcBef>
                <a:spcPts val="0"/>
              </a:spcBef>
              <a:spcAft>
                <a:spcPts val="0"/>
              </a:spcAft>
              <a:buClrTx/>
              <a:buSzTx/>
              <a:buFont typeface="+mj-lt"/>
              <a:buAutoNum type="arabicPeriod"/>
              <a:tabLst/>
              <a:defRPr/>
            </a:pPr>
            <a:r>
              <a:rPr lang="de-CH" sz="1100" dirty="0">
                <a:solidFill>
                  <a:srgbClr val="FF0000"/>
                </a:solidFill>
                <a:latin typeface="Microsoft JhengHei" panose="020B0604030504040204" pitchFamily="34" charset="-120"/>
                <a:ea typeface="Microsoft JhengHei" panose="020B0604030504040204" pitchFamily="34" charset="-120"/>
              </a:rPr>
              <a:t>Das gesamte Personal (Kliniker, Verwaltungs- und Hilfspersonal) ist eine Ressource bei der </a:t>
            </a:r>
            <a:r>
              <a:rPr lang="de-CH" sz="1100" dirty="0" err="1">
                <a:solidFill>
                  <a:srgbClr val="FF0000"/>
                </a:solidFill>
                <a:latin typeface="Microsoft JhengHei" panose="020B0604030504040204" pitchFamily="34" charset="-120"/>
                <a:ea typeface="Microsoft JhengHei" panose="020B0604030504040204" pitchFamily="34" charset="-120"/>
              </a:rPr>
              <a:t>Behandlungs</a:t>
            </a:r>
            <a:r>
              <a:rPr lang="de-CH" sz="1100" dirty="0">
                <a:solidFill>
                  <a:srgbClr val="FF0000"/>
                </a:solidFill>
                <a:latin typeface="Microsoft JhengHei" panose="020B0604030504040204" pitchFamily="34" charset="-120"/>
                <a:ea typeface="Microsoft JhengHei" panose="020B0604030504040204" pitchFamily="34" charset="-120"/>
              </a:rPr>
              <a:t> von </a:t>
            </a:r>
            <a:r>
              <a:rPr lang="de-CH" sz="1100" dirty="0" err="1">
                <a:solidFill>
                  <a:srgbClr val="FF0000"/>
                </a:solidFill>
                <a:latin typeface="Microsoft JhengHei" panose="020B0604030504040204" pitchFamily="34" charset="-120"/>
                <a:ea typeface="Microsoft JhengHei" panose="020B0604030504040204" pitchFamily="34" charset="-120"/>
              </a:rPr>
              <a:t>traumabezogenen</a:t>
            </a:r>
            <a:r>
              <a:rPr lang="de-CH" sz="1100" dirty="0">
                <a:solidFill>
                  <a:srgbClr val="FF0000"/>
                </a:solidFill>
                <a:latin typeface="Microsoft JhengHei" panose="020B0604030504040204" pitchFamily="34" charset="-120"/>
                <a:ea typeface="Microsoft JhengHei" panose="020B0604030504040204" pitchFamily="34" charset="-120"/>
              </a:rPr>
              <a:t> Störungen. Daher ist es ebenfalls wichtig weitere Mitarbeitende zu schulen, um ein unterstützendes und traumainformiertes Umfeld zu schaffen.</a:t>
            </a:r>
            <a:endParaRPr lang="de-CH" sz="1100" dirty="0">
              <a:solidFill>
                <a:srgbClr val="000000"/>
              </a:solidFill>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e-DE" sz="1100" b="1" i="0" dirty="0">
              <a:solidFill>
                <a:srgbClr val="374151"/>
              </a:solidFill>
              <a:effectLst/>
              <a:latin typeface="Söhne"/>
            </a:endParaRPr>
          </a:p>
          <a:p>
            <a:pPr algn="l">
              <a:buFont typeface="+mj-lt"/>
              <a:buNone/>
            </a:pPr>
            <a:r>
              <a:rPr lang="de-DE" sz="1100" b="1" i="0" dirty="0">
                <a:solidFill>
                  <a:srgbClr val="374151"/>
                </a:solidFill>
                <a:effectLst/>
                <a:latin typeface="Söhne"/>
                <a:ea typeface="Microsoft JhengHei" panose="020B0604030504040204" pitchFamily="34" charset="-120"/>
              </a:rPr>
              <a:t>6. </a:t>
            </a:r>
            <a:r>
              <a:rPr lang="de-CH" sz="1100" b="1" dirty="0">
                <a:solidFill>
                  <a:srgbClr val="FF0000"/>
                </a:solidFill>
                <a:latin typeface="Microsoft JhengHei" panose="020B0604030504040204" pitchFamily="34" charset="-120"/>
                <a:ea typeface="Microsoft JhengHei" panose="020B0604030504040204" pitchFamily="34" charset="-120"/>
              </a:rPr>
              <a:t>Fallbesprechungen</a:t>
            </a:r>
          </a:p>
          <a:p>
            <a:pPr marL="342900"/>
            <a:r>
              <a:rPr lang="de-CH" sz="1100" dirty="0">
                <a:solidFill>
                  <a:srgbClr val="FF0000"/>
                </a:solidFill>
                <a:latin typeface="Microsoft JhengHei" panose="020B0604030504040204" pitchFamily="34" charset="-120"/>
                <a:ea typeface="Microsoft JhengHei" panose="020B0604030504040204" pitchFamily="34" charset="-120"/>
              </a:rPr>
              <a:t>Eine weitere Säule für den klinischen Alltag kann die Intervision und </a:t>
            </a:r>
          </a:p>
          <a:p>
            <a:pPr marL="342900"/>
            <a:r>
              <a:rPr lang="de-CH" sz="1100" dirty="0">
                <a:solidFill>
                  <a:srgbClr val="FF0000"/>
                </a:solidFill>
                <a:latin typeface="Microsoft JhengHei" panose="020B0604030504040204" pitchFamily="34" charset="-120"/>
                <a:ea typeface="Microsoft JhengHei" panose="020B0604030504040204" pitchFamily="34" charset="-120"/>
              </a:rPr>
              <a:t>interdisziplinäre Fallbesprechung von typischer / schwieriger Fälle sein. </a:t>
            </a:r>
          </a:p>
          <a:p>
            <a:pPr algn="l">
              <a:buFont typeface="+mj-lt"/>
              <a:buNone/>
            </a:pPr>
            <a:endParaRPr lang="de-DE" sz="1100" b="1"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0000"/>
              </a:solidFill>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latin typeface="Microsoft JhengHei" panose="020B0604030504040204" pitchFamily="34" charset="-120"/>
                <a:ea typeface="Microsoft JhengHei" panose="020B0604030504040204" pitchFamily="34" charset="-120"/>
              </a:rPr>
              <a:t>Patientinnen mit traumatischen Vorerfahrungen berichten jedoch im Kontext der ärztlichen Behandlung kaum spontan davon (</a:t>
            </a:r>
            <a:r>
              <a:rPr lang="de-CH" dirty="0" err="1"/>
              <a:t>Munishvaran</a:t>
            </a:r>
            <a:r>
              <a:rPr lang="de-CH" dirty="0"/>
              <a:t> &amp; </a:t>
            </a:r>
            <a:r>
              <a:rPr lang="de-CH" dirty="0" err="1"/>
              <a:t>Booysen</a:t>
            </a:r>
            <a:r>
              <a:rPr lang="de-CH" dirty="0"/>
              <a:t>, 2022</a:t>
            </a:r>
            <a:r>
              <a:rPr lang="de-CH" sz="1200" dirty="0">
                <a:latin typeface="Microsoft JhengHei" panose="020B0604030504040204" pitchFamily="34" charset="-120"/>
                <a:ea typeface="Microsoft JhengHei"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0000"/>
              </a:solidFill>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0000"/>
              </a:solidFill>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de-CH" dirty="0"/>
          </a:p>
          <a:p>
            <a:r>
              <a:rPr lang="de-CH" dirty="0" err="1"/>
              <a:t>Do’s</a:t>
            </a:r>
            <a:endParaRPr lang="de-CH" dirty="0"/>
          </a:p>
          <a:p>
            <a:endParaRPr lang="de-CH" dirty="0"/>
          </a:p>
          <a:p>
            <a:pPr algn="l">
              <a:buFont typeface="+mj-lt"/>
              <a:buAutoNum type="arabicPeriod"/>
            </a:pPr>
            <a:r>
              <a:rPr lang="de-DE" b="1" i="0" dirty="0">
                <a:solidFill>
                  <a:srgbClr val="374151"/>
                </a:solidFill>
                <a:effectLst/>
                <a:latin typeface="Söhne"/>
              </a:rPr>
              <a:t>Ganzheitlicher Ansatz</a:t>
            </a:r>
            <a:r>
              <a:rPr lang="de-DE" b="0" i="0" dirty="0">
                <a:solidFill>
                  <a:srgbClr val="374151"/>
                </a:solidFill>
                <a:effectLst/>
                <a:latin typeface="Söhne"/>
              </a:rPr>
              <a:t>: Integrieren Sie sowohl körperliche als auch psychische Behandlungsaspekte in Ihren Therapieplan. Dies kann die Zusammenarbeit mit Schmerztherapeuten, Physiotherapeuten und Psychologen beinhalten.</a:t>
            </a:r>
          </a:p>
          <a:p>
            <a:pPr algn="l">
              <a:buFont typeface="+mj-lt"/>
              <a:buAutoNum type="arabicPeriod"/>
            </a:pPr>
            <a:r>
              <a:rPr lang="de-DE" b="1" i="0" dirty="0">
                <a:solidFill>
                  <a:srgbClr val="374151"/>
                </a:solidFill>
                <a:effectLst/>
                <a:latin typeface="Söhne"/>
              </a:rPr>
              <a:t>Empathie und aktives Zuhören</a:t>
            </a:r>
            <a:r>
              <a:rPr lang="de-DE" b="0" i="0" dirty="0">
                <a:solidFill>
                  <a:srgbClr val="374151"/>
                </a:solidFill>
                <a:effectLst/>
                <a:latin typeface="Söhne"/>
              </a:rPr>
              <a:t>: Nehmen Sie sich Zeit, um den Schilderungen Ihrer Patientinnen aufmerksam und empathisch zuzuhören. Dies stärkt das Vertrauensverhältnis und unterstützt den Behandlungsprozess.</a:t>
            </a:r>
          </a:p>
          <a:p>
            <a:pPr algn="l">
              <a:buFont typeface="+mj-lt"/>
              <a:buAutoNum type="arabicPeriod"/>
            </a:pPr>
            <a:r>
              <a:rPr lang="de-DE" b="1" i="0" dirty="0">
                <a:solidFill>
                  <a:srgbClr val="374151"/>
                </a:solidFill>
                <a:effectLst/>
                <a:latin typeface="Söhne"/>
              </a:rPr>
              <a:t>Offene Gesprächsführung über emotionale Themen</a:t>
            </a:r>
            <a:r>
              <a:rPr lang="de-DE" b="0" i="0" dirty="0">
                <a:solidFill>
                  <a:srgbClr val="374151"/>
                </a:solidFill>
                <a:effectLst/>
                <a:latin typeface="Söhne"/>
              </a:rPr>
              <a:t>: Ermutigen Sie Ihre Patientinnen, offen über ihre Gefühle, Ängste und Sorgen zu sprechen, die im Zusammenhang mit ihren Schmerzen stehen.</a:t>
            </a:r>
          </a:p>
          <a:p>
            <a:pPr algn="l">
              <a:buFont typeface="+mj-lt"/>
              <a:buAutoNum type="arabicPeriod"/>
            </a:pPr>
            <a:r>
              <a:rPr lang="de-DE" b="1" i="0" dirty="0">
                <a:solidFill>
                  <a:srgbClr val="374151"/>
                </a:solidFill>
                <a:effectLst/>
                <a:latin typeface="Söhne"/>
              </a:rPr>
              <a:t>Psychoedukation anbieten</a:t>
            </a:r>
            <a:r>
              <a:rPr lang="de-DE" b="0" i="0" dirty="0">
                <a:solidFill>
                  <a:srgbClr val="374151"/>
                </a:solidFill>
                <a:effectLst/>
                <a:latin typeface="Söhne"/>
              </a:rPr>
              <a:t>: Informieren Sie Ihre Patientinnen über den Zusammenhang zwischen CPP und psychischen Faktoren. Ermutigen Sie sie gegebenenfalls, psychologische Unterstützung in Anspruch zu nehmen.</a:t>
            </a:r>
          </a:p>
          <a:p>
            <a:pPr algn="l">
              <a:buFont typeface="+mj-lt"/>
              <a:buAutoNum type="arabicPeriod"/>
            </a:pPr>
            <a:r>
              <a:rPr lang="de-DE" b="1" i="0" dirty="0">
                <a:solidFill>
                  <a:srgbClr val="374151"/>
                </a:solidFill>
                <a:effectLst/>
                <a:latin typeface="Söhne"/>
              </a:rPr>
              <a:t>Individuelle Behandlungspläne</a:t>
            </a:r>
            <a:r>
              <a:rPr lang="de-DE" b="0" i="0" dirty="0">
                <a:solidFill>
                  <a:srgbClr val="374151"/>
                </a:solidFill>
                <a:effectLst/>
                <a:latin typeface="Söhne"/>
              </a:rPr>
              <a:t>: Berücksichtigen Sie die individuellen Symptome, Lebensumstände und Bedürfnisse jeder Patientin bei der Erstellung des Behandlungsplans.</a:t>
            </a:r>
          </a:p>
          <a:p>
            <a:endParaRPr lang="de-CH" dirty="0"/>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19</a:t>
            </a:fld>
            <a:endParaRPr lang="de-CH"/>
          </a:p>
        </p:txBody>
      </p:sp>
    </p:spTree>
    <p:extLst>
      <p:ext uri="{BB962C8B-B14F-4D97-AF65-F5344CB8AC3E}">
        <p14:creationId xmlns:p14="http://schemas.microsoft.com/office/powerpoint/2010/main" val="428175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r>
              <a:rPr lang="de-CH" dirty="0" err="1"/>
              <a:t>Don’t</a:t>
            </a:r>
            <a:endParaRPr lang="de-CH" dirty="0"/>
          </a:p>
          <a:p>
            <a:endParaRPr lang="de-CH" dirty="0"/>
          </a:p>
          <a:p>
            <a:pPr algn="l">
              <a:buFont typeface="+mj-lt"/>
              <a:buAutoNum type="arabicPeriod"/>
            </a:pPr>
            <a:r>
              <a:rPr lang="de-DE" b="1" i="0" dirty="0">
                <a:solidFill>
                  <a:srgbClr val="374151"/>
                </a:solidFill>
                <a:effectLst/>
                <a:latin typeface="Söhne"/>
              </a:rPr>
              <a:t> Nicht psychische Aspekte übersehen</a:t>
            </a:r>
            <a:r>
              <a:rPr lang="de-DE" b="0" i="0" dirty="0">
                <a:solidFill>
                  <a:srgbClr val="374151"/>
                </a:solidFill>
                <a:effectLst/>
                <a:latin typeface="Söhne"/>
              </a:rPr>
              <a:t>: Vernachlässigen Sie nicht die Rolle der psychischen Gesundheit in der Schmerzwahrnehmung und -verarbeitung.</a:t>
            </a:r>
          </a:p>
          <a:p>
            <a:pPr algn="l">
              <a:buFont typeface="+mj-lt"/>
              <a:buAutoNum type="arabicPeriod"/>
            </a:pPr>
            <a:endParaRPr lang="de-DE" b="0" i="0" dirty="0">
              <a:solidFill>
                <a:srgbClr val="374151"/>
              </a:solidFill>
              <a:effectLst/>
              <a:latin typeface="Söhne"/>
            </a:endParaRPr>
          </a:p>
          <a:p>
            <a:pPr algn="l">
              <a:buFont typeface="+mj-lt"/>
              <a:buAutoNum type="arabicPeriod"/>
            </a:pPr>
            <a:r>
              <a:rPr lang="de-DE" b="1" i="0" dirty="0">
                <a:solidFill>
                  <a:srgbClr val="374151"/>
                </a:solidFill>
                <a:effectLst/>
                <a:latin typeface="Söhne"/>
              </a:rPr>
              <a:t> </a:t>
            </a:r>
            <a:r>
              <a:rPr lang="de-DE" b="1" i="0" dirty="0" err="1">
                <a:solidFill>
                  <a:srgbClr val="374151"/>
                </a:solidFill>
                <a:effectLst/>
                <a:latin typeface="Söhne"/>
              </a:rPr>
              <a:t>Übermässige</a:t>
            </a:r>
            <a:r>
              <a:rPr lang="de-DE" b="1" i="0" dirty="0">
                <a:solidFill>
                  <a:srgbClr val="374151"/>
                </a:solidFill>
                <a:effectLst/>
                <a:latin typeface="Söhne"/>
              </a:rPr>
              <a:t> Fokussierung auf medizinische Untersuchungen vermeiden</a:t>
            </a:r>
            <a:r>
              <a:rPr lang="de-DE" b="0" i="0" dirty="0">
                <a:solidFill>
                  <a:srgbClr val="374151"/>
                </a:solidFill>
                <a:effectLst/>
                <a:latin typeface="Söhne"/>
              </a:rPr>
              <a:t>: Konzentrieren Sie sich nicht </a:t>
            </a:r>
            <a:r>
              <a:rPr lang="de-DE" b="0" i="0" dirty="0" err="1">
                <a:solidFill>
                  <a:srgbClr val="374151"/>
                </a:solidFill>
                <a:effectLst/>
                <a:latin typeface="Söhne"/>
              </a:rPr>
              <a:t>ausschliesslich</a:t>
            </a:r>
            <a:r>
              <a:rPr lang="de-DE" b="0" i="0" dirty="0">
                <a:solidFill>
                  <a:srgbClr val="374151"/>
                </a:solidFill>
                <a:effectLst/>
                <a:latin typeface="Söhne"/>
              </a:rPr>
              <a:t> auf medizinische Tests, sondern beziehen Sie auch psychologische Faktoren in Ihre Überlegungen mit ein; </a:t>
            </a:r>
            <a:r>
              <a:rPr lang="de-DE" b="0" i="0" dirty="0">
                <a:solidFill>
                  <a:srgbClr val="444444"/>
                </a:solidFill>
                <a:effectLst/>
                <a:latin typeface="Open Sans" panose="020B0606030504020204" pitchFamily="34" charset="0"/>
              </a:rPr>
              <a:t>Patientinnen meist mit einer invasiven Diagnostik und Therapie versorgt – die einseitig organbezogenen Eingriffe wie </a:t>
            </a:r>
            <a:r>
              <a:rPr lang="de-DE" b="0" i="0" dirty="0" err="1">
                <a:solidFill>
                  <a:srgbClr val="444444"/>
                </a:solidFill>
                <a:effectLst/>
                <a:latin typeface="Open Sans" panose="020B0606030504020204" pitchFamily="34" charset="0"/>
              </a:rPr>
              <a:t>Adhäsiolysen</a:t>
            </a:r>
            <a:r>
              <a:rPr lang="de-DE" b="0" i="0" dirty="0">
                <a:solidFill>
                  <a:srgbClr val="444444"/>
                </a:solidFill>
                <a:effectLst/>
                <a:latin typeface="Open Sans" panose="020B0606030504020204" pitchFamily="34" charset="0"/>
              </a:rPr>
              <a:t> und Hysterektomien verstärken die Symptomatik aber häufig sogar noch.</a:t>
            </a:r>
          </a:p>
          <a:p>
            <a:pPr algn="l">
              <a:buFont typeface="+mj-lt"/>
              <a:buAutoNum type="arabicPeriod"/>
            </a:pPr>
            <a:endParaRPr lang="de-DE" b="0" i="0" dirty="0">
              <a:solidFill>
                <a:srgbClr val="374151"/>
              </a:solidFill>
              <a:effectLst/>
              <a:latin typeface="Söhne"/>
            </a:endParaRPr>
          </a:p>
          <a:p>
            <a:pPr algn="l">
              <a:buFont typeface="+mj-lt"/>
              <a:buAutoNum type="arabicPeriod"/>
            </a:pPr>
            <a:r>
              <a:rPr lang="de-DE" b="1" i="0" dirty="0">
                <a:solidFill>
                  <a:srgbClr val="374151"/>
                </a:solidFill>
                <a:effectLst/>
                <a:latin typeface="Söhne"/>
              </a:rPr>
              <a:t>Keine voreiligen Schlussfolgerungen ziehen</a:t>
            </a:r>
            <a:r>
              <a:rPr lang="de-DE" b="0" i="0" dirty="0">
                <a:solidFill>
                  <a:srgbClr val="374151"/>
                </a:solidFill>
                <a:effectLst/>
                <a:latin typeface="Söhne"/>
              </a:rPr>
              <a:t>: Vermeiden Sie es, vorschnell Ursachen für die Schmerzen zu bestimmen, ohne alle möglichen Faktoren gründlich zu berücksichtigen.</a:t>
            </a:r>
          </a:p>
          <a:p>
            <a:pPr algn="l">
              <a:buFont typeface="+mj-lt"/>
              <a:buAutoNum type="arabicPeriod"/>
            </a:pPr>
            <a:endParaRPr lang="de-DE" b="0" i="0" dirty="0">
              <a:solidFill>
                <a:srgbClr val="374151"/>
              </a:solidFill>
              <a:effectLst/>
              <a:latin typeface="Söhne"/>
            </a:endParaRPr>
          </a:p>
          <a:p>
            <a:pPr algn="l">
              <a:buFont typeface="+mj-lt"/>
              <a:buAutoNum type="arabicPeriod"/>
            </a:pPr>
            <a:r>
              <a:rPr lang="de-DE" b="1" i="0" dirty="0">
                <a:solidFill>
                  <a:srgbClr val="374151"/>
                </a:solidFill>
                <a:effectLst/>
                <a:latin typeface="Söhne"/>
              </a:rPr>
              <a:t>Schmerzen der Patientinnen ernst nehmen</a:t>
            </a:r>
            <a:r>
              <a:rPr lang="de-DE" b="0" i="0" dirty="0">
                <a:solidFill>
                  <a:srgbClr val="374151"/>
                </a:solidFill>
                <a:effectLst/>
                <a:latin typeface="Söhne"/>
              </a:rPr>
              <a:t>: Bagatellisieren Sie die Schmerzen Ihrer Patientinnen nicht und übersehen Sie diese nicht.</a:t>
            </a:r>
          </a:p>
          <a:p>
            <a:pPr lvl="1" algn="l">
              <a:buFont typeface="+mj-lt"/>
              <a:buAutoNum type="arabicPeriod"/>
            </a:pPr>
            <a:endParaRPr lang="de-DE" b="0" i="0" dirty="0">
              <a:solidFill>
                <a:srgbClr val="374151"/>
              </a:solidFill>
              <a:effectLst/>
              <a:latin typeface="Söhne"/>
            </a:endParaRPr>
          </a:p>
          <a:p>
            <a:pPr algn="l">
              <a:buFont typeface="+mj-lt"/>
              <a:buAutoNum type="arabicPeriod"/>
            </a:pPr>
            <a:r>
              <a:rPr lang="de-DE" b="1" i="0" dirty="0">
                <a:solidFill>
                  <a:srgbClr val="374151"/>
                </a:solidFill>
                <a:effectLst/>
                <a:latin typeface="Söhne"/>
              </a:rPr>
              <a:t>Keine einseitigen Behandlungsansätze wählen</a:t>
            </a:r>
            <a:r>
              <a:rPr lang="de-DE" b="0" i="0" dirty="0">
                <a:solidFill>
                  <a:srgbClr val="374151"/>
                </a:solidFill>
                <a:effectLst/>
                <a:latin typeface="Söhne"/>
              </a:rPr>
              <a:t>: Setzen Sie nicht nur auf medikamentöse Therapien, sondern berücksichtigen Sie auch nicht-pharmakologische Ansätze.</a:t>
            </a:r>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20</a:t>
            </a:fld>
            <a:endParaRPr lang="de-CH"/>
          </a:p>
        </p:txBody>
      </p:sp>
    </p:spTree>
    <p:extLst>
      <p:ext uri="{BB962C8B-B14F-4D97-AF65-F5344CB8AC3E}">
        <p14:creationId xmlns:p14="http://schemas.microsoft.com/office/powerpoint/2010/main" val="339907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endParaRPr lang="de-CH"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b="0" dirty="0" smtClean="0">
                <a:cs typeface="Arial" panose="020B0604020202020204" pitchFamily="34" charset="0"/>
              </a:rPr>
              <a:t>Die psychosoziale Behandlung spielt eine wichtige Rolle bei </a:t>
            </a:r>
            <a:r>
              <a:rPr lang="de-DE" sz="1200" b="0" dirty="0" err="1" smtClean="0">
                <a:cs typeface="Arial" panose="020B0604020202020204" pitchFamily="34" charset="0"/>
              </a:rPr>
              <a:t>Pelvipathie</a:t>
            </a:r>
            <a:r>
              <a:rPr lang="de-DE" sz="1200" b="0" dirty="0" smtClean="0">
                <a:cs typeface="Arial" panose="020B0604020202020204" pitchFamily="34" charset="0"/>
              </a:rPr>
              <a:t>.</a:t>
            </a:r>
            <a:r>
              <a:rPr lang="de-DE" sz="1200" b="0" baseline="0" dirty="0" smtClean="0">
                <a:cs typeface="Arial" panose="020B0604020202020204" pitchFamily="34" charset="0"/>
              </a:rPr>
              <a:t> </a:t>
            </a:r>
            <a:r>
              <a:rPr lang="de-DE" sz="1200" b="0" dirty="0" smtClean="0">
                <a:cs typeface="Arial" panose="020B0604020202020204" pitchFamily="34" charset="0"/>
              </a:rPr>
              <a:t>Wurden keine somatischen Ursachen gefunden, sollte Psychotherapie oder Sexualtherapie in Anspruch genommen werden – nicht nur, um herauszufinden, welche psychischen Ursachen zu den körperlichen Schmerzen führen, sondern auch im Laufe der Behandlung wieder zu einer entspannten und erfüllten Sexualität zurückfinden zu können.</a:t>
            </a:r>
          </a:p>
          <a:p>
            <a:endParaRPr lang="de-DE" dirty="0" smtClean="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Arial" panose="020B0604020202020204" pitchFamily="34" charset="0"/>
                <a:cs typeface="Arial" panose="020B0604020202020204" pitchFamily="34" charset="0"/>
              </a:rPr>
              <a:t>Bei der Bewertung und Behandlung dieser Störungen sollten das Verhalten, die Persönlichkeit, die Stressfaktoren und die psychische Gesundheit des Patienten/der Patientinnen berücksichtigt werden, da diese Faktoren die Behandlungsergebnisse beeinflussen (Jundt, 2015).</a:t>
            </a:r>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21</a:t>
            </a:fld>
            <a:endParaRPr lang="de-CH"/>
          </a:p>
        </p:txBody>
      </p:sp>
    </p:spTree>
    <p:extLst>
      <p:ext uri="{BB962C8B-B14F-4D97-AF65-F5344CB8AC3E}">
        <p14:creationId xmlns:p14="http://schemas.microsoft.com/office/powerpoint/2010/main" val="321189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134E788-CE67-4729-BBBB-13856F6916B7}" type="slidenum">
              <a:rPr lang="de-CH" smtClean="0"/>
              <a:t>22</a:t>
            </a:fld>
            <a:endParaRPr lang="de-CH"/>
          </a:p>
        </p:txBody>
      </p:sp>
    </p:spTree>
    <p:extLst>
      <p:ext uri="{BB962C8B-B14F-4D97-AF65-F5344CB8AC3E}">
        <p14:creationId xmlns:p14="http://schemas.microsoft.com/office/powerpoint/2010/main" val="279499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r>
              <a:rPr lang="de-CH" dirty="0" smtClean="0"/>
              <a:t>Vortrag von 16.20</a:t>
            </a:r>
            <a:r>
              <a:rPr lang="de-CH" baseline="0" dirty="0" smtClean="0"/>
              <a:t> bis 16.50 Uhr</a:t>
            </a:r>
          </a:p>
          <a:p>
            <a:endParaRPr lang="de-CH" baseline="0" dirty="0" smtClean="0"/>
          </a:p>
          <a:p>
            <a:r>
              <a:rPr lang="de-CH" baseline="0" dirty="0" smtClean="0"/>
              <a:t>Chronische Unterbauchschmerzen (länger als 6 Monate)</a:t>
            </a:r>
          </a:p>
          <a:p>
            <a:endParaRPr lang="de-CH" baseline="0" dirty="0" smtClean="0"/>
          </a:p>
          <a:p>
            <a:r>
              <a:rPr lang="de-CH" sz="1200" b="0" i="1" kern="1200" dirty="0" err="1" smtClean="0">
                <a:solidFill>
                  <a:schemeClr val="tx1"/>
                </a:solidFill>
                <a:effectLst/>
                <a:latin typeface="+mn-lt"/>
                <a:ea typeface="+mn-ea"/>
                <a:cs typeface="+mn-cs"/>
              </a:rPr>
              <a:t>Pelvipathia</a:t>
            </a:r>
            <a:r>
              <a:rPr lang="de-CH" sz="1200" b="0" i="1" kern="1200" dirty="0" smtClean="0">
                <a:solidFill>
                  <a:schemeClr val="tx1"/>
                </a:solidFill>
                <a:effectLst/>
                <a:latin typeface="+mn-lt"/>
                <a:ea typeface="+mn-ea"/>
                <a:cs typeface="+mn-cs"/>
              </a:rPr>
              <a:t>, </a:t>
            </a:r>
            <a:r>
              <a:rPr lang="de-CH" sz="1200" b="0" i="1" kern="1200" dirty="0" err="1" smtClean="0">
                <a:solidFill>
                  <a:schemeClr val="tx1"/>
                </a:solidFill>
                <a:effectLst/>
                <a:latin typeface="+mn-lt"/>
                <a:ea typeface="+mn-ea"/>
                <a:cs typeface="+mn-cs"/>
              </a:rPr>
              <a:t>chronic</a:t>
            </a:r>
            <a:r>
              <a:rPr lang="de-CH" sz="1200" b="0" i="1" kern="1200" dirty="0" smtClean="0">
                <a:solidFill>
                  <a:schemeClr val="tx1"/>
                </a:solidFill>
                <a:effectLst/>
                <a:latin typeface="+mn-lt"/>
                <a:ea typeface="+mn-ea"/>
                <a:cs typeface="+mn-cs"/>
              </a:rPr>
              <a:t> </a:t>
            </a:r>
            <a:r>
              <a:rPr lang="de-CH" sz="1200" b="0" i="1" kern="1200" dirty="0" err="1" smtClean="0">
                <a:solidFill>
                  <a:schemeClr val="tx1"/>
                </a:solidFill>
                <a:effectLst/>
                <a:latin typeface="+mn-lt"/>
                <a:ea typeface="+mn-ea"/>
                <a:cs typeface="+mn-cs"/>
              </a:rPr>
              <a:t>pelvic</a:t>
            </a:r>
            <a:r>
              <a:rPr lang="de-CH" sz="1200" b="0" i="1" kern="1200" dirty="0" smtClean="0">
                <a:solidFill>
                  <a:schemeClr val="tx1"/>
                </a:solidFill>
                <a:effectLst/>
                <a:latin typeface="+mn-lt"/>
                <a:ea typeface="+mn-ea"/>
                <a:cs typeface="+mn-cs"/>
              </a:rPr>
              <a:t> </a:t>
            </a:r>
            <a:r>
              <a:rPr lang="de-CH" sz="1200" b="0" i="1" kern="1200" dirty="0" err="1" smtClean="0">
                <a:solidFill>
                  <a:schemeClr val="tx1"/>
                </a:solidFill>
                <a:effectLst/>
                <a:latin typeface="+mn-lt"/>
                <a:ea typeface="+mn-ea"/>
                <a:cs typeface="+mn-cs"/>
              </a:rPr>
              <a:t>pain</a:t>
            </a:r>
            <a:r>
              <a:rPr lang="de-CH" sz="1200" b="0" i="1" kern="1200" dirty="0" smtClean="0">
                <a:solidFill>
                  <a:schemeClr val="tx1"/>
                </a:solidFill>
                <a:effectLst/>
                <a:latin typeface="+mn-lt"/>
                <a:ea typeface="+mn-ea"/>
                <a:cs typeface="+mn-cs"/>
              </a:rPr>
              <a:t> (CPP)</a:t>
            </a:r>
            <a:r>
              <a:rPr lang="de-CH" sz="1200" b="0" i="0" kern="1200" dirty="0" smtClean="0">
                <a:solidFill>
                  <a:schemeClr val="tx1"/>
                </a:solidFill>
                <a:effectLst/>
                <a:latin typeface="+mn-lt"/>
                <a:ea typeface="+mn-ea"/>
                <a:cs typeface="+mn-cs"/>
              </a:rPr>
              <a:t> und </a:t>
            </a:r>
            <a:r>
              <a:rPr lang="de-CH" sz="1200" b="0" i="1" kern="1200" dirty="0" smtClean="0">
                <a:solidFill>
                  <a:schemeClr val="tx1"/>
                </a:solidFill>
                <a:effectLst/>
                <a:latin typeface="+mn-lt"/>
                <a:ea typeface="+mn-ea"/>
                <a:cs typeface="+mn-cs"/>
              </a:rPr>
              <a:t>Hysteralgie.</a:t>
            </a:r>
            <a:endParaRPr lang="de-CH" dirty="0"/>
          </a:p>
        </p:txBody>
      </p:sp>
      <p:sp>
        <p:nvSpPr>
          <p:cNvPr id="4" name="Foliennummernplatzhalter 3"/>
          <p:cNvSpPr>
            <a:spLocks noGrp="1"/>
          </p:cNvSpPr>
          <p:nvPr>
            <p:ph type="sldNum" sz="quarter" idx="10"/>
          </p:nvPr>
        </p:nvSpPr>
        <p:spPr/>
        <p:txBody>
          <a:bodyPr/>
          <a:lstStyle/>
          <a:p>
            <a:fld id="{0134E788-CE67-4729-BBBB-13856F6916B7}" type="slidenum">
              <a:rPr lang="de-CH" smtClean="0"/>
              <a:t>2</a:t>
            </a:fld>
            <a:endParaRPr lang="de-CH"/>
          </a:p>
        </p:txBody>
      </p:sp>
    </p:spTree>
    <p:extLst>
      <p:ext uri="{BB962C8B-B14F-4D97-AF65-F5344CB8AC3E}">
        <p14:creationId xmlns:p14="http://schemas.microsoft.com/office/powerpoint/2010/main" val="253863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marL="228600" indent="-228600">
              <a:buAutoNum type="arabicParenR"/>
            </a:pPr>
            <a:r>
              <a:rPr lang="de-CH" sz="1200" kern="1200" dirty="0">
                <a:solidFill>
                  <a:schemeClr val="tx1"/>
                </a:solidFill>
                <a:effectLst/>
                <a:latin typeface="+mn-lt"/>
                <a:ea typeface="+mn-ea"/>
                <a:cs typeface="+mn-cs"/>
              </a:rPr>
              <a:t>Arten </a:t>
            </a:r>
            <a:r>
              <a:rPr lang="de-CH" sz="1200" kern="1200" dirty="0" err="1">
                <a:solidFill>
                  <a:schemeClr val="tx1"/>
                </a:solidFill>
                <a:effectLst/>
                <a:latin typeface="+mn-lt"/>
                <a:ea typeface="+mn-ea"/>
                <a:cs typeface="+mn-cs"/>
              </a:rPr>
              <a:t>Beckenbodenbeschw</a:t>
            </a:r>
            <a:r>
              <a:rPr lang="de-CH" sz="1200" kern="1200" dirty="0">
                <a:solidFill>
                  <a:schemeClr val="tx1"/>
                </a:solidFill>
                <a:effectLst/>
                <a:latin typeface="+mn-lt"/>
                <a:ea typeface="+mn-ea"/>
                <a:cs typeface="+mn-cs"/>
              </a:rPr>
              <a:t>.</a:t>
            </a:r>
          </a:p>
          <a:p>
            <a:pPr marL="0" indent="0">
              <a:buNone/>
            </a:pPr>
            <a:r>
              <a:rPr lang="de-CH" sz="1200" kern="1200" dirty="0">
                <a:solidFill>
                  <a:schemeClr val="tx1"/>
                </a:solidFill>
                <a:effectLst/>
                <a:latin typeface="+mn-lt"/>
                <a:ea typeface="+mn-ea"/>
                <a:cs typeface="+mn-cs"/>
              </a:rPr>
              <a:t>2)</a:t>
            </a:r>
            <a:r>
              <a:rPr lang="de-CH" sz="1200" kern="1200" baseline="0" dirty="0">
                <a:solidFill>
                  <a:schemeClr val="tx1"/>
                </a:solidFill>
                <a:effectLst/>
                <a:latin typeface="+mn-lt"/>
                <a:ea typeface="+mn-ea"/>
                <a:cs typeface="+mn-cs"/>
              </a:rPr>
              <a:t> X</a:t>
            </a:r>
          </a:p>
          <a:p>
            <a:pPr marL="0" indent="0">
              <a:buNone/>
            </a:pPr>
            <a:r>
              <a:rPr lang="de-CH" sz="1200" kern="1200" baseline="0" dirty="0">
                <a:solidFill>
                  <a:schemeClr val="tx1"/>
                </a:solidFill>
                <a:effectLst/>
                <a:latin typeface="+mn-lt"/>
                <a:ea typeface="+mn-ea"/>
                <a:cs typeface="+mn-cs"/>
              </a:rPr>
              <a:t>3) Leistungsfähigkeit, Sexualität, Dysfunktionen/Schmerzen, Belastungsinkontinenz, Blasenentzündung</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4) Traumatisierung,</a:t>
            </a:r>
            <a:r>
              <a:rPr lang="de-CH" sz="1200" kern="1200" baseline="0" dirty="0">
                <a:solidFill>
                  <a:schemeClr val="tx1"/>
                </a:solidFill>
                <a:effectLst/>
                <a:latin typeface="+mn-lt"/>
                <a:ea typeface="+mn-ea"/>
                <a:cs typeface="+mn-cs"/>
              </a:rPr>
              <a:t> Spitzensport, Geburt, </a:t>
            </a:r>
            <a:endParaRPr lang="de-CH" sz="1200" kern="1200" dirty="0">
              <a:solidFill>
                <a:schemeClr val="tx1"/>
              </a:solidFill>
              <a:effectLst/>
              <a:latin typeface="+mn-lt"/>
              <a:ea typeface="+mn-ea"/>
              <a:cs typeface="+mn-cs"/>
            </a:endParaRP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Becken(</a:t>
            </a:r>
            <a:r>
              <a:rPr lang="de-CH" sz="1200" kern="1200" dirty="0" err="1">
                <a:solidFill>
                  <a:schemeClr val="tx1"/>
                </a:solidFill>
                <a:effectLst/>
                <a:latin typeface="+mn-lt"/>
                <a:ea typeface="+mn-ea"/>
                <a:cs typeface="+mn-cs"/>
              </a:rPr>
              <a:t>boden</a:t>
            </a:r>
            <a:r>
              <a:rPr lang="de-CH" sz="1200" kern="1200" dirty="0">
                <a:solidFill>
                  <a:schemeClr val="tx1"/>
                </a:solidFill>
                <a:effectLst/>
                <a:latin typeface="+mn-lt"/>
                <a:ea typeface="+mn-ea"/>
                <a:cs typeface="+mn-cs"/>
              </a:rPr>
              <a:t>)schmerz </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Spastische </a:t>
            </a:r>
            <a:r>
              <a:rPr lang="de-CH" sz="1200" kern="1200" dirty="0" err="1">
                <a:solidFill>
                  <a:schemeClr val="tx1"/>
                </a:solidFill>
                <a:effectLst/>
                <a:latin typeface="+mn-lt"/>
                <a:ea typeface="+mn-ea"/>
                <a:cs typeface="+mn-cs"/>
              </a:rPr>
              <a:t>Pelvipathie</a:t>
            </a:r>
            <a:r>
              <a:rPr lang="de-CH" sz="1200" kern="1200" dirty="0">
                <a:solidFill>
                  <a:schemeClr val="tx1"/>
                </a:solidFill>
                <a:effectLst/>
                <a:latin typeface="+mn-lt"/>
                <a:ea typeface="+mn-ea"/>
                <a:cs typeface="+mn-cs"/>
              </a:rPr>
              <a:t> – </a:t>
            </a:r>
            <a:r>
              <a:rPr lang="de-CH" sz="1200" kern="1200" dirty="0" err="1">
                <a:solidFill>
                  <a:schemeClr val="tx1"/>
                </a:solidFill>
                <a:effectLst/>
                <a:latin typeface="+mn-lt"/>
                <a:ea typeface="+mn-ea"/>
                <a:cs typeface="+mn-cs"/>
              </a:rPr>
              <a:t>Anismus</a:t>
            </a:r>
            <a:r>
              <a:rPr lang="de-CH" sz="1200" kern="1200" dirty="0">
                <a:solidFill>
                  <a:schemeClr val="tx1"/>
                </a:solidFill>
                <a:effectLst/>
                <a:latin typeface="+mn-lt"/>
                <a:ea typeface="+mn-ea"/>
                <a:cs typeface="+mn-cs"/>
              </a:rPr>
              <a:t>; Vaginismus… psychische Aspekte</a:t>
            </a:r>
          </a:p>
          <a:p>
            <a:r>
              <a:rPr lang="de-CH" sz="1200" kern="1200" dirty="0">
                <a:solidFill>
                  <a:schemeClr val="tx1"/>
                </a:solidFill>
                <a:effectLst/>
                <a:latin typeface="+mn-lt"/>
                <a:ea typeface="+mn-ea"/>
                <a:cs typeface="+mn-cs"/>
              </a:rPr>
              <a:t>Verarbeitung und Körperbild nach Traumata im Beckenbodenbereich (Vergewaltigung, Tumor(</a:t>
            </a:r>
            <a:r>
              <a:rPr lang="de-CH" sz="1200" kern="1200" dirty="0" err="1">
                <a:solidFill>
                  <a:schemeClr val="tx1"/>
                </a:solidFill>
                <a:effectLst/>
                <a:latin typeface="+mn-lt"/>
                <a:ea typeface="+mn-ea"/>
                <a:cs typeface="+mn-cs"/>
              </a:rPr>
              <a:t>therapie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etc</a:t>
            </a:r>
            <a:r>
              <a:rPr lang="de-CH" sz="1200" kern="1200" dirty="0">
                <a:solidFill>
                  <a:schemeClr val="tx1"/>
                </a:solidFill>
                <a:effectLst/>
                <a:latin typeface="+mn-lt"/>
                <a:ea typeface="+mn-ea"/>
                <a:cs typeface="+mn-cs"/>
              </a:rPr>
              <a:t>)</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wie können «</a:t>
            </a:r>
            <a:r>
              <a:rPr lang="de-CH" sz="1200" kern="1200" dirty="0" err="1">
                <a:solidFill>
                  <a:schemeClr val="tx1"/>
                </a:solidFill>
                <a:effectLst/>
                <a:latin typeface="+mn-lt"/>
                <a:ea typeface="+mn-ea"/>
                <a:cs typeface="+mn-cs"/>
              </a:rPr>
              <a:t>Intimbehandler:innen</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Gyn</a:t>
            </a:r>
            <a:r>
              <a:rPr lang="de-CH" sz="1200" kern="1200" dirty="0">
                <a:solidFill>
                  <a:schemeClr val="tx1"/>
                </a:solidFill>
                <a:effectLst/>
                <a:latin typeface="+mn-lt"/>
                <a:ea typeface="+mn-ea"/>
                <a:cs typeface="+mn-cs"/>
              </a:rPr>
              <a:t>/</a:t>
            </a:r>
            <a:r>
              <a:rPr lang="de-CH" sz="1200" kern="1200" dirty="0" err="1">
                <a:solidFill>
                  <a:schemeClr val="tx1"/>
                </a:solidFill>
                <a:effectLst/>
                <a:latin typeface="+mn-lt"/>
                <a:ea typeface="+mn-ea"/>
                <a:cs typeface="+mn-cs"/>
              </a:rPr>
              <a:t>Prokto</a:t>
            </a:r>
            <a:r>
              <a:rPr lang="de-CH" sz="1200" kern="1200" dirty="0">
                <a:solidFill>
                  <a:schemeClr val="tx1"/>
                </a:solidFill>
                <a:effectLst/>
                <a:latin typeface="+mn-lt"/>
                <a:ea typeface="+mn-ea"/>
                <a:cs typeface="+mn-cs"/>
              </a:rPr>
              <a:t>/</a:t>
            </a:r>
            <a:r>
              <a:rPr lang="de-CH" sz="1200" kern="1200" dirty="0" err="1">
                <a:solidFill>
                  <a:schemeClr val="tx1"/>
                </a:solidFill>
                <a:effectLst/>
                <a:latin typeface="+mn-lt"/>
                <a:ea typeface="+mn-ea"/>
                <a:cs typeface="+mn-cs"/>
              </a:rPr>
              <a:t>Uro</a:t>
            </a:r>
            <a:r>
              <a:rPr lang="de-CH" sz="1200" kern="1200" dirty="0">
                <a:solidFill>
                  <a:schemeClr val="tx1"/>
                </a:solidFill>
                <a:effectLst/>
                <a:latin typeface="+mn-lt"/>
                <a:ea typeface="+mn-ea"/>
                <a:cs typeface="+mn-cs"/>
              </a:rPr>
              <a:t>/</a:t>
            </a:r>
            <a:r>
              <a:rPr lang="de-CH" sz="1200" kern="1200" dirty="0" err="1">
                <a:solidFill>
                  <a:schemeClr val="tx1"/>
                </a:solidFill>
                <a:effectLst/>
                <a:latin typeface="+mn-lt"/>
                <a:ea typeface="+mn-ea"/>
                <a:cs typeface="+mn-cs"/>
              </a:rPr>
              <a:t>Gastro</a:t>
            </a:r>
            <a:r>
              <a:rPr lang="de-CH" sz="1200" kern="1200" dirty="0">
                <a:solidFill>
                  <a:schemeClr val="tx1"/>
                </a:solidFill>
                <a:effectLst/>
                <a:latin typeface="+mn-lt"/>
                <a:ea typeface="+mn-ea"/>
                <a:cs typeface="+mn-cs"/>
              </a:rPr>
              <a:t>/</a:t>
            </a:r>
            <a:r>
              <a:rPr lang="de-CH" sz="1200" kern="1200" dirty="0" err="1">
                <a:solidFill>
                  <a:schemeClr val="tx1"/>
                </a:solidFill>
                <a:effectLst/>
                <a:latin typeface="+mn-lt"/>
                <a:ea typeface="+mn-ea"/>
                <a:cs typeface="+mn-cs"/>
              </a:rPr>
              <a:t>Physios</a:t>
            </a:r>
            <a:r>
              <a:rPr lang="de-CH" sz="1200" kern="1200" dirty="0">
                <a:solidFill>
                  <a:schemeClr val="tx1"/>
                </a:solidFill>
                <a:effectLst/>
                <a:latin typeface="+mn-lt"/>
                <a:ea typeface="+mn-ea"/>
                <a:cs typeface="+mn-cs"/>
              </a:rPr>
              <a:t>) auf eine genital traumatisierte Patientin am Besten zugehen bzw. welche Warnzeichen beachten</a:t>
            </a:r>
          </a:p>
          <a:p>
            <a:endParaRPr lang="de-CH" sz="1200" kern="1200" dirty="0">
              <a:solidFill>
                <a:schemeClr val="tx1"/>
              </a:solidFill>
              <a:effectLst/>
              <a:latin typeface="+mn-lt"/>
              <a:ea typeface="+mn-ea"/>
              <a:cs typeface="+mn-cs"/>
            </a:endParaRPr>
          </a:p>
          <a:p>
            <a:r>
              <a:rPr lang="de-CH" dirty="0"/>
              <a:t>https://www.swissolympic.ch/athleten-trainer/frau-spitzensport/fokusthemen?tabId=ae8a6335-32e3-428d-ab99-71137a0a77b2</a:t>
            </a:r>
          </a:p>
          <a:p>
            <a:r>
              <a:rPr lang="de-CH" dirty="0"/>
              <a:t>Beckenboden</a:t>
            </a:r>
            <a:r>
              <a:rPr lang="de-CH" baseline="0" dirty="0"/>
              <a:t> – ein unsichtbarer Held</a:t>
            </a:r>
            <a:endParaRPr lang="de-CH" dirty="0"/>
          </a:p>
          <a:p>
            <a:endParaRPr lang="de-CH" dirty="0"/>
          </a:p>
        </p:txBody>
      </p:sp>
      <p:sp>
        <p:nvSpPr>
          <p:cNvPr id="4" name="Foliennummernplatzhalter 3"/>
          <p:cNvSpPr>
            <a:spLocks noGrp="1"/>
          </p:cNvSpPr>
          <p:nvPr>
            <p:ph type="sldNum" sz="quarter" idx="10"/>
          </p:nvPr>
        </p:nvSpPr>
        <p:spPr/>
        <p:txBody>
          <a:bodyPr/>
          <a:lstStyle/>
          <a:p>
            <a:fld id="{0134E788-CE67-4729-BBBB-13856F6916B7}" type="slidenum">
              <a:rPr lang="de-CH" smtClean="0"/>
              <a:t>3</a:t>
            </a:fld>
            <a:endParaRPr lang="de-CH"/>
          </a:p>
        </p:txBody>
      </p:sp>
    </p:spTree>
    <p:extLst>
      <p:ext uri="{BB962C8B-B14F-4D97-AF65-F5344CB8AC3E}">
        <p14:creationId xmlns:p14="http://schemas.microsoft.com/office/powerpoint/2010/main" val="156627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marL="0" indent="0">
              <a:buNone/>
            </a:pPr>
            <a:r>
              <a:rPr lang="de-DE" b="1" i="0" dirty="0" smtClean="0">
                <a:solidFill>
                  <a:srgbClr val="374151"/>
                </a:solidFill>
                <a:effectLst/>
                <a:latin typeface="Söhne"/>
              </a:rPr>
              <a:t>Eines der wichtigsten</a:t>
            </a:r>
            <a:r>
              <a:rPr lang="de-DE" b="1" i="0" baseline="0" dirty="0" smtClean="0">
                <a:solidFill>
                  <a:srgbClr val="374151"/>
                </a:solidFill>
                <a:effectLst/>
                <a:latin typeface="Söhne"/>
              </a:rPr>
              <a:t> Körperabschnitte</a:t>
            </a:r>
            <a:endParaRPr lang="de-DE" b="1" i="0" dirty="0" smtClean="0">
              <a:solidFill>
                <a:srgbClr val="374151"/>
              </a:solidFill>
              <a:effectLst/>
              <a:latin typeface="Söhne"/>
            </a:endParaRPr>
          </a:p>
          <a:p>
            <a:pPr marL="228600" indent="-228600">
              <a:buAutoNum type="arabicPeriod"/>
            </a:pPr>
            <a:endParaRPr lang="de-DE" b="1" i="0" dirty="0" smtClean="0">
              <a:solidFill>
                <a:srgbClr val="374151"/>
              </a:solidFill>
              <a:effectLst/>
              <a:latin typeface="Söhne"/>
            </a:endParaRPr>
          </a:p>
          <a:p>
            <a:pPr marL="228600" indent="-228600">
              <a:buAutoNum type="arabicPeriod"/>
            </a:pPr>
            <a:r>
              <a:rPr lang="de-DE" b="1" i="0" dirty="0" smtClean="0">
                <a:solidFill>
                  <a:srgbClr val="374151"/>
                </a:solidFill>
                <a:effectLst/>
                <a:latin typeface="Söhne"/>
              </a:rPr>
              <a:t>Chronische </a:t>
            </a:r>
            <a:r>
              <a:rPr lang="de-CH" sz="1200" b="1" dirty="0" smtClean="0"/>
              <a:t>Unterbauch</a:t>
            </a:r>
            <a:r>
              <a:rPr lang="de-DE" b="1" i="0" dirty="0" smtClean="0">
                <a:solidFill>
                  <a:srgbClr val="374151"/>
                </a:solidFill>
                <a:effectLst/>
                <a:latin typeface="Söhne"/>
              </a:rPr>
              <a:t>schmerzen</a:t>
            </a:r>
            <a:r>
              <a:rPr lang="de-DE" b="0" i="0" dirty="0" smtClean="0">
                <a:solidFill>
                  <a:srgbClr val="374151"/>
                </a:solidFill>
                <a:effectLst/>
                <a:latin typeface="Söhne"/>
              </a:rPr>
              <a:t> </a:t>
            </a:r>
            <a:r>
              <a:rPr lang="de-DE" b="0" i="0" dirty="0">
                <a:solidFill>
                  <a:srgbClr val="374151"/>
                </a:solidFill>
                <a:effectLst/>
                <a:latin typeface="Söhne"/>
              </a:rPr>
              <a:t>(</a:t>
            </a:r>
            <a:r>
              <a:rPr lang="de-DE" b="0" i="0" dirty="0" err="1">
                <a:solidFill>
                  <a:srgbClr val="374151"/>
                </a:solidFill>
                <a:effectLst/>
                <a:latin typeface="Söhne"/>
              </a:rPr>
              <a:t>Chronic</a:t>
            </a:r>
            <a:r>
              <a:rPr lang="de-DE" b="0" i="0" dirty="0">
                <a:solidFill>
                  <a:srgbClr val="374151"/>
                </a:solidFill>
                <a:effectLst/>
                <a:latin typeface="Söhne"/>
              </a:rPr>
              <a:t> </a:t>
            </a:r>
            <a:r>
              <a:rPr lang="de-DE" b="0" i="0" dirty="0" err="1">
                <a:solidFill>
                  <a:srgbClr val="374151"/>
                </a:solidFill>
                <a:effectLst/>
                <a:latin typeface="Söhne"/>
              </a:rPr>
              <a:t>Pelvic</a:t>
            </a:r>
            <a:r>
              <a:rPr lang="de-DE" b="0" i="0" dirty="0">
                <a:solidFill>
                  <a:srgbClr val="374151"/>
                </a:solidFill>
                <a:effectLst/>
                <a:latin typeface="Söhne"/>
              </a:rPr>
              <a:t> Pain, CPP) sind ein komplexes Problem, bei dem psychologische Komponenten eine wesentliche Rolle spielen können. Diese Schmerzen sind oft mit emotionalen Belastungen wie Stress, Angst und Depression verbunden. Psychologische Faktoren können die Schmerzwahrnehmung und -toleranz beeinflussen und somit zur Intensität und Dauer der Schmerzen beitragen. In einigen Fällen können </a:t>
            </a:r>
            <a:r>
              <a:rPr lang="de-DE" b="0" i="0" dirty="0" smtClean="0">
                <a:solidFill>
                  <a:srgbClr val="374151"/>
                </a:solidFill>
                <a:effectLst/>
                <a:latin typeface="Söhne"/>
              </a:rPr>
              <a:t>chronische Unterbauchschmerzen auch </a:t>
            </a:r>
            <a:r>
              <a:rPr lang="de-DE" b="0" i="0" dirty="0">
                <a:solidFill>
                  <a:srgbClr val="374151"/>
                </a:solidFill>
                <a:effectLst/>
                <a:latin typeface="Söhne"/>
              </a:rPr>
              <a:t>mit traumatischen Erfahrungen, insbesondere mit sexuellem Missbrauch oder körperlicher Gewalt, in Verbindung stehen. </a:t>
            </a:r>
            <a:r>
              <a:rPr lang="de-DE" b="1" i="0" dirty="0" smtClean="0">
                <a:solidFill>
                  <a:srgbClr val="374151"/>
                </a:solidFill>
                <a:effectLst/>
                <a:latin typeface="Söhne"/>
              </a:rPr>
              <a:t>Dysmenorrhoe/Regelschmerzen</a:t>
            </a:r>
            <a:r>
              <a:rPr lang="de-DE" b="0" i="0" dirty="0" smtClean="0">
                <a:solidFill>
                  <a:srgbClr val="374151"/>
                </a:solidFill>
                <a:effectLst/>
                <a:latin typeface="Söhne"/>
              </a:rPr>
              <a:t>, </a:t>
            </a:r>
            <a:r>
              <a:rPr lang="de-DE" b="0" i="0" dirty="0">
                <a:solidFill>
                  <a:srgbClr val="374151"/>
                </a:solidFill>
                <a:effectLst/>
                <a:latin typeface="Söhne"/>
              </a:rPr>
              <a:t>steht in Verbindung mit chronischen Beckenbodenbeschwerden und kann psychologische Komponenten aufweisen. Stress, Angst und emotionale Belastungen können die Intensität der Dysmenorrhoe-Symptome beeinflussen. Psychologische Faktoren können auch die Schmerzwahrnehmung und -bewältigung beeinflussen, was die Leidensintensität bei Dysmenorrhoe erhöhen kann. In einigen Fällen können auch traumatische Erfahrungen oder psychische Störungen zu einer erhöhten Empfindlichkeit gegenüber Menstruationsschmerzen beitragen.</a:t>
            </a:r>
          </a:p>
          <a:p>
            <a:pPr marL="228600" indent="-228600">
              <a:buAutoNum type="arabicPeriod"/>
            </a:pPr>
            <a:r>
              <a:rPr lang="de-DE" b="0" i="0" dirty="0">
                <a:solidFill>
                  <a:srgbClr val="374151"/>
                </a:solidFill>
                <a:effectLst/>
                <a:latin typeface="Söhne"/>
              </a:rPr>
              <a:t>Die </a:t>
            </a:r>
            <a:r>
              <a:rPr lang="de-DE" b="1" i="0" dirty="0">
                <a:solidFill>
                  <a:srgbClr val="374151"/>
                </a:solidFill>
                <a:effectLst/>
                <a:latin typeface="Söhne"/>
              </a:rPr>
              <a:t>Interstitielle Zystitis </a:t>
            </a:r>
            <a:r>
              <a:rPr lang="de-DE" b="0" i="0" dirty="0">
                <a:solidFill>
                  <a:srgbClr val="374151"/>
                </a:solidFill>
                <a:effectLst/>
                <a:latin typeface="Söhne"/>
              </a:rPr>
              <a:t>(IC), auch bekannt als Blasenschmerzsyndrom, spielt eine wichtige Rolle im Zusammenhang mit chronischen Beckenbodenbeschwerden, insbesondere bei Frauen. Diese Erkrankung ist durch chronische Schmerzen oder Druck im Blasenbereich und häufiges, dringendes Wasserlassen charakterisiert, auch in der Nacht. IC kann erhebliche Auswirkungen auf die Lebensqualität haben, da die Symptome sowohl physisch als auch psychisch belastend sein können (</a:t>
            </a:r>
            <a:r>
              <a:rPr lang="de-CH" dirty="0"/>
              <a:t>Peters et al., 2007</a:t>
            </a:r>
            <a:r>
              <a:rPr lang="de-DE" b="0" i="0" dirty="0">
                <a:solidFill>
                  <a:srgbClr val="374151"/>
                </a:solidFill>
                <a:effectLst/>
                <a:latin typeface="Söhne"/>
              </a:rPr>
              <a:t>).</a:t>
            </a:r>
            <a:endParaRPr lang="de-DE" b="1" i="0" dirty="0">
              <a:effectLst/>
              <a:latin typeface="Söhne"/>
            </a:endParaRPr>
          </a:p>
          <a:p>
            <a:pPr marL="228600" indent="-228600">
              <a:buAutoNum type="arabicPeriod"/>
            </a:pPr>
            <a:r>
              <a:rPr lang="de-DE" b="1" i="0" dirty="0">
                <a:effectLst/>
                <a:latin typeface="Söhne"/>
              </a:rPr>
              <a:t>Sexuelle Dysfunktionen</a:t>
            </a:r>
            <a:r>
              <a:rPr lang="de-DE" b="0" i="0" dirty="0">
                <a:solidFill>
                  <a:srgbClr val="374151"/>
                </a:solidFill>
                <a:effectLst/>
                <a:latin typeface="Söhne"/>
              </a:rPr>
              <a:t>: Psychologische Faktoren wie Angst, Depression, Stress und traumatische sexuelle Erfahrungen können sexuelle Dysfunktionen beeinflussen. Diese Faktoren können zu verminderter Libido, Erektionsstörungen oder Schmerzen beim Geschlechtsverkehr führen. Frauen mit </a:t>
            </a:r>
            <a:r>
              <a:rPr lang="en-GB" sz="1200" dirty="0" err="1"/>
              <a:t>Pelvipathie</a:t>
            </a:r>
            <a:r>
              <a:rPr lang="en-GB" sz="1200" dirty="0"/>
              <a:t> </a:t>
            </a:r>
            <a:r>
              <a:rPr lang="de-DE" b="0" i="0" dirty="0">
                <a:solidFill>
                  <a:srgbClr val="374151"/>
                </a:solidFill>
                <a:effectLst/>
                <a:latin typeface="Söhne"/>
              </a:rPr>
              <a:t>erleben häufig sexuelle Dysfunktion, </a:t>
            </a:r>
            <a:r>
              <a:rPr lang="de-DE" b="0" i="0" dirty="0" smtClean="0">
                <a:solidFill>
                  <a:srgbClr val="374151"/>
                </a:solidFill>
                <a:effectLst/>
                <a:latin typeface="Söhne"/>
              </a:rPr>
              <a:t>einschliesslich </a:t>
            </a:r>
            <a:r>
              <a:rPr lang="de-DE" b="0" i="0" dirty="0">
                <a:solidFill>
                  <a:srgbClr val="374151"/>
                </a:solidFill>
                <a:effectLst/>
                <a:latin typeface="Söhne"/>
              </a:rPr>
              <a:t>Dyspareunie, verändertem sexuellen Verlangen und </a:t>
            </a:r>
            <a:r>
              <a:rPr lang="de-DE" b="0" i="0" dirty="0" err="1">
                <a:solidFill>
                  <a:srgbClr val="374151"/>
                </a:solidFill>
                <a:effectLst/>
                <a:latin typeface="Söhne"/>
              </a:rPr>
              <a:t>Orgasmusfrequenz</a:t>
            </a:r>
            <a:r>
              <a:rPr lang="de-DE" b="0" i="0" dirty="0">
                <a:solidFill>
                  <a:srgbClr val="374151"/>
                </a:solidFill>
                <a:effectLst/>
                <a:latin typeface="Söhne"/>
              </a:rPr>
              <a:t> sowie unzureichender Lubrikation, was sich negativ auf die Lebensqualität auswirkt </a:t>
            </a:r>
            <a:r>
              <a:rPr lang="de-DE" b="0" i="0" u="none" strike="noStrike" dirty="0">
                <a:effectLst/>
                <a:latin typeface="Söhne"/>
              </a:rPr>
              <a:t>(</a:t>
            </a:r>
            <a:r>
              <a:rPr lang="de-DE" b="0" i="0" u="none" strike="noStrike" dirty="0" err="1">
                <a:effectLst/>
                <a:latin typeface="Söhne"/>
              </a:rPr>
              <a:t>Tonyalı</a:t>
            </a:r>
            <a:r>
              <a:rPr lang="de-DE" b="0" i="0" u="none" strike="noStrike" dirty="0">
                <a:effectLst/>
                <a:latin typeface="Söhne"/>
              </a:rPr>
              <a:t> &amp; Yılmaz, 2017)</a:t>
            </a:r>
            <a:r>
              <a:rPr lang="de-DE" b="0" i="0" dirty="0">
                <a:solidFill>
                  <a:srgbClr val="374151"/>
                </a:solidFill>
                <a:effectLst/>
                <a:latin typeface="Söhne"/>
              </a:rPr>
              <a:t>. Die emotionale Verbindung und Kommunikation mit dem Partner spielen ebenfalls eine Rolle; </a:t>
            </a:r>
            <a:r>
              <a:rPr lang="de-CH" b="1" i="0" dirty="0">
                <a:solidFill>
                  <a:srgbClr val="374151"/>
                </a:solidFill>
                <a:effectLst/>
                <a:latin typeface="Söhne"/>
              </a:rPr>
              <a:t>Dyspareunie; </a:t>
            </a:r>
            <a:r>
              <a:rPr lang="de-DE" b="1" i="0" dirty="0">
                <a:effectLst/>
                <a:latin typeface="Söhne"/>
              </a:rPr>
              <a:t>Vaginismus</a:t>
            </a:r>
            <a:r>
              <a:rPr lang="de-DE" b="0" i="0" dirty="0">
                <a:solidFill>
                  <a:srgbClr val="374151"/>
                </a:solidFill>
                <a:effectLst/>
                <a:latin typeface="Söhne"/>
              </a:rPr>
              <a:t>: Eine unwillkürliche Verkrampfung der Beckenbodenmuskulatur, die den Geschlechtsverkehr erschwert oder unmöglich macht. Psychologische Faktoren wie Angst vor dem Geschlechtsverkehr oder traumatische Erfahrungen können ursächlich sein.</a:t>
            </a:r>
          </a:p>
          <a:p>
            <a:pPr marL="228600" indent="-228600">
              <a:buAutoNum type="arabicPeriod"/>
            </a:pPr>
            <a:r>
              <a:rPr lang="de-DE" b="1" i="0" dirty="0">
                <a:effectLst/>
                <a:latin typeface="Söhne"/>
              </a:rPr>
              <a:t>Inkontinenz und Belastungsinkontinenz</a:t>
            </a:r>
            <a:r>
              <a:rPr lang="de-DE" b="0" i="0" dirty="0">
                <a:solidFill>
                  <a:srgbClr val="374151"/>
                </a:solidFill>
                <a:effectLst/>
                <a:latin typeface="Söhne"/>
              </a:rPr>
              <a:t>: Stress und Angstzustände können die Beckenbodenmuskulatur beeinflussen und zu Inkontinenz beitragen. Bei Belastungsinkontinenz kann dies durch Husten, Niesen oder Heben schwerer Gegenstände verstärkt werden. Frauen mit IC/BPS weisen eine erhöhte Rate von Dranginkontinenz auf. Das Vorhandensein von Beckenbodendysfunktion in Verbindung mit IC/BPS könnte zu verstärkten Inkontinenzsymptomen beitragen, was auf die Bedeutung eines ganzheitlichen Ansatzes bei der Behandlung hinweist </a:t>
            </a:r>
            <a:r>
              <a:rPr lang="de-DE" b="0" i="0" u="none" strike="noStrike" dirty="0">
                <a:effectLst/>
                <a:latin typeface="Söhne"/>
                <a:hlinkClick r:id="rId3"/>
              </a:rPr>
              <a:t>(</a:t>
            </a:r>
            <a:r>
              <a:rPr lang="de-DE" b="0" i="0" u="none" strike="noStrike" dirty="0" err="1">
                <a:effectLst/>
                <a:latin typeface="Söhne"/>
                <a:hlinkClick r:id="rId3"/>
              </a:rPr>
              <a:t>Wehbe</a:t>
            </a:r>
            <a:r>
              <a:rPr lang="de-DE" b="0" i="0" u="none" strike="noStrike" dirty="0">
                <a:effectLst/>
                <a:latin typeface="Söhne"/>
                <a:hlinkClick r:id="rId3"/>
              </a:rPr>
              <a:t> et al., 2010)</a:t>
            </a:r>
            <a:r>
              <a:rPr lang="de-DE" b="0" i="0" dirty="0">
                <a:solidFill>
                  <a:srgbClr val="374151"/>
                </a:solidFill>
                <a:effectLst/>
                <a:latin typeface="Söhne"/>
              </a:rPr>
              <a:t>. Psychologische Faktoren können sowohl die Wahrnehmung als auch das Management der Inkontinenz beeinflussen. </a:t>
            </a:r>
          </a:p>
          <a:p>
            <a:pPr marL="228600" indent="-228600">
              <a:buAutoNum type="arabicPeriod"/>
            </a:pPr>
            <a:r>
              <a:rPr lang="de-DE" b="1" i="0" dirty="0">
                <a:effectLst/>
                <a:latin typeface="Söhne"/>
              </a:rPr>
              <a:t>Reizdarmsyndrom (RDS)</a:t>
            </a:r>
            <a:r>
              <a:rPr lang="de-DE" b="0" i="0" dirty="0">
                <a:solidFill>
                  <a:srgbClr val="374151"/>
                </a:solidFill>
                <a:effectLst/>
                <a:latin typeface="Söhne"/>
              </a:rPr>
              <a:t>: Der Faktor, der in der Bevölkerung am häufigsten mit CPP in Verbindung gebracht wird, ist das Reizdarmsyndrom . Stress, Angst und Depression können Symptome des RDS wie Bauchschmerzen, Blähungen und </a:t>
            </a:r>
            <a:r>
              <a:rPr lang="de-DE" b="0" i="0" dirty="0" err="1">
                <a:solidFill>
                  <a:srgbClr val="374151"/>
                </a:solidFill>
                <a:effectLst/>
                <a:latin typeface="Söhne"/>
              </a:rPr>
              <a:t>Stuhlgangunregelmässigkeiten</a:t>
            </a:r>
            <a:r>
              <a:rPr lang="de-DE" b="0" i="0" dirty="0">
                <a:solidFill>
                  <a:srgbClr val="374151"/>
                </a:solidFill>
                <a:effectLst/>
                <a:latin typeface="Söhne"/>
              </a:rPr>
              <a:t> verschlimmern. Psychosomatische Reaktionen können auch eine Rolle spielen, da die Darmfunktion eng mit dem emotionalen Zustand verbunden ist. Chronischer Stress, der mit RDS in Verbindung gebracht wird, kann auch zu einer Verschlimmerung von Beckenschmerzsyndromen führen, zu denen auch IC/BPS gehört. Dies deutet darauf hin, dass Patienten mit RDS ein erhöhtes Risiko für Beckenbodendysfunktionen haben könnten, was wiederum zu einer Verstärkung der RDS-Symptome führen könnte </a:t>
            </a:r>
            <a:r>
              <a:rPr lang="de-DE" b="0" i="0" u="none" strike="noStrike" dirty="0">
                <a:effectLst/>
                <a:latin typeface="Söhne"/>
                <a:hlinkClick r:id="rId4"/>
              </a:rPr>
              <a:t>(Pierce &amp; </a:t>
            </a:r>
            <a:r>
              <a:rPr lang="de-DE" b="0" i="0" u="none" strike="noStrike" dirty="0" err="1">
                <a:effectLst/>
                <a:latin typeface="Söhne"/>
                <a:hlinkClick r:id="rId4"/>
              </a:rPr>
              <a:t>Christianson</a:t>
            </a:r>
            <a:r>
              <a:rPr lang="de-DE" b="0" i="0" u="none" strike="noStrike" dirty="0">
                <a:effectLst/>
                <a:latin typeface="Söhne"/>
                <a:hlinkClick r:id="rId4"/>
              </a:rPr>
              <a:t>, 2015)</a:t>
            </a:r>
            <a:r>
              <a:rPr lang="de-DE" b="0" i="0" dirty="0">
                <a:solidFill>
                  <a:srgbClr val="374151"/>
                </a:solidFill>
                <a:effectLst/>
                <a:latin typeface="Söhne"/>
              </a:rPr>
              <a:t>.</a:t>
            </a:r>
          </a:p>
        </p:txBody>
      </p:sp>
      <p:sp>
        <p:nvSpPr>
          <p:cNvPr id="4" name="Foliennummernplatzhalter 3"/>
          <p:cNvSpPr>
            <a:spLocks noGrp="1"/>
          </p:cNvSpPr>
          <p:nvPr>
            <p:ph type="sldNum" sz="quarter" idx="5"/>
          </p:nvPr>
        </p:nvSpPr>
        <p:spPr/>
        <p:txBody>
          <a:bodyPr/>
          <a:lstStyle/>
          <a:p>
            <a:fld id="{0134E788-CE67-4729-BBBB-13856F6916B7}" type="slidenum">
              <a:rPr lang="de-CH" smtClean="0"/>
              <a:t>4</a:t>
            </a:fld>
            <a:endParaRPr lang="de-CH"/>
          </a:p>
        </p:txBody>
      </p:sp>
    </p:spTree>
    <p:extLst>
      <p:ext uri="{BB962C8B-B14F-4D97-AF65-F5344CB8AC3E}">
        <p14:creationId xmlns:p14="http://schemas.microsoft.com/office/powerpoint/2010/main" val="407344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r>
              <a:rPr lang="de-CH" dirty="0"/>
              <a:t>(</a:t>
            </a:r>
            <a:r>
              <a:rPr lang="de-CH" dirty="0" err="1"/>
              <a:t>Leener</a:t>
            </a:r>
            <a:r>
              <a:rPr lang="de-CH" dirty="0"/>
              <a:t>, 2014)</a:t>
            </a:r>
          </a:p>
          <a:p>
            <a:endParaRPr lang="de-CH" dirty="0"/>
          </a:p>
          <a:p>
            <a:r>
              <a:rPr lang="de-DE" dirty="0"/>
              <a:t>Chronische </a:t>
            </a:r>
            <a:r>
              <a:rPr lang="de-DE" dirty="0" smtClean="0"/>
              <a:t>Unterbauchschmerzen </a:t>
            </a:r>
            <a:r>
              <a:rPr lang="de-DE" dirty="0"/>
              <a:t>scheinen durch eine komplexe Interaktion von </a:t>
            </a:r>
            <a:r>
              <a:rPr lang="de-DE" b="1" dirty="0"/>
              <a:t>entzündlichen, infektiösen, neurologischen, muskuloskelettalen und psychosomatischen </a:t>
            </a:r>
            <a:r>
              <a:rPr lang="de-DE" dirty="0"/>
              <a:t>Faktoren zu </a:t>
            </a:r>
            <a:r>
              <a:rPr lang="de-DE" dirty="0" smtClean="0"/>
              <a:t>entstehen. </a:t>
            </a:r>
            <a:endParaRPr lang="de-DE" dirty="0"/>
          </a:p>
          <a:p>
            <a:endParaRPr lang="de-CH" dirty="0"/>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5</a:t>
            </a:fld>
            <a:endParaRPr lang="de-CH"/>
          </a:p>
        </p:txBody>
      </p:sp>
    </p:spTree>
    <p:extLst>
      <p:ext uri="{BB962C8B-B14F-4D97-AF65-F5344CB8AC3E}">
        <p14:creationId xmlns:p14="http://schemas.microsoft.com/office/powerpoint/2010/main" val="364003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endParaRPr lang="en-US" b="0" i="0" dirty="0">
              <a:solidFill>
                <a:srgbClr val="1E1D1A"/>
              </a:solidFill>
              <a:effectLst/>
              <a:latin typeface="IBM Plex Sans" panose="020B0503050203000203" pitchFamily="34" charset="0"/>
            </a:endParaRPr>
          </a:p>
          <a:p>
            <a:endParaRPr lang="en-US" b="0" i="0" dirty="0">
              <a:solidFill>
                <a:srgbClr val="333333"/>
              </a:solidFill>
              <a:effectLst/>
              <a:latin typeface="Fira Sans" panose="020B0503050000020004" pitchFamily="34" charset="0"/>
            </a:endParaRPr>
          </a:p>
        </p:txBody>
      </p:sp>
      <p:sp>
        <p:nvSpPr>
          <p:cNvPr id="4" name="Foliennummernplatzhalter 3"/>
          <p:cNvSpPr>
            <a:spLocks noGrp="1"/>
          </p:cNvSpPr>
          <p:nvPr>
            <p:ph type="sldNum" sz="quarter" idx="5"/>
          </p:nvPr>
        </p:nvSpPr>
        <p:spPr/>
        <p:txBody>
          <a:bodyPr/>
          <a:lstStyle/>
          <a:p>
            <a:fld id="{0134E788-CE67-4729-BBBB-13856F6916B7}" type="slidenum">
              <a:rPr lang="de-CH" smtClean="0"/>
              <a:t>6</a:t>
            </a:fld>
            <a:endParaRPr lang="de-CH"/>
          </a:p>
        </p:txBody>
      </p:sp>
    </p:spTree>
    <p:extLst>
      <p:ext uri="{BB962C8B-B14F-4D97-AF65-F5344CB8AC3E}">
        <p14:creationId xmlns:p14="http://schemas.microsoft.com/office/powerpoint/2010/main" val="109913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marL="228600" indent="-228600">
              <a:buAutoNum type="arabicPeriod"/>
            </a:pPr>
            <a:endParaRPr lang="en-US" b="0" i="0" dirty="0">
              <a:solidFill>
                <a:srgbClr val="15383D"/>
              </a:solidFill>
              <a:effectLst/>
              <a:latin typeface="-apple-system"/>
            </a:endParaRPr>
          </a:p>
          <a:p>
            <a:pPr marL="228600" indent="-228600">
              <a:buAutoNum type="arabicPeriod"/>
            </a:pPr>
            <a:endParaRPr lang="en-US" b="0" i="0" dirty="0">
              <a:solidFill>
                <a:srgbClr val="15383D"/>
              </a:solidFill>
              <a:effectLst/>
              <a:latin typeface="-apple-system"/>
            </a:endParaRPr>
          </a:p>
          <a:p>
            <a:pPr marL="0" indent="0">
              <a:buNone/>
            </a:pPr>
            <a:r>
              <a:rPr lang="de-DE" b="0" i="0" dirty="0">
                <a:solidFill>
                  <a:srgbClr val="444444"/>
                </a:solidFill>
                <a:effectLst/>
                <a:latin typeface="Open Sans" panose="020B0606030504020204" pitchFamily="34" charset="0"/>
              </a:rPr>
              <a:t>Dies und die Häufigkeit des Störungsbildes dürften ein Grund dafür sein, dass von dieser versteckten Sexualstörung – im Vordergrund stehen ja die Schmerzen, die den Gedanken an Geschlechtsverkehr erst gar nicht aufkommen lassen – den USA etwa 15 Prozent der Frauen betroffen sind. Die bei den Betroffenen häufige depressive Symptomatik wiederum kann den Teufelskreis von Schmerzen und Beeinträchtigung der Lebensqualität noch weiter anheizen.</a:t>
            </a:r>
          </a:p>
          <a:p>
            <a:pPr marL="0" indent="0">
              <a:buNone/>
            </a:pPr>
            <a:endParaRPr lang="en-US" b="0" i="0" dirty="0">
              <a:solidFill>
                <a:srgbClr val="15383D"/>
              </a:solidFill>
              <a:effectLst/>
              <a:latin typeface="-apple-system"/>
            </a:endParaRPr>
          </a:p>
          <a:p>
            <a:pPr marL="228600" indent="-228600">
              <a:buAutoNum type="arabicPeriod"/>
            </a:pPr>
            <a:endParaRPr lang="en-US" b="0" i="0" dirty="0">
              <a:solidFill>
                <a:srgbClr val="15383D"/>
              </a:solidFill>
              <a:effectLst/>
              <a:latin typeface="-apple-system"/>
            </a:endParaRPr>
          </a:p>
          <a:p>
            <a:pPr marL="228600" indent="-228600">
              <a:buAutoNum type="arabicPeriod"/>
            </a:pPr>
            <a:r>
              <a:rPr lang="en-US" b="0" i="0" dirty="0">
                <a:solidFill>
                  <a:srgbClr val="15383D"/>
                </a:solidFill>
                <a:effectLst/>
                <a:latin typeface="-apple-system"/>
              </a:rPr>
              <a:t>Pelvic floor disorders, such as dysfunction and urinary incontinence, can significantly impact performance capability in various populations. Female athletes are particularly vulnerable to these disorders, with high-impact sports increasing the risk of pelvic floor dysfunction and urinary incontinence (</a:t>
            </a:r>
            <a:r>
              <a:rPr lang="en-US" b="0" i="0" u="sng" dirty="0" err="1">
                <a:effectLst/>
                <a:latin typeface="-apple-system"/>
              </a:rPr>
              <a:t>Rebullido</a:t>
            </a:r>
            <a:r>
              <a:rPr lang="en-US" b="0" i="0" u="sng" dirty="0">
                <a:effectLst/>
                <a:latin typeface="-apple-system"/>
              </a:rPr>
              <a:t>, 2020</a:t>
            </a:r>
            <a:r>
              <a:rPr lang="en-US" b="0" i="0" u="sng" dirty="0">
                <a:solidFill>
                  <a:srgbClr val="15383D"/>
                </a:solidFill>
                <a:effectLst/>
                <a:latin typeface="-apple-system"/>
              </a:rPr>
              <a:t>)</a:t>
            </a:r>
            <a:r>
              <a:rPr lang="en-US" b="0" i="0" dirty="0">
                <a:solidFill>
                  <a:srgbClr val="15383D"/>
                </a:solidFill>
                <a:effectLst/>
                <a:latin typeface="-apple-system"/>
              </a:rPr>
              <a:t>. The prevalence of these disorders is high, and they can have a significant negative impact on quality of life and physical activity participation (</a:t>
            </a:r>
            <a:r>
              <a:rPr lang="en-US" b="0" i="0" u="sng" dirty="0" err="1">
                <a:effectLst/>
                <a:latin typeface="-apple-system"/>
              </a:rPr>
              <a:t>Bonis</a:t>
            </a:r>
            <a:r>
              <a:rPr lang="en-US" b="0" i="0" u="sng" dirty="0">
                <a:effectLst/>
                <a:latin typeface="-apple-system"/>
              </a:rPr>
              <a:t>, 2019</a:t>
            </a:r>
            <a:r>
              <a:rPr lang="en-US" b="0" i="0" dirty="0">
                <a:solidFill>
                  <a:srgbClr val="15383D"/>
                </a:solidFill>
                <a:effectLst/>
                <a:latin typeface="-apple-system"/>
              </a:rPr>
              <a:t>).</a:t>
            </a:r>
          </a:p>
          <a:p>
            <a:pPr marL="228600" indent="-228600">
              <a:buAutoNum type="arabicPeriod"/>
            </a:pPr>
            <a:r>
              <a:rPr lang="en-US" b="0" i="0" dirty="0">
                <a:solidFill>
                  <a:srgbClr val="15383D"/>
                </a:solidFill>
                <a:effectLst/>
                <a:latin typeface="-apple-system"/>
              </a:rPr>
              <a:t>Pelvic floor disorders, including incontinence and prolapse, can significantly impact sexual function in women (</a:t>
            </a:r>
            <a:r>
              <a:rPr lang="en-US" b="0" i="0" u="sng" dirty="0" err="1">
                <a:effectLst/>
                <a:latin typeface="-apple-system"/>
              </a:rPr>
              <a:t>Pauls</a:t>
            </a:r>
            <a:r>
              <a:rPr lang="en-US" b="0" i="0" u="sng" dirty="0">
                <a:effectLst/>
                <a:latin typeface="-apple-system"/>
              </a:rPr>
              <a:t>, 2002</a:t>
            </a:r>
            <a:r>
              <a:rPr lang="en-US" b="0" i="0" dirty="0">
                <a:solidFill>
                  <a:srgbClr val="15383D"/>
                </a:solidFill>
                <a:effectLst/>
                <a:latin typeface="-apple-system"/>
              </a:rPr>
              <a:t>). However, pelvic floor rehabilitation, which can improve incontinence, has been shown to positively affect sexual desire, performance, and orgasm in treated patients (</a:t>
            </a:r>
            <a:r>
              <a:rPr lang="en-US" b="0" i="0" u="sng" dirty="0">
                <a:effectLst/>
                <a:latin typeface="-apple-system"/>
              </a:rPr>
              <a:t>Beji, 2003</a:t>
            </a:r>
            <a:r>
              <a:rPr lang="en-US" b="0" i="0" dirty="0">
                <a:solidFill>
                  <a:srgbClr val="15383D"/>
                </a:solidFill>
                <a:effectLst/>
                <a:latin typeface="-apple-system"/>
              </a:rPr>
              <a:t>). While interventions that address pelvic floor disorders generally improve sexual function, there are cases where sexual function remains unchanged or worsens despite treatment (</a:t>
            </a:r>
            <a:r>
              <a:rPr lang="en-US" b="0" i="0" u="sng" dirty="0">
                <a:effectLst/>
                <a:latin typeface="-apple-system"/>
              </a:rPr>
              <a:t>Rogers, 2013; </a:t>
            </a:r>
            <a:r>
              <a:rPr lang="de-CH" dirty="0"/>
              <a:t>Ghani et al., 2023</a:t>
            </a:r>
            <a:r>
              <a:rPr lang="en-US" b="0" i="0" dirty="0">
                <a:solidFill>
                  <a:srgbClr val="15383D"/>
                </a:solidFill>
                <a:effectLst/>
                <a:latin typeface="-apple-system"/>
              </a:rPr>
              <a:t>).</a:t>
            </a:r>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7</a:t>
            </a:fld>
            <a:endParaRPr lang="de-CH"/>
          </a:p>
        </p:txBody>
      </p:sp>
    </p:spTree>
    <p:extLst>
      <p:ext uri="{BB962C8B-B14F-4D97-AF65-F5344CB8AC3E}">
        <p14:creationId xmlns:p14="http://schemas.microsoft.com/office/powerpoint/2010/main" val="290874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algn="l"/>
            <a:r>
              <a:rPr lang="de-DE" b="0" i="0" dirty="0">
                <a:solidFill>
                  <a:srgbClr val="374151"/>
                </a:solidFill>
                <a:effectLst/>
                <a:latin typeface="Söhne"/>
              </a:rPr>
              <a:t>Die psychischen Aspekte von Beckenbodenbeschwerden umfassen mehrere wichtige Bereiche:</a:t>
            </a:r>
          </a:p>
          <a:p>
            <a:pPr algn="l">
              <a:buFont typeface="+mj-lt"/>
              <a:buNone/>
            </a:pPr>
            <a:endParaRPr lang="de-CH" dirty="0"/>
          </a:p>
          <a:p>
            <a:pPr algn="l">
              <a:buFont typeface="+mj-lt"/>
              <a:buNone/>
            </a:pPr>
            <a:r>
              <a:rPr lang="de-CH" dirty="0"/>
              <a:t>Psychologische Pathogenese Beckenbodenbeschwerden</a:t>
            </a:r>
            <a:endParaRPr lang="de-DE" b="1" i="0" dirty="0">
              <a:solidFill>
                <a:srgbClr val="374151"/>
              </a:solidFill>
              <a:effectLst/>
              <a:latin typeface="Söhne"/>
            </a:endParaRPr>
          </a:p>
          <a:p>
            <a:pPr algn="l">
              <a:buFont typeface="+mj-lt"/>
              <a:buAutoNum type="arabicPeriod"/>
            </a:pPr>
            <a:r>
              <a:rPr lang="de-DE" b="1" i="0" dirty="0">
                <a:solidFill>
                  <a:srgbClr val="374151"/>
                </a:solidFill>
                <a:effectLst/>
                <a:latin typeface="Söhne"/>
              </a:rPr>
              <a:t> Stress und Angstzustände</a:t>
            </a:r>
            <a:r>
              <a:rPr lang="de-DE" b="0" i="0" dirty="0">
                <a:solidFill>
                  <a:srgbClr val="374151"/>
                </a:solidFill>
                <a:effectLst/>
                <a:latin typeface="Söhne"/>
              </a:rPr>
              <a:t>: Chronischer Stress und Angst können die Spannung im Beckenboden erhöhen, was zu Schmerzen und Dysfunktion führt.</a:t>
            </a:r>
          </a:p>
          <a:p>
            <a:pPr algn="l">
              <a:buFont typeface="+mj-lt"/>
              <a:buAutoNum type="arabicPeriod"/>
            </a:pPr>
            <a:r>
              <a:rPr lang="de-DE" b="1" i="0" dirty="0">
                <a:solidFill>
                  <a:srgbClr val="374151"/>
                </a:solidFill>
                <a:effectLst/>
                <a:latin typeface="Söhne"/>
              </a:rPr>
              <a:t> Depression</a:t>
            </a:r>
            <a:r>
              <a:rPr lang="de-DE" b="0" i="0" dirty="0">
                <a:solidFill>
                  <a:srgbClr val="374151"/>
                </a:solidFill>
                <a:effectLst/>
                <a:latin typeface="Söhne"/>
              </a:rPr>
              <a:t>: Depression kann die Schmerzwahrnehmung beeinflussen und die Fähigkeit des Körpers zur Schmerzbewältigung verringern, was die Symptome von Beckenbodenbeschwerden verstärken kann.</a:t>
            </a:r>
          </a:p>
          <a:p>
            <a:pPr algn="l">
              <a:buFont typeface="+mj-lt"/>
              <a:buAutoNum type="arabicPeriod"/>
            </a:pPr>
            <a:r>
              <a:rPr lang="de-DE" b="1" i="0" dirty="0">
                <a:solidFill>
                  <a:srgbClr val="374151"/>
                </a:solidFill>
                <a:effectLst/>
                <a:latin typeface="Söhne"/>
              </a:rPr>
              <a:t> Trauma</a:t>
            </a:r>
            <a:r>
              <a:rPr lang="de-DE" b="0" i="0" dirty="0">
                <a:solidFill>
                  <a:srgbClr val="374151"/>
                </a:solidFill>
                <a:effectLst/>
                <a:latin typeface="Söhne"/>
              </a:rPr>
              <a:t>: Traumatische Erfahrungen, insbesondere Missbrauch, können zu einer anhaltenden Hyperaktivität des Beckenbodens führen, was Schmerzen und Dysfunktionen verursacht.</a:t>
            </a:r>
          </a:p>
          <a:p>
            <a:pPr algn="l">
              <a:buFont typeface="+mj-lt"/>
              <a:buAutoNum type="arabicPeriod"/>
            </a:pPr>
            <a:r>
              <a:rPr lang="de-DE" b="1" i="0" dirty="0">
                <a:solidFill>
                  <a:srgbClr val="374151"/>
                </a:solidFill>
                <a:effectLst/>
                <a:latin typeface="Söhne"/>
              </a:rPr>
              <a:t> Psychosomatische Reaktionen</a:t>
            </a:r>
            <a:r>
              <a:rPr lang="de-DE" b="0" i="0" dirty="0">
                <a:solidFill>
                  <a:srgbClr val="374151"/>
                </a:solidFill>
                <a:effectLst/>
                <a:latin typeface="Söhne"/>
              </a:rPr>
              <a:t>: Bei einigen Personen können psychische Belastungen zu körperlichen Symptomen im Beckenbereich führen, ohne dass eine offensichtliche physische Ursache vorhanden ist.</a:t>
            </a:r>
          </a:p>
          <a:p>
            <a:pPr algn="l">
              <a:buFont typeface="+mj-lt"/>
              <a:buAutoNum type="arabicPeriod"/>
            </a:pPr>
            <a:r>
              <a:rPr lang="de-DE" b="1" i="0" dirty="0">
                <a:solidFill>
                  <a:srgbClr val="374151"/>
                </a:solidFill>
                <a:effectLst/>
                <a:latin typeface="Söhne"/>
              </a:rPr>
              <a:t>Sozialer Rückzug</a:t>
            </a:r>
            <a:r>
              <a:rPr lang="de-DE" b="0" i="0" dirty="0">
                <a:solidFill>
                  <a:srgbClr val="374151"/>
                </a:solidFill>
                <a:effectLst/>
                <a:latin typeface="Söhne"/>
              </a:rPr>
              <a:t>: Menschen mit CPP können aufgrund ihrer Schmerzen soziale Aktivitäten und Kontakte meiden. Die Isolation kann die Schmerzwahrnehmung verstärken, da soziale Unterstützung als ein wichtiger Puffer gegen die Intensität von Schmerzen fungieren kann. Zudem kann sozialer Rückzug die psychische Belastung erhöhen und zu weiteren psychosozialen Problemen führen.</a:t>
            </a:r>
          </a:p>
          <a:p>
            <a:pPr algn="l">
              <a:buFont typeface="+mj-lt"/>
              <a:buAutoNum type="arabicPeriod"/>
            </a:pPr>
            <a:r>
              <a:rPr lang="de-DE" b="1" i="0" dirty="0">
                <a:solidFill>
                  <a:srgbClr val="374151"/>
                </a:solidFill>
                <a:effectLst/>
                <a:latin typeface="Söhne"/>
              </a:rPr>
              <a:t>Kognitive Fehlbewertungen</a:t>
            </a:r>
            <a:r>
              <a:rPr lang="de-DE" b="0" i="0" dirty="0">
                <a:solidFill>
                  <a:srgbClr val="374151"/>
                </a:solidFill>
                <a:effectLst/>
                <a:latin typeface="Söhne"/>
              </a:rPr>
              <a:t>: Patientinnen mit CPP können dazu neigen, ihre Schmerzen oder die Prognose ihres Zustands negativ zu interpretieren. Solche Fehlbewertungen können zu einem Gefühl der Hilflosigkeit und zu einer pessimistischen Einstellung gegenüber Behandlungsmöglichkeiten führen, was wiederum den Schmerzzyklus aufrechterhalten oder verstärken kann.</a:t>
            </a:r>
          </a:p>
          <a:p>
            <a:pPr algn="l">
              <a:buFont typeface="+mj-lt"/>
              <a:buAutoNum type="arabicPeriod"/>
            </a:pPr>
            <a:r>
              <a:rPr lang="de-DE" b="1" i="0" dirty="0">
                <a:solidFill>
                  <a:srgbClr val="374151"/>
                </a:solidFill>
                <a:effectLst/>
                <a:latin typeface="Söhne"/>
              </a:rPr>
              <a:t>Überzeugungen / Kontrollerwartungen bezüglich Schmerzen</a:t>
            </a:r>
            <a:r>
              <a:rPr lang="de-DE" b="0" i="0" dirty="0">
                <a:solidFill>
                  <a:srgbClr val="374151"/>
                </a:solidFill>
                <a:effectLst/>
                <a:latin typeface="Söhne"/>
              </a:rPr>
              <a:t>: Die Überzeugung, dass man die eigenen Schmerzen kontrollieren oder beeinflussen kann, spielt eine wichtige Rolle bei der Schmerzbewältigung. Fehlen solche Kontrollerwartungen, kann dies zu einer erhöhten Schmerzintensität und einem reduzierten Einsatz von Bewältigungsstrategien führen.</a:t>
            </a:r>
          </a:p>
          <a:p>
            <a:pPr algn="l">
              <a:buFont typeface="+mj-lt"/>
              <a:buAutoNum type="arabicPeriod"/>
            </a:pPr>
            <a:r>
              <a:rPr lang="de-DE" b="1" i="0" dirty="0">
                <a:solidFill>
                  <a:srgbClr val="374151"/>
                </a:solidFill>
                <a:effectLst/>
                <a:latin typeface="Söhne"/>
              </a:rPr>
              <a:t>Belastende Lebensereignisse</a:t>
            </a:r>
            <a:r>
              <a:rPr lang="de-DE" b="0" i="0" dirty="0">
                <a:solidFill>
                  <a:srgbClr val="374151"/>
                </a:solidFill>
                <a:effectLst/>
                <a:latin typeface="Söhne"/>
              </a:rPr>
              <a:t>: Stress durch traumatische oder belastende Lebensereignisse kann zu einer Verschärfung von CPP führen. Solche Ereignisse können sowohl die Entstehung von CPP begünstigen als auch bestehende Schmerzen verstärken, da Stress das Nervensystem beeinflusst und zu einer erhöhten Schmerzempfindlichkeit führen kann </a:t>
            </a:r>
            <a:r>
              <a:rPr lang="de-DE" dirty="0">
                <a:solidFill>
                  <a:srgbClr val="374151"/>
                </a:solidFill>
                <a:latin typeface="Söhne"/>
              </a:rPr>
              <a:t>(A &amp; Ma, 2008). </a:t>
            </a:r>
          </a:p>
          <a:p>
            <a:pPr algn="l">
              <a:buFont typeface="+mj-lt"/>
              <a:buNone/>
            </a:pPr>
            <a:endParaRPr lang="de-DE" b="0" i="0" dirty="0">
              <a:solidFill>
                <a:srgbClr val="374151"/>
              </a:solidFill>
              <a:effectLst/>
              <a:latin typeface="Söhne"/>
            </a:endParaRPr>
          </a:p>
          <a:p>
            <a:pPr algn="l">
              <a:buFont typeface="+mj-lt"/>
              <a:buAutoNum type="arabicPeriod"/>
            </a:pPr>
            <a:endParaRPr lang="de-DE" b="0" i="0" dirty="0">
              <a:solidFill>
                <a:srgbClr val="374151"/>
              </a:solidFill>
              <a:effectLst/>
              <a:latin typeface="Söhne"/>
            </a:endParaRPr>
          </a:p>
          <a:p>
            <a:pPr marL="0" indent="0">
              <a:buNone/>
            </a:pPr>
            <a:r>
              <a:rPr lang="en-US" b="0" i="0" dirty="0">
                <a:solidFill>
                  <a:srgbClr val="212121"/>
                </a:solidFill>
                <a:effectLst/>
                <a:latin typeface="BlinkMacSystemFont"/>
              </a:rPr>
              <a:t>These conditions are often associated with sexual dysfunction, including worries about body image, dyspareunia, and fear of soiling (Verbeek, 2019). </a:t>
            </a:r>
            <a:r>
              <a:rPr lang="en-US" b="0" i="0" dirty="0">
                <a:solidFill>
                  <a:srgbClr val="15383D"/>
                </a:solidFill>
                <a:effectLst/>
                <a:latin typeface="-apple-system"/>
              </a:rPr>
              <a:t>The impact of these disorders on psychological well-being varies, with some women experiencing distress, depression, and disability. </a:t>
            </a:r>
          </a:p>
          <a:p>
            <a:pPr marL="0" indent="0">
              <a:buNone/>
            </a:pPr>
            <a:endParaRPr lang="en-US" b="0" i="0" dirty="0">
              <a:solidFill>
                <a:srgbClr val="212121"/>
              </a:solidFill>
              <a:effectLst/>
              <a:latin typeface="BlinkMacSystemFont"/>
            </a:endParaRPr>
          </a:p>
          <a:p>
            <a:pPr marL="0" indent="0">
              <a:buNone/>
            </a:pPr>
            <a:r>
              <a:rPr lang="en-US" b="0" i="0" dirty="0">
                <a:solidFill>
                  <a:srgbClr val="212121"/>
                </a:solidFill>
                <a:effectLst/>
                <a:latin typeface="BlinkMacSystemFont"/>
              </a:rPr>
              <a:t>Dysmenorrhea and chronic pelvic pain are often associated with depression and anxiety in adolescents. </a:t>
            </a:r>
          </a:p>
          <a:p>
            <a:pPr marL="0" indent="0">
              <a:buNone/>
            </a:pPr>
            <a:endParaRPr lang="en-US" b="0" i="0" dirty="0">
              <a:solidFill>
                <a:srgbClr val="212121"/>
              </a:solidFill>
              <a:effectLst/>
              <a:latin typeface="BlinkMacSystemFont"/>
            </a:endParaRPr>
          </a:p>
          <a:p>
            <a:pPr marL="0" indent="0">
              <a:buNone/>
            </a:pPr>
            <a:r>
              <a:rPr lang="en-US" b="0" i="0" dirty="0">
                <a:solidFill>
                  <a:srgbClr val="212121"/>
                </a:solidFill>
                <a:effectLst/>
                <a:latin typeface="BlinkMacSystemFont"/>
              </a:rPr>
              <a:t>Primary prostate pain syndrome is often associated with negative cognitive, </a:t>
            </a:r>
            <a:r>
              <a:rPr lang="en-US" b="0" i="0" dirty="0" err="1">
                <a:solidFill>
                  <a:srgbClr val="212121"/>
                </a:solidFill>
                <a:effectLst/>
                <a:latin typeface="BlinkMacSystemFont"/>
              </a:rPr>
              <a:t>behavioural</a:t>
            </a:r>
            <a:r>
              <a:rPr lang="en-US" b="0" i="0" dirty="0">
                <a:solidFill>
                  <a:srgbClr val="212121"/>
                </a:solidFill>
                <a:effectLst/>
                <a:latin typeface="BlinkMacSystemFont"/>
              </a:rPr>
              <a:t>, sexual or emotional consequences, as well as with symptoms suggestive of lower urinary tract and sexual</a:t>
            </a:r>
          </a:p>
          <a:p>
            <a:pPr marL="0" indent="0">
              <a:buNone/>
            </a:pPr>
            <a:r>
              <a:rPr lang="en-US" b="0" i="0" dirty="0">
                <a:solidFill>
                  <a:srgbClr val="212121"/>
                </a:solidFill>
                <a:effectLst/>
                <a:latin typeface="BlinkMacSystemFont"/>
              </a:rPr>
              <a:t>Dysfunction (Fall et al., 2010).</a:t>
            </a:r>
          </a:p>
          <a:p>
            <a:pPr marL="0" indent="0">
              <a:buNone/>
            </a:pPr>
            <a:endParaRPr lang="en-US" b="0" i="0" dirty="0">
              <a:solidFill>
                <a:srgbClr val="212121"/>
              </a:solidFill>
              <a:effectLst/>
              <a:latin typeface="BlinkMacSystemFont"/>
            </a:endParaRPr>
          </a:p>
          <a:p>
            <a:pPr marL="0" indent="0">
              <a:buNone/>
            </a:pPr>
            <a:r>
              <a:rPr lang="en-US" b="0" i="0" dirty="0">
                <a:solidFill>
                  <a:srgbClr val="212121"/>
                </a:solidFill>
                <a:effectLst/>
                <a:latin typeface="BlinkMacSystemFont"/>
              </a:rPr>
              <a:t>Owing to the high prevalence of mental health and other significant psychological coexisting problems and sequelae of CPP, </a:t>
            </a:r>
            <a:r>
              <a:rPr lang="en-US" b="0" i="0" dirty="0" err="1">
                <a:solidFill>
                  <a:srgbClr val="212121"/>
                </a:solidFill>
                <a:effectLst/>
                <a:latin typeface="BlinkMacSystemFont"/>
              </a:rPr>
              <a:t>gynaecologists</a:t>
            </a:r>
            <a:r>
              <a:rPr lang="en-US" b="0" i="0" dirty="0">
                <a:solidFill>
                  <a:srgbClr val="212121"/>
                </a:solidFill>
                <a:effectLst/>
                <a:latin typeface="BlinkMacSystemFont"/>
              </a:rPr>
              <a:t> and family physicians should routinely screen patients for chronic pain syndrome and refer as appropriate (). </a:t>
            </a:r>
          </a:p>
          <a:p>
            <a:pPr marL="0" indent="0">
              <a:buNone/>
            </a:pPr>
            <a:r>
              <a:rPr lang="en-US" b="0" i="0" dirty="0">
                <a:solidFill>
                  <a:srgbClr val="212121"/>
                </a:solidFill>
                <a:effectLst/>
                <a:latin typeface="BlinkMacSystemFont"/>
              </a:rPr>
              <a:t> </a:t>
            </a:r>
          </a:p>
          <a:p>
            <a:pPr marL="0" indent="0">
              <a:buNone/>
            </a:pPr>
            <a:r>
              <a:rPr lang="en-US" b="0" i="0" dirty="0">
                <a:solidFill>
                  <a:srgbClr val="212121"/>
                </a:solidFill>
                <a:effectLst/>
                <a:latin typeface="BlinkMacSystemFont"/>
              </a:rPr>
              <a:t>Pain catastrophizing is prevalent at clinically relevant levels in women with CPP across all domains. It is associated with higher pain levels and decreased QoL (Sewell et al., 2018). Increasing evidence suggests that CPP may be similar to other chronic pain conditions with the same psychological and contextual elements (Sewell et al., 2018).</a:t>
            </a:r>
          </a:p>
          <a:p>
            <a:pPr algn="l">
              <a:buFont typeface="+mj-lt"/>
              <a:buAutoNum type="arabicPeriod"/>
            </a:pPr>
            <a:endParaRPr lang="de-DE" b="0" i="0" dirty="0">
              <a:solidFill>
                <a:srgbClr val="374151"/>
              </a:solidFill>
              <a:effectLst/>
              <a:latin typeface="Söhne"/>
            </a:endParaRPr>
          </a:p>
          <a:p>
            <a:pPr algn="l">
              <a:buFont typeface="+mj-lt"/>
              <a:buAutoNum type="arabicPeriod"/>
            </a:pPr>
            <a:endParaRPr lang="de-DE" b="0" i="0" dirty="0">
              <a:solidFill>
                <a:srgbClr val="374151"/>
              </a:solidFill>
              <a:effectLst/>
              <a:latin typeface="Söhne"/>
            </a:endParaRPr>
          </a:p>
          <a:p>
            <a:pPr algn="l">
              <a:buFont typeface="+mj-lt"/>
              <a:buNone/>
            </a:pPr>
            <a:r>
              <a:rPr lang="en-US" b="0" i="0" dirty="0">
                <a:solidFill>
                  <a:srgbClr val="374151"/>
                </a:solidFill>
                <a:effectLst/>
                <a:latin typeface="Söhne"/>
              </a:rPr>
              <a:t>In a Gallup poll of 5325 US women, 16% reported problems with pelvic pain: because of CPP, 11% limited their home activity, 11.9% limited their sexual activity, 15.8% took medication, and 3.9% missed at least 1 day of work per month (Mathias, 1996).</a:t>
            </a:r>
            <a:endParaRPr lang="de-DE" b="0" i="0" dirty="0">
              <a:solidFill>
                <a:srgbClr val="374151"/>
              </a:solidFill>
              <a:effectLst/>
              <a:latin typeface="Söhne"/>
            </a:endParaRPr>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9</a:t>
            </a:fld>
            <a:endParaRPr lang="de-CH"/>
          </a:p>
        </p:txBody>
      </p:sp>
    </p:spTree>
    <p:extLst>
      <p:ext uri="{BB962C8B-B14F-4D97-AF65-F5344CB8AC3E}">
        <p14:creationId xmlns:p14="http://schemas.microsoft.com/office/powerpoint/2010/main" val="156061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663" y="900113"/>
            <a:ext cx="5065712" cy="2849562"/>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CH" sz="1800" dirty="0">
                <a:solidFill>
                  <a:srgbClr val="000000"/>
                </a:solidFill>
                <a:latin typeface="Microsoft JhengHei" panose="020B0604030504040204" pitchFamily="34" charset="-120"/>
                <a:ea typeface="Microsoft JhengHei" panose="020B0604030504040204" pitchFamily="34" charset="-120"/>
              </a:rPr>
              <a:t>Studien haben gezeigt, dass das Risiko für Gynäkologische Schmerzerkrankungen bei Patientinnen mit PTBS erhöht ist (</a:t>
            </a:r>
            <a:r>
              <a:rPr lang="de-CH" sz="1800" dirty="0">
                <a:solidFill>
                  <a:schemeClr val="bg1">
                    <a:lumMod val="85000"/>
                  </a:schemeClr>
                </a:solidFill>
                <a:latin typeface="Microsoft JhengHei" panose="020B0604030504040204" pitchFamily="34" charset="-120"/>
                <a:ea typeface="Microsoft JhengHei" panose="020B0604030504040204" pitchFamily="34" charset="-120"/>
              </a:rPr>
              <a:t>Gupta, 2013; Maercker et al., 2013</a:t>
            </a:r>
            <a:r>
              <a:rPr lang="de-CH" sz="1800" dirty="0">
                <a:solidFill>
                  <a:srgbClr val="000000"/>
                </a:solidFill>
                <a:latin typeface="Microsoft JhengHei" panose="020B0604030504040204" pitchFamily="34" charset="-120"/>
                <a:ea typeface="Microsoft JhengHei" panose="020B0604030504040204" pitchFamily="34" charset="-120"/>
              </a:rPr>
              <a:t>). </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In der Bevölkerung haben bis zu 60 % der Frauen mit CPP keine spezifische Diagnose erhalten und bis zu 20 % haben sich keiner Untersuchung unterzogen (Cheong &amp; Stones, 2006).</a:t>
            </a:r>
          </a:p>
          <a:p>
            <a:pPr>
              <a:lnSpc>
                <a:spcPct val="107000"/>
              </a:lnSpc>
              <a:spcAft>
                <a:spcPts val="800"/>
              </a:spcAft>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(Jarrell et al., 2018)</a:t>
            </a:r>
          </a:p>
          <a:p>
            <a:pPr>
              <a:lnSpc>
                <a:spcPct val="107000"/>
              </a:lnSpc>
              <a:spcAft>
                <a:spcPts val="800"/>
              </a:spcAft>
            </a:pP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chronische </a:t>
            </a:r>
            <a:r>
              <a:rPr lang="de-CH" sz="1800" kern="100" dirty="0" err="1" smtClean="0">
                <a:effectLst/>
                <a:latin typeface="Aptos" panose="020B0004020202020204" pitchFamily="34" charset="0"/>
                <a:ea typeface="Aptos" panose="020B0004020202020204" pitchFamily="34" charset="0"/>
                <a:cs typeface="Times New Roman" panose="02020603050405020304" pitchFamily="18" charset="0"/>
              </a:rPr>
              <a:t>Unterbauchschmerzenscheinen</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durch ein komplexes Zusammenspiel von entzündlichen, infektiösen, neurologischen, muskuloskelettalen und psychosomatischen Faktoren zu entstehen.</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Häufige Ursachen für </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chronische </a:t>
            </a:r>
            <a:r>
              <a:rPr lang="de-CH" sz="1800" kern="100" dirty="0" err="1" smtClean="0">
                <a:effectLst/>
                <a:latin typeface="Aptos" panose="020B0004020202020204" pitchFamily="34" charset="0"/>
                <a:ea typeface="Aptos" panose="020B0004020202020204" pitchFamily="34" charset="0"/>
                <a:cs typeface="Times New Roman" panose="02020603050405020304" pitchFamily="18" charset="0"/>
              </a:rPr>
              <a:t>Unterbauchschmerzenund</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häufige Begleitumstände: Depressionen, körperlicher oder sexueller Missbrauch (früher oder gegenwärtig), Schlafstörungen, psychologischer Stress (Ehe, Arbeit), Drogenmissbrauch (Alkohol, Betäubungsmittel, Drogen)</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Eine biopsychosoziale Bewertung, die die Möglichkeit mehrerer beitragender Faktoren berücksichtigt, ist besser geeignet</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Bewertung psychologischer Faktoren zu Beginn: Eine gründliche Beurteilung der Frau, die unter CPP leidet, muss eine Bewertung ihres emotionalen Erlebens und anderer Aspekte des chronischen Schmerzsyndroms umfassen. Eine von einem Gesundheitspsychologen oder Psychiater durchgeführte psychosoziale Beurteilung besteht aus einem ausführlichen Gespräch und einer Bewertung der Reaktion der Frau auf standardisierte Schmerz- und psychologische Tests, mit denen die schmerzbedingte Behinderung beurteilt wird (Abbildung 3.1 zeigt einen solchen Test, die </a:t>
            </a:r>
            <a:r>
              <a:rPr lang="de-CH" sz="1800" kern="100" dirty="0" err="1">
                <a:effectLst/>
                <a:latin typeface="Aptos" panose="020B0004020202020204" pitchFamily="34" charset="0"/>
                <a:ea typeface="Aptos" panose="020B0004020202020204" pitchFamily="34" charset="0"/>
                <a:cs typeface="Times New Roman" panose="02020603050405020304" pitchFamily="18" charset="0"/>
              </a:rPr>
              <a:t>Functional</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a:t>
            </a:r>
            <a:r>
              <a:rPr lang="de-CH" sz="1800" kern="100" dirty="0" err="1">
                <a:effectLst/>
                <a:latin typeface="Aptos" panose="020B0004020202020204" pitchFamily="34" charset="0"/>
                <a:ea typeface="Aptos" panose="020B0004020202020204" pitchFamily="34" charset="0"/>
                <a:cs typeface="Times New Roman" panose="02020603050405020304" pitchFamily="18" charset="0"/>
              </a:rPr>
              <a:t>Pelvic</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Pain </a:t>
            </a:r>
            <a:r>
              <a:rPr lang="de-CH" sz="1800" kern="100" dirty="0" err="1">
                <a:effectLst/>
                <a:latin typeface="Aptos" panose="020B0004020202020204" pitchFamily="34" charset="0"/>
                <a:ea typeface="Aptos" panose="020B0004020202020204" pitchFamily="34" charset="0"/>
                <a:cs typeface="Times New Roman" panose="02020603050405020304" pitchFamily="18" charset="0"/>
              </a:rPr>
              <a:t>Scale</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emotionale Belastung und Lebensqualität).</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Die Bereiche, die bei einer psychosozialen Beurteilung erfasst werden, sind: (a) das Verständnis der Frau für die Schmerzerzeuger; (b) die Auswirkungen der Schmerzen auf die funktionellen Aufgaben (z. B. Beeinträchtigung bei familiären, sexuellen, beruflichen und Freizeitaktivitäten) und das emotionale Funktionieren (z. B. Angst vor Schmerzen und schmerzbedingte Depressionen); (c) der Schmerzbewältigungsstil der Frau (z. B. Ignorieren der Schmerzen, Inaktivität oder Aufsuchen der Notaufnahme für Injektionen); (d) Schmerzmodulatoren, (z. d) Schmerzmodulatoren (z. B. Stress, der die Schmerzen verschlimmert); e) die Wahrnehmung der Frau hinsichtlich der Bedeutung ihrer Schmerzen für ihr gegenwärtiges und zukünftiges Leben; f) die Qualität der Beziehungen der Frau zu den Leistungserbringern im Gesundheitswesen; g) die psychische Gesundheit der Frau (in der Vergangenheit und gegenwärtig), insbesondere klinische psychopathologische Störungen (z. B. schwere depressive Störungen), Missbrauch und Vernachlässigung (sexuell, körperlich oder emotional) sowie Substanzkonsum oder -missbrauch; und h) die gegenwärtige psychosoziale Belastung und soziale Unterstützung, </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einschliesslich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der Stärken der Frau.</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Die durch die </a:t>
            </a:r>
            <a:r>
              <a:rPr lang="de-CH" sz="1800" b="1" kern="100" dirty="0">
                <a:effectLst/>
                <a:latin typeface="Aptos" panose="020B0004020202020204" pitchFamily="34" charset="0"/>
                <a:ea typeface="Aptos" panose="020B0004020202020204" pitchFamily="34" charset="0"/>
                <a:cs typeface="Times New Roman" panose="02020603050405020304" pitchFamily="18" charset="0"/>
              </a:rPr>
              <a:t>psychologische Beurteilung</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gewonnenen Daten sind nützlich für die Festlegung geeigneter psychosozialer Interventionen, die darauf abzielen, die psychologischen und verhaltensbezogenen Folgen chronischer Schmerzen durch eine Änderung des Lebensstils und eine Veränderung des Schmerzbewältigungsstils zu lindern.</a:t>
            </a:r>
          </a:p>
          <a:p>
            <a:pPr>
              <a:lnSpc>
                <a:spcPct val="107000"/>
              </a:lnSpc>
              <a:spcAft>
                <a:spcPts val="800"/>
              </a:spcAft>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Gegebenenfalls können die Interventionen darauf abzielen, </a:t>
            </a:r>
            <a:r>
              <a:rPr lang="de-CH" sz="1800" b="1" kern="100" dirty="0">
                <a:effectLst/>
                <a:latin typeface="Aptos" panose="020B0004020202020204" pitchFamily="34" charset="0"/>
                <a:ea typeface="Aptos" panose="020B0004020202020204" pitchFamily="34" charset="0"/>
                <a:cs typeface="Times New Roman" panose="02020603050405020304" pitchFamily="18" charset="0"/>
              </a:rPr>
              <a:t>sekundäre oder primäre psychische Störungen zu behandeln und psychosozialen Stress zu reduzieren</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 der das Schmerzerleben mildern kann. Für Patienten mit </a:t>
            </a:r>
            <a:r>
              <a:rPr lang="de-CH" sz="1800" kern="100" dirty="0" smtClean="0">
                <a:effectLst/>
                <a:latin typeface="Aptos" panose="020B0004020202020204" pitchFamily="34" charset="0"/>
                <a:ea typeface="Aptos" panose="020B0004020202020204" pitchFamily="34" charset="0"/>
                <a:cs typeface="Times New Roman" panose="02020603050405020304" pitchFamily="18" charset="0"/>
              </a:rPr>
              <a:t>mässigen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bis starken Schmerzen sind diese Interventionen in der Regel wichtige Bestandteile eines umfassenden Gesundheitsversorgungsplans.</a:t>
            </a:r>
          </a:p>
          <a:p>
            <a:endParaRPr lang="de-CH" dirty="0"/>
          </a:p>
        </p:txBody>
      </p:sp>
      <p:sp>
        <p:nvSpPr>
          <p:cNvPr id="4" name="Foliennummernplatzhalter 3"/>
          <p:cNvSpPr>
            <a:spLocks noGrp="1"/>
          </p:cNvSpPr>
          <p:nvPr>
            <p:ph type="sldNum" sz="quarter" idx="5"/>
          </p:nvPr>
        </p:nvSpPr>
        <p:spPr/>
        <p:txBody>
          <a:bodyPr/>
          <a:lstStyle/>
          <a:p>
            <a:fld id="{0134E788-CE67-4729-BBBB-13856F6916B7}" type="slidenum">
              <a:rPr lang="de-CH" smtClean="0"/>
              <a:t>10</a:t>
            </a:fld>
            <a:endParaRPr lang="de-CH"/>
          </a:p>
        </p:txBody>
      </p:sp>
    </p:spTree>
    <p:extLst>
      <p:ext uri="{BB962C8B-B14F-4D97-AF65-F5344CB8AC3E}">
        <p14:creationId xmlns:p14="http://schemas.microsoft.com/office/powerpoint/2010/main" val="2193880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illkommensfolie">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2520000"/>
                </a:lnTo>
                <a:lnTo>
                  <a:pt x="4662000" y="2520000"/>
                </a:lnTo>
                <a:lnTo>
                  <a:pt x="4662000" y="484188"/>
                </a:lnTo>
                <a:lnTo>
                  <a:pt x="0" y="484188"/>
                </a:lnTo>
                <a:close/>
              </a:path>
            </a:pathLst>
          </a:custGeom>
        </p:spPr>
        <p:txBody>
          <a:bodyPr/>
          <a:lstStyle/>
          <a:p>
            <a:r>
              <a:rPr lang="de-DE"/>
              <a:t>Bild durch Klicken auf Symbol hinzufügen</a:t>
            </a:r>
            <a:endParaRPr lang="en-GB" dirty="0"/>
          </a:p>
        </p:txBody>
      </p:sp>
      <p:pic>
        <p:nvPicPr>
          <p:cNvPr id="13" name="Grafik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7000" y="2106700"/>
            <a:ext cx="792000" cy="273927"/>
          </a:xfrm>
          <a:prstGeom prst="rect">
            <a:avLst/>
          </a:prstGeom>
        </p:spPr>
      </p:pic>
      <p:pic>
        <p:nvPicPr>
          <p:cNvPr id="7" name="Grafik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000" y="1923678"/>
            <a:ext cx="460097" cy="519472"/>
          </a:xfrm>
          <a:prstGeom prst="rect">
            <a:avLst/>
          </a:prstGeom>
        </p:spPr>
      </p:pic>
      <p:sp>
        <p:nvSpPr>
          <p:cNvPr id="2" name="Titel 1"/>
          <p:cNvSpPr>
            <a:spLocks noGrp="1"/>
          </p:cNvSpPr>
          <p:nvPr>
            <p:ph type="ctrTitle"/>
          </p:nvPr>
        </p:nvSpPr>
        <p:spPr>
          <a:xfrm>
            <a:off x="864000" y="771662"/>
            <a:ext cx="3708000" cy="359928"/>
          </a:xfrm>
        </p:spPr>
        <p:txBody>
          <a:bodyPr/>
          <a:lstStyle>
            <a:lvl1pPr>
              <a:lnSpc>
                <a:spcPts val="3500"/>
              </a:lnSpc>
              <a:defRPr sz="2800">
                <a:solidFill>
                  <a:schemeClr val="tx1"/>
                </a:solidFill>
              </a:defRPr>
            </a:lvl1pPr>
          </a:lstStyle>
          <a:p>
            <a:r>
              <a:rPr lang="de-DE"/>
              <a:t>Titelmasterformat durch Klicken bearbeiten</a:t>
            </a:r>
            <a:endParaRPr lang="en-GB" dirty="0"/>
          </a:p>
        </p:txBody>
      </p:sp>
      <p:sp>
        <p:nvSpPr>
          <p:cNvPr id="3" name="Untertitel 2"/>
          <p:cNvSpPr>
            <a:spLocks noGrp="1"/>
          </p:cNvSpPr>
          <p:nvPr>
            <p:ph type="subTitle" idx="1"/>
          </p:nvPr>
        </p:nvSpPr>
        <p:spPr>
          <a:xfrm>
            <a:off x="864000" y="1131590"/>
            <a:ext cx="3708000" cy="975110"/>
          </a:xfrm>
        </p:spPr>
        <p:txBody>
          <a:bodyPr/>
          <a:lstStyle>
            <a:lvl1pPr marL="0" indent="0" algn="l">
              <a:lnSpc>
                <a:spcPts val="2800"/>
              </a:lnSpc>
              <a:spcAft>
                <a:spcPts val="0"/>
              </a:spcAft>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dirty="0"/>
          </a:p>
        </p:txBody>
      </p:sp>
    </p:spTree>
    <p:extLst>
      <p:ext uri="{BB962C8B-B14F-4D97-AF65-F5344CB8AC3E}">
        <p14:creationId xmlns:p14="http://schemas.microsoft.com/office/powerpoint/2010/main" val="383713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p:spTree>
      <p:nvGrpSpPr>
        <p:cNvPr id="1" name=""/>
        <p:cNvGrpSpPr/>
        <p:nvPr/>
      </p:nvGrpSpPr>
      <p:grpSpPr>
        <a:xfrm>
          <a:off x="0" y="0"/>
          <a:ext cx="0" cy="0"/>
          <a:chOff x="0" y="0"/>
          <a:chExt cx="0" cy="0"/>
        </a:xfrm>
      </p:grpSpPr>
      <p:sp>
        <p:nvSpPr>
          <p:cNvPr id="6" name="Textfeld 5"/>
          <p:cNvSpPr txBox="1"/>
          <p:nvPr userDrawn="1"/>
        </p:nvSpPr>
        <p:spPr>
          <a:xfrm>
            <a:off x="4227934" y="4900500"/>
            <a:ext cx="720080" cy="144000"/>
          </a:xfrm>
          <a:prstGeom prst="rect">
            <a:avLst/>
          </a:prstGeom>
          <a:noFill/>
        </p:spPr>
        <p:txBody>
          <a:bodyPr wrap="square" lIns="0" tIns="0" rIns="0" bIns="0" rtlCol="0">
            <a:noAutofit/>
          </a:bodyPr>
          <a:lstStyle/>
          <a:p>
            <a:pPr algn="ctr"/>
            <a:r>
              <a:rPr lang="en-GB" sz="700" dirty="0"/>
              <a:t>www.kssg.ch</a:t>
            </a: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1200" y="330077"/>
            <a:ext cx="523875" cy="591480"/>
          </a:xfrm>
          <a:prstGeom prst="rect">
            <a:avLst/>
          </a:prstGeom>
        </p:spPr>
      </p:pic>
      <p:sp>
        <p:nvSpPr>
          <p:cNvPr id="4" name="Inhaltsplatzhalter 3">
            <a:extLst>
              <a:ext uri="{FF2B5EF4-FFF2-40B4-BE49-F238E27FC236}">
                <a16:creationId xmlns:a16="http://schemas.microsoft.com/office/drawing/2014/main" id="{ACE731D6-0D17-40B1-938E-28BE745B49F0}"/>
              </a:ext>
            </a:extLst>
          </p:cNvPr>
          <p:cNvSpPr>
            <a:spLocks noGrp="1"/>
          </p:cNvSpPr>
          <p:nvPr>
            <p:ph sz="quarter" idx="17"/>
          </p:nvPr>
        </p:nvSpPr>
        <p:spPr>
          <a:xfrm>
            <a:off x="539750" y="484188"/>
            <a:ext cx="7704138" cy="42481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 name="Datumsplatzhalter 2">
            <a:extLst>
              <a:ext uri="{FF2B5EF4-FFF2-40B4-BE49-F238E27FC236}">
                <a16:creationId xmlns:a16="http://schemas.microsoft.com/office/drawing/2014/main" id="{3A9E79DD-0051-48C7-AA30-0D00E2303BE2}"/>
              </a:ext>
            </a:extLst>
          </p:cNvPr>
          <p:cNvSpPr>
            <a:spLocks noGrp="1"/>
          </p:cNvSpPr>
          <p:nvPr>
            <p:ph type="dt" sz="half" idx="18"/>
          </p:nvPr>
        </p:nvSpPr>
        <p:spPr/>
        <p:txBody>
          <a:bodyPr/>
          <a:lstStyle/>
          <a:p>
            <a:r>
              <a:rPr lang="de-DE"/>
              <a:t>07.03.2024 | Kantonsspital St.Gallen / Beckenboden-Symposium</a:t>
            </a:r>
            <a:endParaRPr lang="en-GB" dirty="0"/>
          </a:p>
        </p:txBody>
      </p:sp>
      <p:sp>
        <p:nvSpPr>
          <p:cNvPr id="5" name="Fußzeilenplatzhalter 4">
            <a:extLst>
              <a:ext uri="{FF2B5EF4-FFF2-40B4-BE49-F238E27FC236}">
                <a16:creationId xmlns:a16="http://schemas.microsoft.com/office/drawing/2014/main" id="{25FD6E41-59A5-4D25-A9D2-4EFE344E9F7A}"/>
              </a:ext>
            </a:extLst>
          </p:cNvPr>
          <p:cNvSpPr>
            <a:spLocks noGrp="1"/>
          </p:cNvSpPr>
          <p:nvPr>
            <p:ph type="ftr" sz="quarter" idx="19"/>
          </p:nvPr>
        </p:nvSpPr>
        <p:spPr/>
        <p:txBody>
          <a:bodyPr/>
          <a:lstStyle/>
          <a:p>
            <a:r>
              <a:rPr lang="en-GB" dirty="0"/>
              <a:t>Katja Hämmerli Keller / Klinik für Psychosomatik und Konsiliarpsychiatrie</a:t>
            </a:r>
          </a:p>
        </p:txBody>
      </p:sp>
      <p:sp>
        <p:nvSpPr>
          <p:cNvPr id="7" name="Foliennummernplatzhalter 6">
            <a:extLst>
              <a:ext uri="{FF2B5EF4-FFF2-40B4-BE49-F238E27FC236}">
                <a16:creationId xmlns:a16="http://schemas.microsoft.com/office/drawing/2014/main" id="{A017A187-3687-415D-A5B5-FDD1AC27D813}"/>
              </a:ext>
            </a:extLst>
          </p:cNvPr>
          <p:cNvSpPr>
            <a:spLocks noGrp="1"/>
          </p:cNvSpPr>
          <p:nvPr>
            <p:ph type="sldNum" sz="quarter" idx="20"/>
          </p:nvPr>
        </p:nvSpPr>
        <p:spPr/>
        <p:txBody>
          <a:bodyPr/>
          <a:lstStyle/>
          <a:p>
            <a:fld id="{85161AA8-845B-4832-91A1-E2961316CBF3}" type="slidenum">
              <a:rPr lang="en-GB" smtClean="0"/>
              <a:pPr/>
              <a:t>‹Nr.›</a:t>
            </a:fld>
            <a:endParaRPr lang="en-GB" dirty="0"/>
          </a:p>
        </p:txBody>
      </p:sp>
      <p:sp>
        <p:nvSpPr>
          <p:cNvPr id="12" name="Textfeld 11">
            <a:extLst>
              <a:ext uri="{FF2B5EF4-FFF2-40B4-BE49-F238E27FC236}">
                <a16:creationId xmlns:a16="http://schemas.microsoft.com/office/drawing/2014/main" id="{F400E1B5-F0DE-4BB2-9376-2EAADE08CE6C}"/>
              </a:ext>
            </a:extLst>
          </p:cNvPr>
          <p:cNvSpPr txBox="1"/>
          <p:nvPr userDrawn="1"/>
        </p:nvSpPr>
        <p:spPr>
          <a:xfrm>
            <a:off x="8642549" y="4900962"/>
            <a:ext cx="77589" cy="144016"/>
          </a:xfrm>
          <a:prstGeom prst="rect">
            <a:avLst/>
          </a:prstGeom>
          <a:noFill/>
        </p:spPr>
        <p:txBody>
          <a:bodyPr wrap="square" lIns="0" tIns="0" rIns="0" bIns="0" rtlCol="0">
            <a:noAutofit/>
          </a:bodyPr>
          <a:lstStyle/>
          <a:p>
            <a:pPr algn="l"/>
            <a:r>
              <a:rPr kumimoji="0" lang="en-GB" sz="700" b="0" i="0" u="none" strike="noStrike" kern="1200" cap="none" spc="0" normalizeH="0" baseline="0" noProof="0" dirty="0">
                <a:ln>
                  <a:noFill/>
                </a:ln>
                <a:solidFill>
                  <a:srgbClr val="000000"/>
                </a:solidFill>
                <a:effectLst/>
                <a:uLnTx/>
                <a:uFillTx/>
                <a:latin typeface="+mn-lt"/>
                <a:ea typeface="+mn-ea"/>
                <a:cs typeface="+mn-cs"/>
              </a:rPr>
              <a:t> |</a:t>
            </a:r>
            <a:endParaRPr lang="en-GB" sz="700" dirty="0" err="1"/>
          </a:p>
        </p:txBody>
      </p:sp>
    </p:spTree>
    <p:extLst>
      <p:ext uri="{BB962C8B-B14F-4D97-AF65-F5344CB8AC3E}">
        <p14:creationId xmlns:p14="http://schemas.microsoft.com/office/powerpoint/2010/main" val="368637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9750" y="484188"/>
            <a:ext cx="6984578" cy="373833"/>
          </a:xfrm>
        </p:spPr>
        <p:txBody>
          <a:bodyPr/>
          <a:lstStyle/>
          <a:p>
            <a:r>
              <a:rPr lang="de-DE"/>
              <a:t>Titelmasterformat durch Klicken bearbeiten</a:t>
            </a:r>
            <a:endParaRPr lang="en-GB" dirty="0"/>
          </a:p>
        </p:txBody>
      </p:sp>
      <p:sp>
        <p:nvSpPr>
          <p:cNvPr id="6" name="Datumsplatzhalter 5">
            <a:extLst>
              <a:ext uri="{FF2B5EF4-FFF2-40B4-BE49-F238E27FC236}">
                <a16:creationId xmlns:a16="http://schemas.microsoft.com/office/drawing/2014/main" id="{9FAD61B0-A393-4376-AD07-90F540D21C28}"/>
              </a:ext>
            </a:extLst>
          </p:cNvPr>
          <p:cNvSpPr>
            <a:spLocks noGrp="1"/>
          </p:cNvSpPr>
          <p:nvPr>
            <p:ph type="dt" sz="half" idx="14"/>
          </p:nvPr>
        </p:nvSpPr>
        <p:spPr/>
        <p:txBody>
          <a:bodyPr/>
          <a:lstStyle/>
          <a:p>
            <a:r>
              <a:rPr lang="de-DE"/>
              <a:t>07.03.2024 | Kantonsspital St.Gallen / Beckenboden-Symposium</a:t>
            </a:r>
            <a:endParaRPr lang="en-GB" dirty="0"/>
          </a:p>
        </p:txBody>
      </p:sp>
      <p:sp>
        <p:nvSpPr>
          <p:cNvPr id="8" name="Fußzeilenplatzhalter 7">
            <a:extLst>
              <a:ext uri="{FF2B5EF4-FFF2-40B4-BE49-F238E27FC236}">
                <a16:creationId xmlns:a16="http://schemas.microsoft.com/office/drawing/2014/main" id="{07AEFD0B-7DCC-44E0-9884-6C709E9BA6ED}"/>
              </a:ext>
            </a:extLst>
          </p:cNvPr>
          <p:cNvSpPr>
            <a:spLocks noGrp="1"/>
          </p:cNvSpPr>
          <p:nvPr>
            <p:ph type="ftr" sz="quarter" idx="15"/>
          </p:nvPr>
        </p:nvSpPr>
        <p:spPr/>
        <p:txBody>
          <a:bodyPr/>
          <a:lstStyle/>
          <a:p>
            <a:r>
              <a:rPr lang="en-GB" dirty="0"/>
              <a:t>Katja Hämmerli Keller / Klinik für Psychosomatik und Konsiliarpsychiatrie</a:t>
            </a:r>
          </a:p>
        </p:txBody>
      </p:sp>
      <p:sp>
        <p:nvSpPr>
          <p:cNvPr id="9" name="Foliennummernplatzhalter 8">
            <a:extLst>
              <a:ext uri="{FF2B5EF4-FFF2-40B4-BE49-F238E27FC236}">
                <a16:creationId xmlns:a16="http://schemas.microsoft.com/office/drawing/2014/main" id="{5A38C4D5-A1D0-4FE3-AA44-BC3229EEF0D7}"/>
              </a:ext>
            </a:extLst>
          </p:cNvPr>
          <p:cNvSpPr>
            <a:spLocks noGrp="1"/>
          </p:cNvSpPr>
          <p:nvPr>
            <p:ph type="sldNum" sz="quarter" idx="16"/>
          </p:nvPr>
        </p:nvSpPr>
        <p:spPr/>
        <p:txBody>
          <a:bodyPr/>
          <a:lstStyle/>
          <a:p>
            <a:fld id="{85161AA8-845B-4832-91A1-E2961316CBF3}" type="slidenum">
              <a:rPr lang="en-GB" smtClean="0"/>
              <a:pPr/>
              <a:t>‹Nr.›</a:t>
            </a:fld>
            <a:endParaRPr lang="en-GB" dirty="0"/>
          </a:p>
        </p:txBody>
      </p:sp>
      <p:sp>
        <p:nvSpPr>
          <p:cNvPr id="4" name="Inhaltsplatzhalter 3">
            <a:extLst>
              <a:ext uri="{FF2B5EF4-FFF2-40B4-BE49-F238E27FC236}">
                <a16:creationId xmlns:a16="http://schemas.microsoft.com/office/drawing/2014/main" id="{032822FF-0E3A-4ABD-B614-5430248F098D}"/>
              </a:ext>
            </a:extLst>
          </p:cNvPr>
          <p:cNvSpPr>
            <a:spLocks noGrp="1"/>
          </p:cNvSpPr>
          <p:nvPr>
            <p:ph sz="quarter" idx="17"/>
          </p:nvPr>
        </p:nvSpPr>
        <p:spPr>
          <a:xfrm>
            <a:off x="539750" y="987425"/>
            <a:ext cx="8208963" cy="374491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2828964250"/>
      </p:ext>
    </p:extLst>
  </p:cSld>
  <p:clrMapOvr>
    <a:masterClrMapping/>
  </p:clrMapOvr>
  <p:extLst>
    <p:ext uri="{DCECCB84-F9BA-43D5-87BE-67443E8EF086}">
      <p15:sldGuideLst xmlns:p15="http://schemas.microsoft.com/office/powerpoint/2012/main">
        <p15:guide id="1" orient="horz" pos="62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mit Überschrift zweizeil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dirty="0"/>
          </a:p>
        </p:txBody>
      </p:sp>
      <p:sp>
        <p:nvSpPr>
          <p:cNvPr id="6" name="Datumsplatzhalter 5">
            <a:extLst>
              <a:ext uri="{FF2B5EF4-FFF2-40B4-BE49-F238E27FC236}">
                <a16:creationId xmlns:a16="http://schemas.microsoft.com/office/drawing/2014/main" id="{6C426569-800D-4576-B156-171BBBF0C4BE}"/>
              </a:ext>
            </a:extLst>
          </p:cNvPr>
          <p:cNvSpPr>
            <a:spLocks noGrp="1"/>
          </p:cNvSpPr>
          <p:nvPr>
            <p:ph type="dt" sz="half" idx="14"/>
          </p:nvPr>
        </p:nvSpPr>
        <p:spPr/>
        <p:txBody>
          <a:bodyPr/>
          <a:lstStyle/>
          <a:p>
            <a:r>
              <a:rPr lang="de-DE"/>
              <a:t>07.03.2024 | Kantonsspital St.Gallen / Beckenboden-Symposium</a:t>
            </a:r>
            <a:endParaRPr lang="en-GB" dirty="0"/>
          </a:p>
        </p:txBody>
      </p:sp>
      <p:sp>
        <p:nvSpPr>
          <p:cNvPr id="8" name="Fußzeilenplatzhalter 7">
            <a:extLst>
              <a:ext uri="{FF2B5EF4-FFF2-40B4-BE49-F238E27FC236}">
                <a16:creationId xmlns:a16="http://schemas.microsoft.com/office/drawing/2014/main" id="{A51CF3CB-B9BD-43C0-AE98-4B64831989B9}"/>
              </a:ext>
            </a:extLst>
          </p:cNvPr>
          <p:cNvSpPr>
            <a:spLocks noGrp="1"/>
          </p:cNvSpPr>
          <p:nvPr>
            <p:ph type="ftr" sz="quarter" idx="15"/>
          </p:nvPr>
        </p:nvSpPr>
        <p:spPr/>
        <p:txBody>
          <a:bodyPr/>
          <a:lstStyle/>
          <a:p>
            <a:r>
              <a:rPr lang="en-GB" dirty="0"/>
              <a:t>Katja Hämmerli Keller / Klinik für Psychosomatik und Konsiliarpsychiatrie</a:t>
            </a:r>
          </a:p>
        </p:txBody>
      </p:sp>
      <p:sp>
        <p:nvSpPr>
          <p:cNvPr id="9" name="Foliennummernplatzhalter 8">
            <a:extLst>
              <a:ext uri="{FF2B5EF4-FFF2-40B4-BE49-F238E27FC236}">
                <a16:creationId xmlns:a16="http://schemas.microsoft.com/office/drawing/2014/main" id="{20BEC73D-A696-41FA-8816-6535A9615B4D}"/>
              </a:ext>
            </a:extLst>
          </p:cNvPr>
          <p:cNvSpPr>
            <a:spLocks noGrp="1"/>
          </p:cNvSpPr>
          <p:nvPr>
            <p:ph type="sldNum" sz="quarter" idx="16"/>
          </p:nvPr>
        </p:nvSpPr>
        <p:spPr/>
        <p:txBody>
          <a:bodyPr/>
          <a:lstStyle/>
          <a:p>
            <a:fld id="{85161AA8-845B-4832-91A1-E2961316CBF3}" type="slidenum">
              <a:rPr lang="en-GB" smtClean="0"/>
              <a:pPr/>
              <a:t>‹Nr.›</a:t>
            </a:fld>
            <a:endParaRPr lang="en-GB" dirty="0"/>
          </a:p>
        </p:txBody>
      </p:sp>
      <p:sp>
        <p:nvSpPr>
          <p:cNvPr id="4" name="Inhaltsplatzhalter 3">
            <a:extLst>
              <a:ext uri="{FF2B5EF4-FFF2-40B4-BE49-F238E27FC236}">
                <a16:creationId xmlns:a16="http://schemas.microsoft.com/office/drawing/2014/main" id="{2F527383-5404-491F-A12F-7611BC0C29D5}"/>
              </a:ext>
            </a:extLst>
          </p:cNvPr>
          <p:cNvSpPr>
            <a:spLocks noGrp="1"/>
          </p:cNvSpPr>
          <p:nvPr>
            <p:ph sz="quarter" idx="17"/>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417002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ragefolie">
    <p:spTree>
      <p:nvGrpSpPr>
        <p:cNvPr id="1" name=""/>
        <p:cNvGrpSpPr/>
        <p:nvPr/>
      </p:nvGrpSpPr>
      <p:grpSpPr>
        <a:xfrm>
          <a:off x="0" y="0"/>
          <a:ext cx="0" cy="0"/>
          <a:chOff x="0" y="0"/>
          <a:chExt cx="0" cy="0"/>
        </a:xfrm>
      </p:grpSpPr>
      <p:sp>
        <p:nvSpPr>
          <p:cNvPr id="7" name="Rechteck 6"/>
          <p:cNvSpPr/>
          <p:nvPr userDrawn="1"/>
        </p:nvSpPr>
        <p:spPr>
          <a:xfrm>
            <a:off x="0" y="1263600"/>
            <a:ext cx="7200000" cy="324000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el 1"/>
          <p:cNvSpPr>
            <a:spLocks noGrp="1"/>
          </p:cNvSpPr>
          <p:nvPr>
            <p:ph type="title"/>
          </p:nvPr>
        </p:nvSpPr>
        <p:spPr>
          <a:xfrm>
            <a:off x="1403648" y="1779663"/>
            <a:ext cx="5760640" cy="532860"/>
          </a:xfrm>
        </p:spPr>
        <p:txBody>
          <a:bodyPr anchor="t"/>
          <a:lstStyle>
            <a:lvl1pPr algn="l">
              <a:lnSpc>
                <a:spcPts val="3500"/>
              </a:lnSpc>
              <a:defRPr sz="3000" b="1" cap="none" baseline="0">
                <a:solidFill>
                  <a:schemeClr val="tx1"/>
                </a:solidFill>
              </a:defRPr>
            </a:lvl1pPr>
          </a:lstStyle>
          <a:p>
            <a:r>
              <a:rPr lang="de-DE"/>
              <a:t>Titelmasterformat durch Klicken bearbeiten</a:t>
            </a:r>
            <a:endParaRPr lang="en-GB" dirty="0"/>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64" y="2339699"/>
            <a:ext cx="2163901" cy="2163901"/>
          </a:xfrm>
          <a:prstGeom prst="rect">
            <a:avLst/>
          </a:prstGeom>
        </p:spPr>
      </p:pic>
      <p:sp>
        <p:nvSpPr>
          <p:cNvPr id="3" name="Datumsplatzhalter 2"/>
          <p:cNvSpPr>
            <a:spLocks noGrp="1"/>
          </p:cNvSpPr>
          <p:nvPr>
            <p:ph type="dt" sz="half" idx="10"/>
          </p:nvPr>
        </p:nvSpPr>
        <p:spPr/>
        <p:txBody>
          <a:bodyPr/>
          <a:lstStyle/>
          <a:p>
            <a:r>
              <a:rPr lang="de-DE"/>
              <a:t>07.03.2024 | Kantonsspital St.Gallen / Beckenboden-Symposium</a:t>
            </a:r>
            <a:endParaRPr lang="en-GB" dirty="0"/>
          </a:p>
        </p:txBody>
      </p:sp>
      <p:sp>
        <p:nvSpPr>
          <p:cNvPr id="5" name="Fußzeilenplatzhalter 4"/>
          <p:cNvSpPr>
            <a:spLocks noGrp="1"/>
          </p:cNvSpPr>
          <p:nvPr>
            <p:ph type="ftr" sz="quarter" idx="11"/>
          </p:nvPr>
        </p:nvSpPr>
        <p:spPr/>
        <p:txBody>
          <a:bodyPr/>
          <a:lstStyle/>
          <a:p>
            <a:r>
              <a:rPr lang="en-GB" dirty="0"/>
              <a:t>Katja Hämmerli Keller / Klinik für Psychosomatik und Konsiliarpsychiatrie</a:t>
            </a:r>
          </a:p>
        </p:txBody>
      </p:sp>
      <p:sp>
        <p:nvSpPr>
          <p:cNvPr id="6" name="Foliennummernplatzhalter 5"/>
          <p:cNvSpPr>
            <a:spLocks noGrp="1"/>
          </p:cNvSpPr>
          <p:nvPr>
            <p:ph type="sldNum" sz="quarter" idx="12"/>
          </p:nvPr>
        </p:nvSpPr>
        <p:spPr/>
        <p:txBody>
          <a:bodyPr/>
          <a:lstStyle/>
          <a:p>
            <a:fld id="{85161AA8-845B-4832-91A1-E2961316CBF3}" type="slidenum">
              <a:rPr lang="en-GB" smtClean="0"/>
              <a:pPr/>
              <a:t>‹Nr.›</a:t>
            </a:fld>
            <a:endParaRPr lang="en-GB" dirty="0"/>
          </a:p>
        </p:txBody>
      </p:sp>
      <p:sp>
        <p:nvSpPr>
          <p:cNvPr id="8" name="Textfeld 7">
            <a:extLst>
              <a:ext uri="{FF2B5EF4-FFF2-40B4-BE49-F238E27FC236}">
                <a16:creationId xmlns:a16="http://schemas.microsoft.com/office/drawing/2014/main" id="{D10720AD-4A1B-4356-8BA0-2B655EAC06A2}"/>
              </a:ext>
            </a:extLst>
          </p:cNvPr>
          <p:cNvSpPr txBox="1"/>
          <p:nvPr userDrawn="1"/>
        </p:nvSpPr>
        <p:spPr>
          <a:xfrm>
            <a:off x="4227934" y="4900500"/>
            <a:ext cx="720080" cy="144000"/>
          </a:xfrm>
          <a:prstGeom prst="rect">
            <a:avLst/>
          </a:prstGeom>
          <a:noFill/>
        </p:spPr>
        <p:txBody>
          <a:bodyPr wrap="square" lIns="0" tIns="0" rIns="0" bIns="0" rtlCol="0">
            <a:noAutofit/>
          </a:bodyPr>
          <a:lstStyle/>
          <a:p>
            <a:pPr algn="ctr"/>
            <a:r>
              <a:rPr lang="en-GB" sz="700" dirty="0"/>
              <a:t>www.kssg.ch</a:t>
            </a:r>
          </a:p>
        </p:txBody>
      </p:sp>
      <p:pic>
        <p:nvPicPr>
          <p:cNvPr id="9" name="Grafik 8">
            <a:extLst>
              <a:ext uri="{FF2B5EF4-FFF2-40B4-BE49-F238E27FC236}">
                <a16:creationId xmlns:a16="http://schemas.microsoft.com/office/drawing/2014/main" id="{3A7B13EC-21A8-4816-AC64-595C33FDFD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1200" y="330077"/>
            <a:ext cx="523875" cy="591480"/>
          </a:xfrm>
          <a:prstGeom prst="rect">
            <a:avLst/>
          </a:prstGeom>
        </p:spPr>
      </p:pic>
      <p:sp>
        <p:nvSpPr>
          <p:cNvPr id="10" name="Textfeld 9">
            <a:extLst>
              <a:ext uri="{FF2B5EF4-FFF2-40B4-BE49-F238E27FC236}">
                <a16:creationId xmlns:a16="http://schemas.microsoft.com/office/drawing/2014/main" id="{5AB6CB00-E558-4431-9335-AD1C8355D5AE}"/>
              </a:ext>
            </a:extLst>
          </p:cNvPr>
          <p:cNvSpPr txBox="1"/>
          <p:nvPr userDrawn="1"/>
        </p:nvSpPr>
        <p:spPr>
          <a:xfrm>
            <a:off x="8642549" y="4900962"/>
            <a:ext cx="77589" cy="144016"/>
          </a:xfrm>
          <a:prstGeom prst="rect">
            <a:avLst/>
          </a:prstGeom>
          <a:noFill/>
        </p:spPr>
        <p:txBody>
          <a:bodyPr wrap="square" lIns="0" tIns="0" rIns="0" bIns="0" rtlCol="0">
            <a:noAutofit/>
          </a:bodyPr>
          <a:lstStyle/>
          <a:p>
            <a:pPr algn="l"/>
            <a:r>
              <a:rPr kumimoji="0" lang="en-GB" sz="700" b="0" i="0" u="none" strike="noStrike" kern="1200" cap="none" spc="0" normalizeH="0" baseline="0" noProof="0" dirty="0">
                <a:ln>
                  <a:noFill/>
                </a:ln>
                <a:solidFill>
                  <a:srgbClr val="000000"/>
                </a:solidFill>
                <a:effectLst/>
                <a:uLnTx/>
                <a:uFillTx/>
                <a:latin typeface="+mn-lt"/>
                <a:ea typeface="+mn-ea"/>
                <a:cs typeface="+mn-cs"/>
              </a:rPr>
              <a:t> |</a:t>
            </a:r>
            <a:endParaRPr lang="en-GB" sz="700" dirty="0" err="1"/>
          </a:p>
        </p:txBody>
      </p:sp>
    </p:spTree>
    <p:extLst>
      <p:ext uri="{BB962C8B-B14F-4D97-AF65-F5344CB8AC3E}">
        <p14:creationId xmlns:p14="http://schemas.microsoft.com/office/powerpoint/2010/main" val="2478168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hlussseite">
    <p:spTree>
      <p:nvGrpSpPr>
        <p:cNvPr id="1" name=""/>
        <p:cNvGrpSpPr/>
        <p:nvPr/>
      </p:nvGrpSpPr>
      <p:grpSpPr>
        <a:xfrm>
          <a:off x="0" y="0"/>
          <a:ext cx="0" cy="0"/>
          <a:chOff x="0" y="0"/>
          <a:chExt cx="0" cy="0"/>
        </a:xfrm>
      </p:grpSpPr>
      <p:sp>
        <p:nvSpPr>
          <p:cNvPr id="6" name="Bildplatzhalter 7"/>
          <p:cNvSpPr>
            <a:spLocks noGrp="1"/>
          </p:cNvSpPr>
          <p:nvPr>
            <p:ph type="pic" sz="quarter" idx="13"/>
          </p:nvPr>
        </p:nvSpPr>
        <p:spPr>
          <a:xfrm>
            <a:off x="0" y="0"/>
            <a:ext cx="9144000" cy="5143500"/>
          </a:xfrm>
          <a:custGeom>
            <a:avLst/>
            <a:gdLst/>
            <a:ahLst/>
            <a:cxnLst/>
            <a:rect l="l" t="t" r="r" b="b"/>
            <a:pathLst>
              <a:path w="9144000" h="5715000">
                <a:moveTo>
                  <a:pt x="0" y="0"/>
                </a:moveTo>
                <a:lnTo>
                  <a:pt x="9144000" y="0"/>
                </a:lnTo>
                <a:lnTo>
                  <a:pt x="9144000" y="5715000"/>
                </a:lnTo>
                <a:lnTo>
                  <a:pt x="0" y="5715000"/>
                </a:lnTo>
                <a:lnTo>
                  <a:pt x="0" y="5004000"/>
                </a:lnTo>
                <a:lnTo>
                  <a:pt x="7200000" y="5004000"/>
                </a:lnTo>
                <a:lnTo>
                  <a:pt x="7200000" y="1404000"/>
                </a:lnTo>
                <a:lnTo>
                  <a:pt x="0" y="1404000"/>
                </a:lnTo>
                <a:close/>
              </a:path>
            </a:pathLst>
          </a:custGeom>
        </p:spPr>
        <p:txBody>
          <a:bodyPr/>
          <a:lstStyle/>
          <a:p>
            <a:r>
              <a:rPr lang="de-DE"/>
              <a:t>Bild durch Klicken auf Symbol hinzufügen</a:t>
            </a:r>
            <a:endParaRPr lang="en-GB" dirty="0"/>
          </a:p>
        </p:txBody>
      </p:sp>
      <p:sp>
        <p:nvSpPr>
          <p:cNvPr id="2" name="Titel 1"/>
          <p:cNvSpPr>
            <a:spLocks noGrp="1"/>
          </p:cNvSpPr>
          <p:nvPr>
            <p:ph type="title"/>
          </p:nvPr>
        </p:nvSpPr>
        <p:spPr>
          <a:xfrm>
            <a:off x="1404000" y="2701364"/>
            <a:ext cx="5688280" cy="1296144"/>
          </a:xfrm>
        </p:spPr>
        <p:txBody>
          <a:bodyPr/>
          <a:lstStyle>
            <a:lvl1pPr>
              <a:lnSpc>
                <a:spcPts val="3600"/>
              </a:lnSpc>
              <a:defRPr sz="3000">
                <a:solidFill>
                  <a:schemeClr val="tx1"/>
                </a:solidFill>
              </a:defRPr>
            </a:lvl1pPr>
          </a:lstStyle>
          <a:p>
            <a:r>
              <a:rPr lang="de-DE"/>
              <a:t>Titelmasterformat durch Klicken bearbeiten</a:t>
            </a:r>
            <a:endParaRPr lang="en-GB"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 y="1573200"/>
            <a:ext cx="800100" cy="906300"/>
          </a:xfrm>
          <a:prstGeom prst="rect">
            <a:avLst/>
          </a:prstGeom>
        </p:spPr>
      </p:pic>
      <p:pic>
        <p:nvPicPr>
          <p:cNvPr id="8" name="Grafik 7"/>
          <p:cNvPicPr>
            <a:picLocks noChangeAspect="1"/>
          </p:cNvPicPr>
          <p:nvPr userDrawn="1"/>
        </p:nvPicPr>
        <p:blipFill>
          <a:blip r:embed="rId3"/>
          <a:stretch>
            <a:fillRect/>
          </a:stretch>
        </p:blipFill>
        <p:spPr>
          <a:xfrm>
            <a:off x="5724128" y="1491630"/>
            <a:ext cx="1368152" cy="857205"/>
          </a:xfrm>
          <a:prstGeom prst="rect">
            <a:avLst/>
          </a:prstGeom>
        </p:spPr>
      </p:pic>
    </p:spTree>
    <p:extLst>
      <p:ext uri="{BB962C8B-B14F-4D97-AF65-F5344CB8AC3E}">
        <p14:creationId xmlns:p14="http://schemas.microsoft.com/office/powerpoint/2010/main" val="3065295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dirty="0"/>
          </a:p>
        </p:txBody>
      </p:sp>
      <p:sp>
        <p:nvSpPr>
          <p:cNvPr id="3" name="Inhaltsplatzhalter 2"/>
          <p:cNvSpPr>
            <a:spLocks noGrp="1"/>
          </p:cNvSpPr>
          <p:nvPr>
            <p:ph sz="half" idx="1"/>
          </p:nvPr>
        </p:nvSpPr>
        <p:spPr>
          <a:xfrm>
            <a:off x="483548"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4" name="Inhaltsplatzhalter 3"/>
          <p:cNvSpPr>
            <a:spLocks noGrp="1"/>
          </p:cNvSpPr>
          <p:nvPr>
            <p:ph sz="half" idx="2"/>
          </p:nvPr>
        </p:nvSpPr>
        <p:spPr>
          <a:xfrm>
            <a:off x="4687794"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Datumsplatzhalter 3"/>
          <p:cNvSpPr>
            <a:spLocks noGrp="1"/>
          </p:cNvSpPr>
          <p:nvPr>
            <p:ph type="dt" sz="half" idx="10"/>
          </p:nvPr>
        </p:nvSpPr>
        <p:spPr/>
        <p:txBody>
          <a:bodyPr/>
          <a:lstStyle>
            <a:lvl1pPr>
              <a:defRPr/>
            </a:lvl1pPr>
          </a:lstStyle>
          <a:p>
            <a:pPr>
              <a:defRPr/>
            </a:pPr>
            <a:r>
              <a:rPr lang="de-DE"/>
              <a:t>07.03.2024 | Kantonsspital St.Gallen / Beckenboden-Symposium</a:t>
            </a:r>
            <a:endParaRPr lang="de-CH" dirty="0"/>
          </a:p>
        </p:txBody>
      </p:sp>
      <p:sp>
        <p:nvSpPr>
          <p:cNvPr id="6" name="Fußzeilenplatzhalter 4"/>
          <p:cNvSpPr>
            <a:spLocks noGrp="1"/>
          </p:cNvSpPr>
          <p:nvPr>
            <p:ph type="ftr" sz="quarter" idx="11"/>
          </p:nvPr>
        </p:nvSpPr>
        <p:spPr/>
        <p:txBody>
          <a:bodyPr/>
          <a:lstStyle>
            <a:lvl1pPr>
              <a:defRPr/>
            </a:lvl1pPr>
          </a:lstStyle>
          <a:p>
            <a:pPr>
              <a:defRPr/>
            </a:pPr>
            <a:r>
              <a:rPr lang="de-CH"/>
              <a:t>Katja Hämmerli Keller / Klinik für Psychosomatik und Konsiliarpsychiatrie</a:t>
            </a:r>
          </a:p>
        </p:txBody>
      </p:sp>
      <p:sp>
        <p:nvSpPr>
          <p:cNvPr id="7" name="Foliennummernplatzhalter 5"/>
          <p:cNvSpPr>
            <a:spLocks noGrp="1"/>
          </p:cNvSpPr>
          <p:nvPr>
            <p:ph type="sldNum" sz="quarter" idx="12"/>
          </p:nvPr>
        </p:nvSpPr>
        <p:spPr/>
        <p:txBody>
          <a:bodyPr/>
          <a:lstStyle>
            <a:lvl1pPr>
              <a:defRPr/>
            </a:lvl1pPr>
          </a:lstStyle>
          <a:p>
            <a:pPr>
              <a:defRPr/>
            </a:pPr>
            <a:fld id="{917FC25E-6352-4009-AAC9-4306434DE925}" type="slidenum">
              <a:rPr lang="de-CH"/>
              <a:pPr>
                <a:defRPr/>
              </a:pPr>
              <a:t>‹Nr.›</a:t>
            </a:fld>
            <a:endParaRPr lang="de-CH" dirty="0"/>
          </a:p>
        </p:txBody>
      </p:sp>
    </p:spTree>
    <p:extLst>
      <p:ext uri="{BB962C8B-B14F-4D97-AF65-F5344CB8AC3E}">
        <p14:creationId xmlns:p14="http://schemas.microsoft.com/office/powerpoint/2010/main" val="145785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folie">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0" y="0"/>
            <a:ext cx="9144000" cy="5143500"/>
          </a:xfrm>
          <a:custGeom>
            <a:avLst/>
            <a:gdLst/>
            <a:ahLst/>
            <a:cxnLst/>
            <a:rect l="l" t="t" r="r" b="b"/>
            <a:pathLst>
              <a:path w="9144000" h="5715000">
                <a:moveTo>
                  <a:pt x="0" y="0"/>
                </a:moveTo>
                <a:lnTo>
                  <a:pt x="9144000" y="0"/>
                </a:lnTo>
                <a:lnTo>
                  <a:pt x="9144000" y="5715000"/>
                </a:lnTo>
                <a:lnTo>
                  <a:pt x="0" y="5715000"/>
                </a:lnTo>
                <a:lnTo>
                  <a:pt x="0" y="5004000"/>
                </a:lnTo>
                <a:lnTo>
                  <a:pt x="7200000" y="5004000"/>
                </a:lnTo>
                <a:lnTo>
                  <a:pt x="7200000" y="1404000"/>
                </a:lnTo>
                <a:lnTo>
                  <a:pt x="0" y="1404000"/>
                </a:lnTo>
                <a:close/>
              </a:path>
            </a:pathLst>
          </a:custGeom>
        </p:spPr>
        <p:txBody>
          <a:bodyPr/>
          <a:lstStyle/>
          <a:p>
            <a:r>
              <a:rPr lang="de-DE"/>
              <a:t>Bild durch Klicken auf Symbol hinzufügen</a:t>
            </a:r>
            <a:endParaRPr lang="en-GB" dirty="0"/>
          </a:p>
        </p:txBody>
      </p:sp>
      <p:sp>
        <p:nvSpPr>
          <p:cNvPr id="2" name="Titel 1"/>
          <p:cNvSpPr>
            <a:spLocks noGrp="1"/>
          </p:cNvSpPr>
          <p:nvPr>
            <p:ph type="ctrTitle" hasCustomPrompt="1"/>
          </p:nvPr>
        </p:nvSpPr>
        <p:spPr>
          <a:xfrm>
            <a:off x="1404000" y="1492251"/>
            <a:ext cx="5760288" cy="575444"/>
          </a:xfrm>
        </p:spPr>
        <p:txBody>
          <a:bodyPr/>
          <a:lstStyle>
            <a:lvl1pPr>
              <a:lnSpc>
                <a:spcPct val="100000"/>
              </a:lnSpc>
              <a:defRPr sz="3700">
                <a:solidFill>
                  <a:schemeClr val="tx1"/>
                </a:solidFill>
              </a:defRPr>
            </a:lvl1pPr>
          </a:lstStyle>
          <a:p>
            <a:r>
              <a:rPr lang="en-GB" dirty="0" err="1"/>
              <a:t>Titel</a:t>
            </a:r>
            <a:r>
              <a:rPr lang="en-GB" dirty="0"/>
              <a:t> </a:t>
            </a:r>
            <a:r>
              <a:rPr lang="en-GB" dirty="0" err="1"/>
              <a:t>bearbeiten</a:t>
            </a:r>
            <a:endParaRPr lang="en-GB" dirty="0"/>
          </a:p>
        </p:txBody>
      </p:sp>
      <p:sp>
        <p:nvSpPr>
          <p:cNvPr id="3" name="Untertitel 2"/>
          <p:cNvSpPr>
            <a:spLocks noGrp="1"/>
          </p:cNvSpPr>
          <p:nvPr>
            <p:ph type="subTitle" idx="1" hasCustomPrompt="1"/>
          </p:nvPr>
        </p:nvSpPr>
        <p:spPr>
          <a:xfrm>
            <a:off x="1403648" y="2636556"/>
            <a:ext cx="5760640" cy="1152000"/>
          </a:xfrm>
        </p:spPr>
        <p:txBody>
          <a:bodyPr>
            <a:noAutofit/>
          </a:bodyPr>
          <a:lstStyle>
            <a:lvl1pPr marL="0" indent="0" algn="l">
              <a:lnSpc>
                <a:spcPct val="100000"/>
              </a:lnSpc>
              <a:spcAft>
                <a:spcPts val="0"/>
              </a:spcAft>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Formatvorlage</a:t>
            </a:r>
            <a:r>
              <a:rPr lang="en-GB" dirty="0"/>
              <a:t> des </a:t>
            </a:r>
            <a:r>
              <a:rPr lang="en-GB" dirty="0" err="1"/>
              <a:t>Untertitelmasters</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0" y="3435846"/>
            <a:ext cx="800100" cy="906300"/>
          </a:xfrm>
          <a:prstGeom prst="rect">
            <a:avLst/>
          </a:prstGeom>
        </p:spPr>
      </p:pic>
      <p:pic>
        <p:nvPicPr>
          <p:cNvPr id="13" name="Grafik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7600" y="3795846"/>
            <a:ext cx="1323975" cy="457920"/>
          </a:xfrm>
          <a:prstGeom prst="rect">
            <a:avLst/>
          </a:prstGeom>
        </p:spPr>
      </p:pic>
    </p:spTree>
    <p:extLst>
      <p:ext uri="{BB962C8B-B14F-4D97-AF65-F5344CB8AC3E}">
        <p14:creationId xmlns:p14="http://schemas.microsoft.com/office/powerpoint/2010/main" val="392970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platzhalter 4"/>
          <p:cNvSpPr>
            <a:spLocks noGrp="1"/>
          </p:cNvSpPr>
          <p:nvPr>
            <p:ph type="body" sz="quarter" idx="13" hasCustomPrompt="1"/>
          </p:nvPr>
        </p:nvSpPr>
        <p:spPr>
          <a:xfrm>
            <a:off x="539749" y="1492251"/>
            <a:ext cx="8208963" cy="3240088"/>
          </a:xfrm>
        </p:spPr>
        <p:txBody>
          <a:bodyPr>
            <a:normAutofit/>
          </a:bodyPr>
          <a:lstStyle>
            <a:lvl1pPr marL="360000" indent="-360000">
              <a:lnSpc>
                <a:spcPct val="120000"/>
              </a:lnSpc>
              <a:spcBef>
                <a:spcPts val="0"/>
              </a:spcBef>
              <a:spcAft>
                <a:spcPts val="0"/>
              </a:spcAft>
              <a:buSzPct val="100000"/>
              <a:buFont typeface="+mj-lt"/>
              <a:buAutoNum type="arabicPeriod"/>
              <a:defRPr b="1"/>
            </a:lvl1pPr>
            <a:lvl2pPr marL="540000" indent="-180000">
              <a:lnSpc>
                <a:spcPct val="120000"/>
              </a:lnSpc>
              <a:buFont typeface="Arial" panose="020B0604020202020204" pitchFamily="34" charset="0"/>
              <a:buChar char="•"/>
              <a:defRPr sz="1800"/>
            </a:lvl2pPr>
            <a:lvl3pPr marL="720000">
              <a:lnSpc>
                <a:spcPct val="120000"/>
              </a:lnSpc>
              <a:defRPr sz="1600"/>
            </a:lvl3pPr>
            <a:lvl4pPr marL="900000" indent="-180000">
              <a:lnSpc>
                <a:spcPct val="120000"/>
              </a:lnSpc>
              <a:defRPr sz="1400"/>
            </a:lvl4pPr>
            <a:lvl5pPr marL="1044000" indent="-144000">
              <a:lnSpc>
                <a:spcPct val="120000"/>
              </a:lnSpc>
              <a:defRPr sz="1200"/>
            </a:lvl5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3" name="Datumsplatzhalter 2">
            <a:extLst>
              <a:ext uri="{FF2B5EF4-FFF2-40B4-BE49-F238E27FC236}">
                <a16:creationId xmlns:a16="http://schemas.microsoft.com/office/drawing/2014/main" id="{23559890-7CD0-4D7B-A7D2-D79B2E92396B}"/>
              </a:ext>
            </a:extLst>
          </p:cNvPr>
          <p:cNvSpPr>
            <a:spLocks noGrp="1"/>
          </p:cNvSpPr>
          <p:nvPr>
            <p:ph type="dt" sz="half" idx="14"/>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602D0FA9-59B8-4592-8099-9471E738B669}"/>
              </a:ext>
            </a:extLst>
          </p:cNvPr>
          <p:cNvSpPr>
            <a:spLocks noGrp="1"/>
          </p:cNvSpPr>
          <p:nvPr>
            <p:ph type="ftr" sz="quarter" idx="15"/>
          </p:nvPr>
        </p:nvSpPr>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AAFEAFCF-B788-4C54-91E4-9477F4D59B4E}"/>
              </a:ext>
            </a:extLst>
          </p:cNvPr>
          <p:cNvSpPr>
            <a:spLocks noGrp="1"/>
          </p:cNvSpPr>
          <p:nvPr>
            <p:ph type="sldNum" sz="quarter" idx="16"/>
          </p:nvPr>
        </p:nvSpPr>
        <p:spPr/>
        <p:txBody>
          <a:bodyPr/>
          <a:lstStyle/>
          <a:p>
            <a:fld id="{85161AA8-845B-4832-91A1-E2961316CBF3}" type="slidenum">
              <a:rPr lang="en-GB" smtClean="0"/>
              <a:pPr/>
              <a:t>‹Nr.›</a:t>
            </a:fld>
            <a:endParaRPr lang="en-GB" dirty="0"/>
          </a:p>
        </p:txBody>
      </p:sp>
      <p:sp>
        <p:nvSpPr>
          <p:cNvPr id="7" name="Titel 6"/>
          <p:cNvSpPr>
            <a:spLocks noGrp="1"/>
          </p:cNvSpPr>
          <p:nvPr>
            <p:ph type="title"/>
          </p:nvPr>
        </p:nvSpPr>
        <p:spPr/>
        <p:txBody>
          <a:bodyPr/>
          <a:lstStyle/>
          <a:p>
            <a:r>
              <a:rPr lang="de-DE"/>
              <a:t>Titelmasterformat durch Klicken bearbeiten</a:t>
            </a:r>
            <a:endParaRPr lang="en-GB" dirty="0"/>
          </a:p>
        </p:txBody>
      </p:sp>
    </p:spTree>
    <p:extLst>
      <p:ext uri="{BB962C8B-B14F-4D97-AF65-F5344CB8AC3E}">
        <p14:creationId xmlns:p14="http://schemas.microsoft.com/office/powerpoint/2010/main" val="201119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hteck 6"/>
          <p:cNvSpPr/>
          <p:nvPr userDrawn="1"/>
        </p:nvSpPr>
        <p:spPr>
          <a:xfrm>
            <a:off x="0" y="1263600"/>
            <a:ext cx="7200000" cy="324000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el 1"/>
          <p:cNvSpPr>
            <a:spLocks noGrp="1"/>
          </p:cNvSpPr>
          <p:nvPr>
            <p:ph type="title"/>
          </p:nvPr>
        </p:nvSpPr>
        <p:spPr>
          <a:xfrm>
            <a:off x="1403648" y="1779663"/>
            <a:ext cx="4914000" cy="532860"/>
          </a:xfrm>
        </p:spPr>
        <p:txBody>
          <a:bodyPr anchor="t"/>
          <a:lstStyle>
            <a:lvl1pPr algn="l">
              <a:lnSpc>
                <a:spcPct val="100000"/>
              </a:lnSpc>
              <a:defRPr sz="3000" b="1" cap="none" baseline="0">
                <a:solidFill>
                  <a:schemeClr val="tx1"/>
                </a:solidFill>
              </a:defRPr>
            </a:lvl1pPr>
          </a:lstStyle>
          <a:p>
            <a:r>
              <a:rPr lang="de-DE"/>
              <a:t>Titelmasterformat durch Klicken bearbeiten</a:t>
            </a:r>
            <a:endParaRPr lang="en-GB" dirty="0"/>
          </a:p>
        </p:txBody>
      </p:sp>
      <p:sp>
        <p:nvSpPr>
          <p:cNvPr id="3" name="Textplatzhalter 2"/>
          <p:cNvSpPr>
            <a:spLocks noGrp="1"/>
          </p:cNvSpPr>
          <p:nvPr>
            <p:ph type="body" idx="1" hasCustomPrompt="1"/>
          </p:nvPr>
        </p:nvSpPr>
        <p:spPr>
          <a:xfrm>
            <a:off x="1403648" y="2312521"/>
            <a:ext cx="4896544" cy="1684987"/>
          </a:xfrm>
        </p:spPr>
        <p:txBody>
          <a:bodyPr anchor="t" anchorCtr="0">
            <a:noAutofit/>
          </a:bodyPr>
          <a:lstStyle>
            <a:lvl1pPr marL="0" indent="0">
              <a:lnSpc>
                <a:spcPct val="100000"/>
              </a:lnSpc>
              <a:spcAft>
                <a:spcPts val="0"/>
              </a:spcAft>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err="1"/>
              <a:t>Textmasterformat</a:t>
            </a:r>
            <a:r>
              <a:rPr lang="en-GB" dirty="0"/>
              <a:t> </a:t>
            </a:r>
            <a:r>
              <a:rPr lang="en-GB" dirty="0" err="1"/>
              <a:t>bearbeiten</a:t>
            </a:r>
            <a:endParaRPr lang="en-GB" dirty="0"/>
          </a:p>
        </p:txBody>
      </p:sp>
      <p:sp>
        <p:nvSpPr>
          <p:cNvPr id="11" name="Textfeld 10"/>
          <p:cNvSpPr txBox="1"/>
          <p:nvPr userDrawn="1"/>
        </p:nvSpPr>
        <p:spPr>
          <a:xfrm>
            <a:off x="4227934" y="4900500"/>
            <a:ext cx="720080" cy="144000"/>
          </a:xfrm>
          <a:prstGeom prst="rect">
            <a:avLst/>
          </a:prstGeom>
          <a:noFill/>
        </p:spPr>
        <p:txBody>
          <a:bodyPr wrap="square" lIns="0" tIns="0" rIns="0" bIns="0" rtlCol="0">
            <a:noAutofit/>
          </a:bodyPr>
          <a:lstStyle/>
          <a:p>
            <a:pPr algn="ctr"/>
            <a:r>
              <a:rPr lang="en-GB" sz="700" dirty="0"/>
              <a:t>www.kssg.ch</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1200" y="330077"/>
            <a:ext cx="523875" cy="591480"/>
          </a:xfrm>
          <a:prstGeom prst="rect">
            <a:avLst/>
          </a:prstGeom>
        </p:spPr>
      </p:pic>
      <p:sp>
        <p:nvSpPr>
          <p:cNvPr id="4" name="Datumsplatzhalter 3">
            <a:extLst>
              <a:ext uri="{FF2B5EF4-FFF2-40B4-BE49-F238E27FC236}">
                <a16:creationId xmlns:a16="http://schemas.microsoft.com/office/drawing/2014/main" id="{8C3973EF-B593-44F6-B467-65E11018F3FD}"/>
              </a:ext>
            </a:extLst>
          </p:cNvPr>
          <p:cNvSpPr>
            <a:spLocks noGrp="1"/>
          </p:cNvSpPr>
          <p:nvPr>
            <p:ph type="dt" sz="half" idx="10"/>
          </p:nvPr>
        </p:nvSpPr>
        <p:spPr/>
        <p:txBody>
          <a:bodyPr/>
          <a:lstStyle/>
          <a:p>
            <a:r>
              <a:rPr lang="de-DE"/>
              <a:t>07.03.2024 | Kantonsspital St.Gallen / Beckenboden-Symposium</a:t>
            </a:r>
            <a:endParaRPr lang="en-GB" dirty="0"/>
          </a:p>
        </p:txBody>
      </p:sp>
      <p:sp>
        <p:nvSpPr>
          <p:cNvPr id="5" name="Fußzeilenplatzhalter 4">
            <a:extLst>
              <a:ext uri="{FF2B5EF4-FFF2-40B4-BE49-F238E27FC236}">
                <a16:creationId xmlns:a16="http://schemas.microsoft.com/office/drawing/2014/main" id="{00A498E7-E301-4CE8-A3E9-116601696D9F}"/>
              </a:ext>
            </a:extLst>
          </p:cNvPr>
          <p:cNvSpPr>
            <a:spLocks noGrp="1"/>
          </p:cNvSpPr>
          <p:nvPr>
            <p:ph type="ftr" sz="quarter" idx="11"/>
          </p:nvPr>
        </p:nvSpPr>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4D46DF09-555B-4F61-A56B-3C86EEA1CB24}"/>
              </a:ext>
            </a:extLst>
          </p:cNvPr>
          <p:cNvSpPr>
            <a:spLocks noGrp="1"/>
          </p:cNvSpPr>
          <p:nvPr>
            <p:ph type="sldNum" sz="quarter" idx="12"/>
          </p:nvPr>
        </p:nvSpPr>
        <p:spPr/>
        <p:txBody>
          <a:bodyPr/>
          <a:lstStyle/>
          <a:p>
            <a:fld id="{85161AA8-845B-4832-91A1-E2961316CBF3}" type="slidenum">
              <a:rPr lang="en-GB" smtClean="0"/>
              <a:pPr/>
              <a:t>‹Nr.›</a:t>
            </a:fld>
            <a:endParaRPr lang="en-GB" dirty="0"/>
          </a:p>
        </p:txBody>
      </p:sp>
      <p:sp>
        <p:nvSpPr>
          <p:cNvPr id="13" name="Textfeld 12">
            <a:extLst>
              <a:ext uri="{FF2B5EF4-FFF2-40B4-BE49-F238E27FC236}">
                <a16:creationId xmlns:a16="http://schemas.microsoft.com/office/drawing/2014/main" id="{B07253F3-DC4C-4729-ACCE-427742C71ACB}"/>
              </a:ext>
            </a:extLst>
          </p:cNvPr>
          <p:cNvSpPr txBox="1"/>
          <p:nvPr userDrawn="1"/>
        </p:nvSpPr>
        <p:spPr>
          <a:xfrm>
            <a:off x="8642549" y="4900962"/>
            <a:ext cx="77589" cy="144016"/>
          </a:xfrm>
          <a:prstGeom prst="rect">
            <a:avLst/>
          </a:prstGeom>
          <a:noFill/>
        </p:spPr>
        <p:txBody>
          <a:bodyPr wrap="square" lIns="0" tIns="0" rIns="0" bIns="0" rtlCol="0">
            <a:noAutofit/>
          </a:bodyPr>
          <a:lstStyle/>
          <a:p>
            <a:pPr algn="l"/>
            <a:r>
              <a:rPr kumimoji="0" lang="en-GB" sz="700" b="0" i="0" u="none" strike="noStrike" kern="1200" cap="none" spc="0" normalizeH="0" baseline="0" noProof="0" dirty="0">
                <a:ln>
                  <a:noFill/>
                </a:ln>
                <a:solidFill>
                  <a:srgbClr val="000000"/>
                </a:solidFill>
                <a:effectLst/>
                <a:uLnTx/>
                <a:uFillTx/>
                <a:latin typeface="+mn-lt"/>
                <a:ea typeface="+mn-ea"/>
                <a:cs typeface="+mn-cs"/>
              </a:rPr>
              <a:t> |</a:t>
            </a:r>
            <a:endParaRPr lang="en-GB" sz="700" dirty="0" err="1"/>
          </a:p>
        </p:txBody>
      </p:sp>
    </p:spTree>
    <p:extLst>
      <p:ext uri="{BB962C8B-B14F-4D97-AF65-F5344CB8AC3E}">
        <p14:creationId xmlns:p14="http://schemas.microsoft.com/office/powerpoint/2010/main" val="174201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umsplatzhalter 3">
            <a:extLst>
              <a:ext uri="{FF2B5EF4-FFF2-40B4-BE49-F238E27FC236}">
                <a16:creationId xmlns:a16="http://schemas.microsoft.com/office/drawing/2014/main" id="{E0EE56E7-CD7A-4ABC-AD98-11B4D7AC9632}"/>
              </a:ext>
            </a:extLst>
          </p:cNvPr>
          <p:cNvSpPr>
            <a:spLocks noGrp="1"/>
          </p:cNvSpPr>
          <p:nvPr>
            <p:ph type="dt" sz="half" idx="10"/>
          </p:nvPr>
        </p:nvSpPr>
        <p:spPr/>
        <p:txBody>
          <a:bodyPr/>
          <a:lstStyle/>
          <a:p>
            <a:r>
              <a:rPr lang="de-DE"/>
              <a:t>07.03.2024 | Kantonsspital St.Gallen / Beckenboden-Symposium</a:t>
            </a:r>
            <a:endParaRPr lang="en-GB" dirty="0"/>
          </a:p>
        </p:txBody>
      </p:sp>
      <p:sp>
        <p:nvSpPr>
          <p:cNvPr id="5" name="Fußzeilenplatzhalter 4">
            <a:extLst>
              <a:ext uri="{FF2B5EF4-FFF2-40B4-BE49-F238E27FC236}">
                <a16:creationId xmlns:a16="http://schemas.microsoft.com/office/drawing/2014/main" id="{BC67E5AF-810E-4965-BE7C-FFBA7940D8CD}"/>
              </a:ext>
            </a:extLst>
          </p:cNvPr>
          <p:cNvSpPr>
            <a:spLocks noGrp="1"/>
          </p:cNvSpPr>
          <p:nvPr>
            <p:ph type="ftr" sz="quarter" idx="11"/>
          </p:nvPr>
        </p:nvSpPr>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EEFF7829-18A9-4038-9949-22DF8CC5B7F9}"/>
              </a:ext>
            </a:extLst>
          </p:cNvPr>
          <p:cNvSpPr>
            <a:spLocks noGrp="1"/>
          </p:cNvSpPr>
          <p:nvPr>
            <p:ph type="sldNum" sz="quarter" idx="12"/>
          </p:nvPr>
        </p:nvSpPr>
        <p:spPr/>
        <p:txBody>
          <a:bodyPr/>
          <a:lstStyle/>
          <a:p>
            <a:fld id="{85161AA8-845B-4832-91A1-E2961316CBF3}" type="slidenum">
              <a:rPr lang="en-GB" smtClean="0"/>
              <a:pPr/>
              <a:t>‹Nr.›</a:t>
            </a:fld>
            <a:endParaRPr lang="en-GB" dirty="0"/>
          </a:p>
        </p:txBody>
      </p:sp>
    </p:spTree>
    <p:extLst>
      <p:ext uri="{BB962C8B-B14F-4D97-AF65-F5344CB8AC3E}">
        <p14:creationId xmlns:p14="http://schemas.microsoft.com/office/powerpoint/2010/main" val="705373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Zita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dirty="0"/>
          </a:p>
        </p:txBody>
      </p:sp>
      <p:sp>
        <p:nvSpPr>
          <p:cNvPr id="13" name="Textplatzhalter 11"/>
          <p:cNvSpPr>
            <a:spLocks noGrp="1"/>
          </p:cNvSpPr>
          <p:nvPr>
            <p:ph type="body" sz="quarter" idx="18"/>
          </p:nvPr>
        </p:nvSpPr>
        <p:spPr>
          <a:xfrm>
            <a:off x="2862000" y="1492250"/>
            <a:ext cx="3420000" cy="3240087"/>
          </a:xfrm>
          <a:solidFill>
            <a:srgbClr val="A5C400"/>
          </a:solidFill>
        </p:spPr>
        <p:txBody>
          <a:bodyPr lIns="306000" tIns="234000" rIns="252000" bIns="234000"/>
          <a:lstStyle>
            <a:lvl1pPr marL="0" indent="0">
              <a:lnSpc>
                <a:spcPct val="100000"/>
              </a:lnSpc>
              <a:spcAft>
                <a:spcPts val="0"/>
              </a:spcAft>
              <a:buNone/>
              <a:defRPr sz="2400" b="1"/>
            </a:lvl1pPr>
          </a:lstStyle>
          <a:p>
            <a:pPr lvl="0"/>
            <a:r>
              <a:rPr lang="de-DE"/>
              <a:t>Formatvorlagen des Textmasters bearbeiten</a:t>
            </a:r>
          </a:p>
        </p:txBody>
      </p:sp>
      <p:sp>
        <p:nvSpPr>
          <p:cNvPr id="3" name="Datumsplatzhalter 2">
            <a:extLst>
              <a:ext uri="{FF2B5EF4-FFF2-40B4-BE49-F238E27FC236}">
                <a16:creationId xmlns:a16="http://schemas.microsoft.com/office/drawing/2014/main" id="{2FF5DA9B-E29E-470E-9FAD-E715E366F777}"/>
              </a:ext>
            </a:extLst>
          </p:cNvPr>
          <p:cNvSpPr>
            <a:spLocks noGrp="1"/>
          </p:cNvSpPr>
          <p:nvPr>
            <p:ph type="dt" sz="half" idx="19"/>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E1F6CAC0-CC20-4BF9-920A-7D54F9234E7A}"/>
              </a:ext>
            </a:extLst>
          </p:cNvPr>
          <p:cNvSpPr>
            <a:spLocks noGrp="1"/>
          </p:cNvSpPr>
          <p:nvPr>
            <p:ph type="ftr" sz="quarter" idx="20"/>
          </p:nvPr>
        </p:nvSpPr>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8824E2B2-0879-4C17-B2A2-B6D1413D5FB5}"/>
              </a:ext>
            </a:extLst>
          </p:cNvPr>
          <p:cNvSpPr>
            <a:spLocks noGrp="1"/>
          </p:cNvSpPr>
          <p:nvPr>
            <p:ph type="sldNum" sz="quarter" idx="21"/>
          </p:nvPr>
        </p:nvSpPr>
        <p:spPr/>
        <p:txBody>
          <a:bodyPr/>
          <a:lstStyle/>
          <a:p>
            <a:fld id="{85161AA8-845B-4832-91A1-E2961316CBF3}" type="slidenum">
              <a:rPr lang="en-GB" smtClean="0"/>
              <a:pPr/>
              <a:t>‹Nr.›</a:t>
            </a:fld>
            <a:endParaRPr lang="en-GB" dirty="0"/>
          </a:p>
        </p:txBody>
      </p:sp>
    </p:spTree>
    <p:extLst>
      <p:ext uri="{BB962C8B-B14F-4D97-AF65-F5344CB8AC3E}">
        <p14:creationId xmlns:p14="http://schemas.microsoft.com/office/powerpoint/2010/main" val="389892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dirty="0"/>
          </a:p>
        </p:txBody>
      </p:sp>
      <p:sp>
        <p:nvSpPr>
          <p:cNvPr id="3" name="Datumsplatzhalter 2">
            <a:extLst>
              <a:ext uri="{FF2B5EF4-FFF2-40B4-BE49-F238E27FC236}">
                <a16:creationId xmlns:a16="http://schemas.microsoft.com/office/drawing/2014/main" id="{5731E9EF-FF2B-49AB-A437-35FBA7DAE448}"/>
              </a:ext>
            </a:extLst>
          </p:cNvPr>
          <p:cNvSpPr>
            <a:spLocks noGrp="1"/>
          </p:cNvSpPr>
          <p:nvPr>
            <p:ph type="dt" sz="half" idx="19"/>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7CE43897-FD44-4FB3-A044-DB1FBCBFF86C}"/>
              </a:ext>
            </a:extLst>
          </p:cNvPr>
          <p:cNvSpPr>
            <a:spLocks noGrp="1"/>
          </p:cNvSpPr>
          <p:nvPr>
            <p:ph type="ftr" sz="quarter" idx="20"/>
          </p:nvPr>
        </p:nvSpPr>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87879592-8AA2-4F0F-A2FB-5F001D9EF086}"/>
              </a:ext>
            </a:extLst>
          </p:cNvPr>
          <p:cNvSpPr>
            <a:spLocks noGrp="1"/>
          </p:cNvSpPr>
          <p:nvPr>
            <p:ph type="sldNum" sz="quarter" idx="21"/>
          </p:nvPr>
        </p:nvSpPr>
        <p:spPr/>
        <p:txBody>
          <a:bodyPr/>
          <a:lstStyle/>
          <a:p>
            <a:fld id="{85161AA8-845B-4832-91A1-E2961316CBF3}" type="slidenum">
              <a:rPr lang="en-GB" smtClean="0"/>
              <a:pPr/>
              <a:t>‹Nr.›</a:t>
            </a:fld>
            <a:endParaRPr lang="en-GB" dirty="0"/>
          </a:p>
        </p:txBody>
      </p:sp>
      <p:sp>
        <p:nvSpPr>
          <p:cNvPr id="7" name="Textplatzhalter 6">
            <a:extLst>
              <a:ext uri="{FF2B5EF4-FFF2-40B4-BE49-F238E27FC236}">
                <a16:creationId xmlns:a16="http://schemas.microsoft.com/office/drawing/2014/main" id="{B7BDD912-55E0-4829-8400-3E7B669A14EA}"/>
              </a:ext>
            </a:extLst>
          </p:cNvPr>
          <p:cNvSpPr>
            <a:spLocks noGrp="1"/>
          </p:cNvSpPr>
          <p:nvPr>
            <p:ph type="body" sz="quarter" idx="23"/>
          </p:nvPr>
        </p:nvSpPr>
        <p:spPr>
          <a:xfrm>
            <a:off x="539750" y="1492250"/>
            <a:ext cx="3671888" cy="32400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0" name="Textplatzhalter 6">
            <a:extLst>
              <a:ext uri="{FF2B5EF4-FFF2-40B4-BE49-F238E27FC236}">
                <a16:creationId xmlns:a16="http://schemas.microsoft.com/office/drawing/2014/main" id="{DB1FC663-43EA-4B94-B795-D6FAAC20FD48}"/>
              </a:ext>
            </a:extLst>
          </p:cNvPr>
          <p:cNvSpPr>
            <a:spLocks noGrp="1"/>
          </p:cNvSpPr>
          <p:nvPr>
            <p:ph type="body" sz="quarter" idx="24"/>
          </p:nvPr>
        </p:nvSpPr>
        <p:spPr>
          <a:xfrm>
            <a:off x="4572000" y="1492250"/>
            <a:ext cx="3671888" cy="32400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5491369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dirty="0"/>
          </a:p>
        </p:txBody>
      </p:sp>
      <p:sp>
        <p:nvSpPr>
          <p:cNvPr id="13" name="Textplatzhalter 11"/>
          <p:cNvSpPr>
            <a:spLocks noGrp="1"/>
          </p:cNvSpPr>
          <p:nvPr>
            <p:ph type="body" sz="quarter" idx="18"/>
          </p:nvPr>
        </p:nvSpPr>
        <p:spPr>
          <a:xfrm>
            <a:off x="4572000" y="1492251"/>
            <a:ext cx="3671888" cy="32400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 name="Datumsplatzhalter 2">
            <a:extLst>
              <a:ext uri="{FF2B5EF4-FFF2-40B4-BE49-F238E27FC236}">
                <a16:creationId xmlns:a16="http://schemas.microsoft.com/office/drawing/2014/main" id="{992702CE-15C8-4435-B5FB-870F9EB4D66F}"/>
              </a:ext>
            </a:extLst>
          </p:cNvPr>
          <p:cNvSpPr>
            <a:spLocks noGrp="1"/>
          </p:cNvSpPr>
          <p:nvPr>
            <p:ph type="dt" sz="half" idx="20"/>
          </p:nvPr>
        </p:nvSpPr>
        <p:spPr/>
        <p:txBody>
          <a:bodyPr/>
          <a:lstStyle/>
          <a:p>
            <a:r>
              <a:rPr lang="de-DE"/>
              <a:t>07.03.2024 | Kantonsspital St.Gallen / Beckenboden-Symposium</a:t>
            </a:r>
            <a:endParaRPr lang="en-GB" dirty="0"/>
          </a:p>
        </p:txBody>
      </p:sp>
      <p:sp>
        <p:nvSpPr>
          <p:cNvPr id="5" name="Fußzeilenplatzhalter 4">
            <a:extLst>
              <a:ext uri="{FF2B5EF4-FFF2-40B4-BE49-F238E27FC236}">
                <a16:creationId xmlns:a16="http://schemas.microsoft.com/office/drawing/2014/main" id="{3163CA3A-9C91-45A9-AA3C-4240465E5525}"/>
              </a:ext>
            </a:extLst>
          </p:cNvPr>
          <p:cNvSpPr>
            <a:spLocks noGrp="1"/>
          </p:cNvSpPr>
          <p:nvPr>
            <p:ph type="ftr" sz="quarter" idx="21"/>
          </p:nvPr>
        </p:nvSpPr>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6B907907-50C8-4BC8-AEB1-53417FF7C252}"/>
              </a:ext>
            </a:extLst>
          </p:cNvPr>
          <p:cNvSpPr>
            <a:spLocks noGrp="1"/>
          </p:cNvSpPr>
          <p:nvPr>
            <p:ph type="sldNum" sz="quarter" idx="22"/>
          </p:nvPr>
        </p:nvSpPr>
        <p:spPr/>
        <p:txBody>
          <a:bodyPr/>
          <a:lstStyle/>
          <a:p>
            <a:fld id="{85161AA8-845B-4832-91A1-E2961316CBF3}" type="slidenum">
              <a:rPr lang="en-GB" smtClean="0"/>
              <a:pPr/>
              <a:t>‹Nr.›</a:t>
            </a:fld>
            <a:endParaRPr lang="en-GB" dirty="0"/>
          </a:p>
        </p:txBody>
      </p:sp>
      <p:sp>
        <p:nvSpPr>
          <p:cNvPr id="9" name="Inhaltsplatzhalter 4">
            <a:extLst>
              <a:ext uri="{FF2B5EF4-FFF2-40B4-BE49-F238E27FC236}">
                <a16:creationId xmlns:a16="http://schemas.microsoft.com/office/drawing/2014/main" id="{169C2F0E-ED1C-40F3-9B41-903BD38F2ADF}"/>
              </a:ext>
            </a:extLst>
          </p:cNvPr>
          <p:cNvSpPr>
            <a:spLocks noGrp="1"/>
          </p:cNvSpPr>
          <p:nvPr>
            <p:ph sz="quarter" idx="23"/>
          </p:nvPr>
        </p:nvSpPr>
        <p:spPr>
          <a:xfrm>
            <a:off x="539750" y="1492250"/>
            <a:ext cx="3671887" cy="32400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196808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dirty="0"/>
          </a:p>
        </p:txBody>
      </p:sp>
      <p:sp>
        <p:nvSpPr>
          <p:cNvPr id="3" name="Datumsplatzhalter 2">
            <a:extLst>
              <a:ext uri="{FF2B5EF4-FFF2-40B4-BE49-F238E27FC236}">
                <a16:creationId xmlns:a16="http://schemas.microsoft.com/office/drawing/2014/main" id="{A8C07C57-D7D9-400C-BFEF-52F24443AB26}"/>
              </a:ext>
            </a:extLst>
          </p:cNvPr>
          <p:cNvSpPr>
            <a:spLocks noGrp="1"/>
          </p:cNvSpPr>
          <p:nvPr>
            <p:ph type="dt" sz="half" idx="21"/>
          </p:nvPr>
        </p:nvSpPr>
        <p:spPr/>
        <p:txBody>
          <a:bodyPr/>
          <a:lstStyle/>
          <a:p>
            <a:r>
              <a:rPr lang="de-DE"/>
              <a:t>07.03.2024 | Kantonsspital St.Gallen / Beckenboden-Symposium</a:t>
            </a:r>
            <a:endParaRPr lang="en-GB" dirty="0"/>
          </a:p>
        </p:txBody>
      </p:sp>
      <p:sp>
        <p:nvSpPr>
          <p:cNvPr id="5" name="Fußzeilenplatzhalter 4">
            <a:extLst>
              <a:ext uri="{FF2B5EF4-FFF2-40B4-BE49-F238E27FC236}">
                <a16:creationId xmlns:a16="http://schemas.microsoft.com/office/drawing/2014/main" id="{2BDF7490-7E61-45BA-ACE3-5EBD37255B18}"/>
              </a:ext>
            </a:extLst>
          </p:cNvPr>
          <p:cNvSpPr>
            <a:spLocks noGrp="1"/>
          </p:cNvSpPr>
          <p:nvPr>
            <p:ph type="ftr" sz="quarter" idx="22"/>
          </p:nvPr>
        </p:nvSpPr>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A818DF2A-7DE8-448E-B0B5-7050F3D2D6DF}"/>
              </a:ext>
            </a:extLst>
          </p:cNvPr>
          <p:cNvSpPr>
            <a:spLocks noGrp="1"/>
          </p:cNvSpPr>
          <p:nvPr>
            <p:ph type="sldNum" sz="quarter" idx="23"/>
          </p:nvPr>
        </p:nvSpPr>
        <p:spPr/>
        <p:txBody>
          <a:bodyPr/>
          <a:lstStyle/>
          <a:p>
            <a:fld id="{85161AA8-845B-4832-91A1-E2961316CBF3}" type="slidenum">
              <a:rPr lang="en-GB" smtClean="0"/>
              <a:pPr/>
              <a:t>‹Nr.›</a:t>
            </a:fld>
            <a:endParaRPr lang="en-GB" dirty="0"/>
          </a:p>
        </p:txBody>
      </p:sp>
      <p:sp>
        <p:nvSpPr>
          <p:cNvPr id="10" name="Inhaltsplatzhalter 4">
            <a:extLst>
              <a:ext uri="{FF2B5EF4-FFF2-40B4-BE49-F238E27FC236}">
                <a16:creationId xmlns:a16="http://schemas.microsoft.com/office/drawing/2014/main" id="{2F1001A4-206E-4C23-B353-974115E30182}"/>
              </a:ext>
            </a:extLst>
          </p:cNvPr>
          <p:cNvSpPr>
            <a:spLocks noGrp="1"/>
          </p:cNvSpPr>
          <p:nvPr>
            <p:ph sz="quarter" idx="24"/>
          </p:nvPr>
        </p:nvSpPr>
        <p:spPr>
          <a:xfrm>
            <a:off x="539750" y="1923678"/>
            <a:ext cx="3671887" cy="28086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Inhaltsplatzhalter 4">
            <a:extLst>
              <a:ext uri="{FF2B5EF4-FFF2-40B4-BE49-F238E27FC236}">
                <a16:creationId xmlns:a16="http://schemas.microsoft.com/office/drawing/2014/main" id="{38AF21D2-4C2F-4239-8954-324E91E3FCA1}"/>
              </a:ext>
            </a:extLst>
          </p:cNvPr>
          <p:cNvSpPr>
            <a:spLocks noGrp="1"/>
          </p:cNvSpPr>
          <p:nvPr>
            <p:ph sz="quarter" idx="25"/>
          </p:nvPr>
        </p:nvSpPr>
        <p:spPr>
          <a:xfrm>
            <a:off x="4572000" y="1923678"/>
            <a:ext cx="3671887" cy="28086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7" name="Textplatzhalter 11">
            <a:extLst>
              <a:ext uri="{FF2B5EF4-FFF2-40B4-BE49-F238E27FC236}">
                <a16:creationId xmlns:a16="http://schemas.microsoft.com/office/drawing/2014/main" id="{BA238C51-41B3-4B93-9698-E7CDB30D0DB5}"/>
              </a:ext>
            </a:extLst>
          </p:cNvPr>
          <p:cNvSpPr>
            <a:spLocks noGrp="1"/>
          </p:cNvSpPr>
          <p:nvPr>
            <p:ph type="body" sz="quarter" idx="18" hasCustomPrompt="1"/>
          </p:nvPr>
        </p:nvSpPr>
        <p:spPr>
          <a:xfrm>
            <a:off x="4572000" y="1492251"/>
            <a:ext cx="3671888" cy="428624"/>
          </a:xfrm>
        </p:spPr>
        <p:txBody>
          <a:bodyPr/>
          <a:lstStyle>
            <a:lvl1pPr marL="0" indent="0">
              <a:spcAft>
                <a:spcPts val="1100"/>
              </a:spcAft>
              <a:buNone/>
              <a:defRPr b="1"/>
            </a:lvl1pPr>
            <a:lvl2pPr>
              <a:spcAft>
                <a:spcPts val="1100"/>
              </a:spcAft>
              <a:defRPr/>
            </a:lvl2pPr>
            <a:lvl3pPr>
              <a:spcAft>
                <a:spcPts val="1100"/>
              </a:spcAft>
              <a:defRPr/>
            </a:lvl3pPr>
            <a:lvl4pPr>
              <a:spcAft>
                <a:spcPts val="1100"/>
              </a:spcAft>
              <a:defRPr/>
            </a:lvl4pPr>
            <a:lvl5pPr>
              <a:spcAft>
                <a:spcPts val="1100"/>
              </a:spcAft>
              <a:defRPr/>
            </a:lvl5pPr>
          </a:lstStyle>
          <a:p>
            <a:pPr lvl="0"/>
            <a:r>
              <a:rPr lang="en-GB" dirty="0" err="1"/>
              <a:t>Textmasterformat</a:t>
            </a:r>
            <a:r>
              <a:rPr lang="en-GB" dirty="0"/>
              <a:t> </a:t>
            </a:r>
            <a:r>
              <a:rPr lang="en-GB" dirty="0" err="1"/>
              <a:t>bearbeiten</a:t>
            </a:r>
            <a:endParaRPr lang="en-GB" dirty="0"/>
          </a:p>
        </p:txBody>
      </p:sp>
      <p:sp>
        <p:nvSpPr>
          <p:cNvPr id="18" name="Textplatzhalter 11">
            <a:extLst>
              <a:ext uri="{FF2B5EF4-FFF2-40B4-BE49-F238E27FC236}">
                <a16:creationId xmlns:a16="http://schemas.microsoft.com/office/drawing/2014/main" id="{2739720C-EC2B-4AB4-BD57-ED9E3218DC0E}"/>
              </a:ext>
            </a:extLst>
          </p:cNvPr>
          <p:cNvSpPr>
            <a:spLocks noGrp="1"/>
          </p:cNvSpPr>
          <p:nvPr>
            <p:ph type="body" sz="quarter" idx="26" hasCustomPrompt="1"/>
          </p:nvPr>
        </p:nvSpPr>
        <p:spPr>
          <a:xfrm>
            <a:off x="539750" y="1492251"/>
            <a:ext cx="3671888" cy="428624"/>
          </a:xfrm>
        </p:spPr>
        <p:txBody>
          <a:bodyPr/>
          <a:lstStyle>
            <a:lvl1pPr marL="0" indent="0">
              <a:spcAft>
                <a:spcPts val="1100"/>
              </a:spcAft>
              <a:buNone/>
              <a:defRPr b="1"/>
            </a:lvl1pPr>
            <a:lvl2pPr marL="180000" indent="0">
              <a:spcAft>
                <a:spcPts val="1100"/>
              </a:spcAft>
              <a:buNone/>
              <a:defRPr/>
            </a:lvl2pPr>
            <a:lvl3pPr>
              <a:spcAft>
                <a:spcPts val="1100"/>
              </a:spcAft>
              <a:defRPr/>
            </a:lvl3pPr>
            <a:lvl4pPr>
              <a:spcAft>
                <a:spcPts val="1100"/>
              </a:spcAft>
              <a:defRPr/>
            </a:lvl4pPr>
            <a:lvl5pPr>
              <a:spcAft>
                <a:spcPts val="1100"/>
              </a:spcAft>
              <a:defRPr/>
            </a:lvl5pPr>
          </a:lstStyle>
          <a:p>
            <a:pPr lvl="0"/>
            <a:r>
              <a:rPr lang="en-GB" dirty="0" err="1"/>
              <a:t>Textmasterformat</a:t>
            </a:r>
            <a:r>
              <a:rPr lang="en-GB" dirty="0"/>
              <a:t> </a:t>
            </a:r>
            <a:r>
              <a:rPr lang="en-GB" dirty="0" err="1"/>
              <a:t>bearbeiten</a:t>
            </a:r>
            <a:endParaRPr lang="en-GB" dirty="0"/>
          </a:p>
        </p:txBody>
      </p:sp>
    </p:spTree>
    <p:extLst>
      <p:ext uri="{BB962C8B-B14F-4D97-AF65-F5344CB8AC3E}">
        <p14:creationId xmlns:p14="http://schemas.microsoft.com/office/powerpoint/2010/main" val="1830619776"/>
      </p:ext>
    </p:extLst>
  </p:cSld>
  <p:clrMapOvr>
    <a:masterClrMapping/>
  </p:clrMapOvr>
  <p:extLst>
    <p:ext uri="{DCECCB84-F9BA-43D5-87BE-67443E8EF086}">
      <p15:sldGuideLst xmlns:p15="http://schemas.microsoft.com/office/powerpoint/2012/main">
        <p15:guide id="1" orient="horz" pos="121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9750" y="484188"/>
            <a:ext cx="6984578" cy="756000"/>
          </a:xfrm>
          <a:prstGeom prst="rect">
            <a:avLst/>
          </a:prstGeom>
        </p:spPr>
        <p:txBody>
          <a:bodyPr vert="horz" lIns="0" tIns="0" rIns="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3" name="Textplatzhalter 2"/>
          <p:cNvSpPr>
            <a:spLocks noGrp="1"/>
          </p:cNvSpPr>
          <p:nvPr>
            <p:ph type="body" idx="1"/>
          </p:nvPr>
        </p:nvSpPr>
        <p:spPr>
          <a:xfrm>
            <a:off x="539751" y="1492251"/>
            <a:ext cx="8208963" cy="3240088"/>
          </a:xfrm>
          <a:prstGeom prst="rect">
            <a:avLst/>
          </a:prstGeom>
        </p:spPr>
        <p:txBody>
          <a:bodyPr vert="horz" lIns="0" tIns="0" rIns="0" bIns="0" rtlCol="0" anchor="t" anchorCtr="0">
            <a:normAutofit/>
          </a:body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2"/>
          </p:nvPr>
        </p:nvSpPr>
        <p:spPr>
          <a:xfrm>
            <a:off x="539750" y="4900500"/>
            <a:ext cx="2628000" cy="144000"/>
          </a:xfrm>
          <a:prstGeom prst="rect">
            <a:avLst/>
          </a:prstGeom>
        </p:spPr>
        <p:txBody>
          <a:bodyPr vert="horz" lIns="0" tIns="0" rIns="0" bIns="0" rtlCol="0" anchor="t" anchorCtr="0">
            <a:noAutofit/>
          </a:bodyPr>
          <a:lstStyle>
            <a:lvl1pPr algn="l">
              <a:defRPr sz="700">
                <a:solidFill>
                  <a:schemeClr val="tx1"/>
                </a:solidFill>
              </a:defRPr>
            </a:lvl1pPr>
          </a:lstStyle>
          <a:p>
            <a:r>
              <a:rPr lang="de-DE"/>
              <a:t>07.03.2024 | Kantonsspital St.Gallen / Beckenboden-Symposium</a:t>
            </a:r>
            <a:endParaRPr lang="en-GB" dirty="0"/>
          </a:p>
        </p:txBody>
      </p:sp>
      <p:sp>
        <p:nvSpPr>
          <p:cNvPr id="5" name="Fußzeilenplatzhalter 4"/>
          <p:cNvSpPr>
            <a:spLocks noGrp="1"/>
          </p:cNvSpPr>
          <p:nvPr>
            <p:ph type="ftr" sz="quarter" idx="3"/>
          </p:nvPr>
        </p:nvSpPr>
        <p:spPr>
          <a:xfrm>
            <a:off x="6010161" y="4900500"/>
            <a:ext cx="2628000" cy="144000"/>
          </a:xfrm>
          <a:prstGeom prst="rect">
            <a:avLst/>
          </a:prstGeom>
        </p:spPr>
        <p:txBody>
          <a:bodyPr vert="horz" lIns="0" tIns="0" rIns="0" bIns="0" rtlCol="0" anchor="t" anchorCtr="0">
            <a:noAutofit/>
          </a:bodyPr>
          <a:lstStyle>
            <a:lvl1pPr algn="r">
              <a:defRPr sz="700">
                <a:solidFill>
                  <a:schemeClr val="tx1"/>
                </a:solidFill>
              </a:defRPr>
            </a:lvl1pPr>
          </a:lstStyle>
          <a:p>
            <a:r>
              <a:rPr lang="en-GB" dirty="0"/>
              <a:t>Katja Hämmerli Keller / Klinik für Psychosomatik und Konsiliarpsychiatrie</a:t>
            </a:r>
          </a:p>
        </p:txBody>
      </p:sp>
      <p:sp>
        <p:nvSpPr>
          <p:cNvPr id="6" name="Foliennummernplatzhalter 5"/>
          <p:cNvSpPr>
            <a:spLocks noGrp="1"/>
          </p:cNvSpPr>
          <p:nvPr>
            <p:ph type="sldNum" sz="quarter" idx="4"/>
          </p:nvPr>
        </p:nvSpPr>
        <p:spPr>
          <a:xfrm>
            <a:off x="8720138" y="4900500"/>
            <a:ext cx="244350" cy="144000"/>
          </a:xfrm>
          <a:prstGeom prst="rect">
            <a:avLst/>
          </a:prstGeom>
        </p:spPr>
        <p:txBody>
          <a:bodyPr vert="horz" lIns="0" tIns="0" rIns="0" bIns="0" rtlCol="0" anchor="t" anchorCtr="0">
            <a:noAutofit/>
          </a:bodyPr>
          <a:lstStyle>
            <a:lvl1pPr algn="l">
              <a:defRPr sz="700">
                <a:solidFill>
                  <a:schemeClr val="tx1"/>
                </a:solidFill>
              </a:defRPr>
            </a:lvl1pPr>
          </a:lstStyle>
          <a:p>
            <a:fld id="{85161AA8-845B-4832-91A1-E2961316CBF3}" type="slidenum">
              <a:rPr lang="en-GB" smtClean="0"/>
              <a:pPr/>
              <a:t>‹Nr.›</a:t>
            </a:fld>
            <a:endParaRPr lang="en-GB" dirty="0"/>
          </a:p>
        </p:txBody>
      </p:sp>
      <p:sp>
        <p:nvSpPr>
          <p:cNvPr id="8" name="Textfeld 7"/>
          <p:cNvSpPr txBox="1"/>
          <p:nvPr userDrawn="1"/>
        </p:nvSpPr>
        <p:spPr>
          <a:xfrm>
            <a:off x="4227934" y="4900500"/>
            <a:ext cx="720080" cy="144000"/>
          </a:xfrm>
          <a:prstGeom prst="rect">
            <a:avLst/>
          </a:prstGeom>
          <a:noFill/>
        </p:spPr>
        <p:txBody>
          <a:bodyPr wrap="square" lIns="0" tIns="0" rIns="0" bIns="0" rtlCol="0">
            <a:noAutofit/>
          </a:bodyPr>
          <a:lstStyle/>
          <a:p>
            <a:pPr algn="ctr"/>
            <a:r>
              <a:rPr lang="en-GB" sz="700" noProof="1"/>
              <a:t>www.kssg.ch</a:t>
            </a:r>
          </a:p>
        </p:txBody>
      </p:sp>
      <p:pic>
        <p:nvPicPr>
          <p:cNvPr id="11" name="Grafik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341200" y="330077"/>
            <a:ext cx="523875" cy="591480"/>
          </a:xfrm>
          <a:prstGeom prst="rect">
            <a:avLst/>
          </a:prstGeom>
        </p:spPr>
      </p:pic>
      <p:sp>
        <p:nvSpPr>
          <p:cNvPr id="9" name="Textfeld 8">
            <a:extLst>
              <a:ext uri="{FF2B5EF4-FFF2-40B4-BE49-F238E27FC236}">
                <a16:creationId xmlns:a16="http://schemas.microsoft.com/office/drawing/2014/main" id="{0ECD76E7-3450-4785-879B-A35726BEBDA4}"/>
              </a:ext>
            </a:extLst>
          </p:cNvPr>
          <p:cNvSpPr txBox="1"/>
          <p:nvPr userDrawn="1"/>
        </p:nvSpPr>
        <p:spPr>
          <a:xfrm>
            <a:off x="8642549" y="4900962"/>
            <a:ext cx="77589" cy="144016"/>
          </a:xfrm>
          <a:prstGeom prst="rect">
            <a:avLst/>
          </a:prstGeom>
          <a:noFill/>
        </p:spPr>
        <p:txBody>
          <a:bodyPr wrap="square" lIns="0" tIns="0" rIns="0" bIns="0" rtlCol="0">
            <a:noAutofit/>
          </a:bodyPr>
          <a:lstStyle/>
          <a:p>
            <a:pPr algn="l"/>
            <a:r>
              <a:rPr kumimoji="0" lang="en-GB" sz="700" b="0" i="0" u="none" strike="noStrike" kern="1200" cap="none" spc="0" normalizeH="0" baseline="0" noProof="0" dirty="0">
                <a:ln>
                  <a:noFill/>
                </a:ln>
                <a:solidFill>
                  <a:srgbClr val="000000"/>
                </a:solidFill>
                <a:effectLst/>
                <a:uLnTx/>
                <a:uFillTx/>
                <a:latin typeface="+mn-lt"/>
                <a:ea typeface="+mn-ea"/>
                <a:cs typeface="+mn-cs"/>
              </a:rPr>
              <a:t> |</a:t>
            </a:r>
            <a:endParaRPr lang="en-GB" sz="700" dirty="0" err="1"/>
          </a:p>
        </p:txBody>
      </p:sp>
    </p:spTree>
    <p:extLst>
      <p:ext uri="{BB962C8B-B14F-4D97-AF65-F5344CB8AC3E}">
        <p14:creationId xmlns:p14="http://schemas.microsoft.com/office/powerpoint/2010/main" val="1549156428"/>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51" r:id="rId4"/>
    <p:sldLayoutId id="2147483650" r:id="rId5"/>
    <p:sldLayoutId id="2147483660" r:id="rId6"/>
    <p:sldLayoutId id="2147483652" r:id="rId7"/>
    <p:sldLayoutId id="2147483653" r:id="rId8"/>
    <p:sldLayoutId id="2147483654" r:id="rId9"/>
    <p:sldLayoutId id="2147483655" r:id="rId10"/>
    <p:sldLayoutId id="2147483657" r:id="rId11"/>
    <p:sldLayoutId id="2147483656" r:id="rId12"/>
    <p:sldLayoutId id="2147483662" r:id="rId13"/>
    <p:sldLayoutId id="2147483658" r:id="rId14"/>
    <p:sldLayoutId id="2147483665" r:id="rId15"/>
  </p:sldLayoutIdLst>
  <p:hf hdr="0"/>
  <p:txStyles>
    <p:titleStyle>
      <a:lvl1pPr algn="l" defTabSz="914400" rtl="0" eaLnBrk="1" latinLnBrk="0" hangingPunct="1">
        <a:spcBef>
          <a:spcPct val="0"/>
        </a:spcBef>
        <a:buNone/>
        <a:defRPr sz="2400" b="1" kern="1200">
          <a:solidFill>
            <a:srgbClr val="A5C400"/>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0"/>
        </a:spcAft>
        <a:buSzPct val="100000"/>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20000"/>
        </a:lnSpc>
        <a:spcBef>
          <a:spcPts val="0"/>
        </a:spcBef>
        <a:spcAft>
          <a:spcPts val="0"/>
        </a:spcAft>
        <a:buSzPct val="100000"/>
        <a:buFont typeface="Arial" panose="020B0604020202020204" pitchFamily="34" charset="0"/>
        <a:buChar char="•"/>
        <a:defRPr lang="de-DE" sz="1600" kern="1200" dirty="0" smtClean="0">
          <a:solidFill>
            <a:schemeClr val="tx1"/>
          </a:solidFill>
          <a:latin typeface="+mn-lt"/>
          <a:ea typeface="+mn-ea"/>
          <a:cs typeface="+mn-cs"/>
        </a:defRPr>
      </a:lvl2pPr>
      <a:lvl3pPr marL="540000" indent="-180000" algn="l" defTabSz="914400" rtl="0" eaLnBrk="1" latinLnBrk="0" hangingPunct="1">
        <a:lnSpc>
          <a:spcPct val="120000"/>
        </a:lnSpc>
        <a:spcBef>
          <a:spcPts val="0"/>
        </a:spcBef>
        <a:spcAft>
          <a:spcPts val="0"/>
        </a:spcAft>
        <a:buSzPct val="100000"/>
        <a:buFont typeface="Arial" panose="020B0604020202020204" pitchFamily="34" charset="0"/>
        <a:buChar char="•"/>
        <a:defRPr lang="de-DE" sz="1400" kern="1200" dirty="0" smtClean="0">
          <a:solidFill>
            <a:schemeClr val="tx1"/>
          </a:solidFill>
          <a:latin typeface="+mn-lt"/>
          <a:ea typeface="+mn-ea"/>
          <a:cs typeface="+mn-cs"/>
        </a:defRPr>
      </a:lvl3pPr>
      <a:lvl4pPr marL="684000" indent="-144000" algn="l" defTabSz="914400" rtl="0" eaLnBrk="1" latinLnBrk="0" hangingPunct="1">
        <a:lnSpc>
          <a:spcPct val="120000"/>
        </a:lnSpc>
        <a:spcBef>
          <a:spcPts val="0"/>
        </a:spcBef>
        <a:spcAft>
          <a:spcPts val="0"/>
        </a:spcAft>
        <a:buSzPct val="100000"/>
        <a:buFont typeface="Arial" panose="020B0604020202020204" pitchFamily="34" charset="0"/>
        <a:buChar char="•"/>
        <a:defRPr lang="de-DE" sz="1200" kern="1200" dirty="0" smtClean="0">
          <a:solidFill>
            <a:schemeClr val="tx1"/>
          </a:solidFill>
          <a:latin typeface="+mn-lt"/>
          <a:ea typeface="+mn-ea"/>
          <a:cs typeface="+mn-cs"/>
        </a:defRPr>
      </a:lvl4pPr>
      <a:lvl5pPr marL="792000" indent="-108000" algn="l" defTabSz="914400" rtl="0" eaLnBrk="1" latinLnBrk="0" hangingPunct="1">
        <a:lnSpc>
          <a:spcPct val="120000"/>
        </a:lnSpc>
        <a:spcBef>
          <a:spcPts val="0"/>
        </a:spcBef>
        <a:spcAft>
          <a:spcPts val="0"/>
        </a:spcAft>
        <a:buSzPct val="100000"/>
        <a:buFont typeface="Arial" panose="020B0604020202020204" pitchFamily="34" charset="0"/>
        <a:buChar char="•"/>
        <a:defRPr lang="de-CH" sz="1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5511" userDrawn="1">
          <p15:clr>
            <a:srgbClr val="F26B43"/>
          </p15:clr>
        </p15:guide>
        <p15:guide id="3" pos="2880" userDrawn="1">
          <p15:clr>
            <a:srgbClr val="F26B43"/>
          </p15:clr>
        </p15:guide>
        <p15:guide id="4" orient="horz" pos="940" userDrawn="1">
          <p15:clr>
            <a:srgbClr val="F26B43"/>
          </p15:clr>
        </p15:guide>
        <p15:guide id="5" orient="horz" pos="305" userDrawn="1">
          <p15:clr>
            <a:srgbClr val="F26B43"/>
          </p15:clr>
        </p15:guide>
        <p15:guide id="6" orient="horz" pos="2981" userDrawn="1">
          <p15:clr>
            <a:srgbClr val="F26B43"/>
          </p15:clr>
        </p15:guide>
        <p15:guide id="7" pos="2653" userDrawn="1">
          <p15:clr>
            <a:srgbClr val="F26B43"/>
          </p15:clr>
        </p15:guide>
        <p15:guide id="8" pos="51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080/14681994.2010.486398" TargetMode="External"/><Relationship Id="rId3" Type="http://schemas.openxmlformats.org/officeDocument/2006/relationships/hyperlink" Target="https://doi.org/10.1016/j.juro.2006.06.010" TargetMode="External"/><Relationship Id="rId7" Type="http://schemas.openxmlformats.org/officeDocument/2006/relationships/hyperlink" Target="https://doi.org/10.1007/s00192-003-1071-2" TargetMode="External"/><Relationship Id="rId2" Type="http://schemas.openxmlformats.org/officeDocument/2006/relationships/hyperlink" Target="https://doi.org/10.1111/j.1471-0528.2007.01662.x" TargetMode="External"/><Relationship Id="rId1" Type="http://schemas.openxmlformats.org/officeDocument/2006/relationships/slideLayout" Target="../slideLayouts/slideLayout5.xml"/><Relationship Id="rId6" Type="http://schemas.openxmlformats.org/officeDocument/2006/relationships/hyperlink" Target="https://doi.org/10.1002/ijgo.13523" TargetMode="External"/><Relationship Id="rId11" Type="http://schemas.openxmlformats.org/officeDocument/2006/relationships/hyperlink" Target="https://doi.org/10.2147/jpr.s115065" TargetMode="External"/><Relationship Id="rId5" Type="http://schemas.openxmlformats.org/officeDocument/2006/relationships/hyperlink" Target="https://doi.org/10.1016/j.jpag.2014.01.108" TargetMode="External"/><Relationship Id="rId10" Type="http://schemas.openxmlformats.org/officeDocument/2006/relationships/hyperlink" Target="https://doi.org/10.2147/jmdh.s313109" TargetMode="External"/><Relationship Id="rId4" Type="http://schemas.openxmlformats.org/officeDocument/2006/relationships/hyperlink" Target="https://doi.org/10.1055/s-2006-924040" TargetMode="External"/><Relationship Id="rId9" Type="http://schemas.openxmlformats.org/officeDocument/2006/relationships/hyperlink" Target="https://doi.org/10.34297/ajbsr.2019.03.000628"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55735/hjprs.v3i2.120" TargetMode="External"/><Relationship Id="rId13" Type="http://schemas.openxmlformats.org/officeDocument/2006/relationships/hyperlink" Target="https://doi.org/10.3389/fpsyt.2023.1119938" TargetMode="External"/><Relationship Id="rId3" Type="http://schemas.openxmlformats.org/officeDocument/2006/relationships/hyperlink" Target="https://doi.org/10.1016/j.bpobgyn.2006.04.004" TargetMode="External"/><Relationship Id="rId7" Type="http://schemas.openxmlformats.org/officeDocument/2006/relationships/hyperlink" Target="https://doi.org/10.1016/j.eururo.2009.08.020" TargetMode="External"/><Relationship Id="rId12" Type="http://schemas.openxmlformats.org/officeDocument/2006/relationships/hyperlink" Target="https://doi.org/10.1111/j.1552-6909.2012.01405.x" TargetMode="External"/><Relationship Id="rId2" Type="http://schemas.openxmlformats.org/officeDocument/2006/relationships/hyperlink" Target="https://doi.org/10.1111/j.1600-0412.2011.01314.x" TargetMode="External"/><Relationship Id="rId1" Type="http://schemas.openxmlformats.org/officeDocument/2006/relationships/slideLayout" Target="../slideLayouts/slideLayout10.xml"/><Relationship Id="rId6" Type="http://schemas.openxmlformats.org/officeDocument/2006/relationships/hyperlink" Target="https://doi.org/10.1007/s00192-019-04152-z" TargetMode="External"/><Relationship Id="rId11" Type="http://schemas.openxmlformats.org/officeDocument/2006/relationships/hyperlink" Target="https://doi.org/10.1016/j.bpobgyn.2014.07.008" TargetMode="External"/><Relationship Id="rId5" Type="http://schemas.openxmlformats.org/officeDocument/2006/relationships/hyperlink" Target="https://doi.org/10.3389/fncel.2018.00035" TargetMode="External"/><Relationship Id="rId10" Type="http://schemas.openxmlformats.org/officeDocument/2006/relationships/hyperlink" Target="https://doi.org/10.3109/09540261.2012.736367" TargetMode="External"/><Relationship Id="rId4" Type="http://schemas.openxmlformats.org/officeDocument/2006/relationships/hyperlink" Target="https://doi.org/10.1016/j.juro.2007.05.140" TargetMode="External"/><Relationship Id="rId9" Type="http://schemas.openxmlformats.org/officeDocument/2006/relationships/hyperlink" Target="https://doi.org/10.1080/0167482X.2018.1450384"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doi.org/10.1002/nau.22491" TargetMode="External"/><Relationship Id="rId3" Type="http://schemas.openxmlformats.org/officeDocument/2006/relationships/hyperlink" Target="https://doi.org/10.1016/J.AJOG.2006.01.060" TargetMode="External"/><Relationship Id="rId7" Type="http://schemas.openxmlformats.org/officeDocument/2006/relationships/hyperlink" Target="https://doi.org/10.1007/978-3-319-22150-2_2" TargetMode="External"/><Relationship Id="rId2" Type="http://schemas.openxmlformats.org/officeDocument/2006/relationships/hyperlink" Target="https://doi.org/10.1016/j.jogc.2018.08.015" TargetMode="External"/><Relationship Id="rId1" Type="http://schemas.openxmlformats.org/officeDocument/2006/relationships/slideLayout" Target="../slideLayouts/slideLayout10.xml"/><Relationship Id="rId6" Type="http://schemas.openxmlformats.org/officeDocument/2006/relationships/hyperlink" Target="https://doi.org/10.1111/aogs.14708" TargetMode="External"/><Relationship Id="rId5" Type="http://schemas.openxmlformats.org/officeDocument/2006/relationships/hyperlink" Target="https://doi.org/10.1080/14681990500359897" TargetMode="External"/><Relationship Id="rId10" Type="http://schemas.openxmlformats.org/officeDocument/2006/relationships/hyperlink" Target="https://doi.org/10.1186/1471-2458-6-177" TargetMode="External"/><Relationship Id="rId4" Type="http://schemas.openxmlformats.org/officeDocument/2006/relationships/hyperlink" Target="https://doi.org/10.1080/20008198.2020.1764246" TargetMode="External"/><Relationship Id="rId9" Type="http://schemas.openxmlformats.org/officeDocument/2006/relationships/hyperlink" Target="https://doi.org/10.1055/a-1037-2032"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doi.org/10.1016/s0029-7844(02)02248-2" TargetMode="External"/><Relationship Id="rId13" Type="http://schemas.openxmlformats.org/officeDocument/2006/relationships/hyperlink" Target="https://doi.org/10.1519/ssc.0000000000000440" TargetMode="External"/><Relationship Id="rId3" Type="http://schemas.openxmlformats.org/officeDocument/2006/relationships/hyperlink" Target="https://doi.org/10.1016/0029-7844(95)00458-0" TargetMode="External"/><Relationship Id="rId7" Type="http://schemas.openxmlformats.org/officeDocument/2006/relationships/hyperlink" Target="https://doi.org/10.1016/s0094-0143(02)00056-3" TargetMode="External"/><Relationship Id="rId12" Type="http://schemas.openxmlformats.org/officeDocument/2006/relationships/hyperlink" Target="https://doi.org/10.1111/jsm.12196" TargetMode="External"/><Relationship Id="rId2" Type="http://schemas.openxmlformats.org/officeDocument/2006/relationships/hyperlink" Target="https://doi.org/10.1002/wps.20057" TargetMode="External"/><Relationship Id="rId1" Type="http://schemas.openxmlformats.org/officeDocument/2006/relationships/slideLayout" Target="../slideLayouts/slideLayout10.xml"/><Relationship Id="rId6" Type="http://schemas.openxmlformats.org/officeDocument/2006/relationships/hyperlink" Target="https://doi.org/10.1177/1524838018821950" TargetMode="External"/><Relationship Id="rId11" Type="http://schemas.openxmlformats.org/officeDocument/2006/relationships/hyperlink" Target="https://doi.org/10.3390/jcm8040508" TargetMode="External"/><Relationship Id="rId5" Type="http://schemas.openxmlformats.org/officeDocument/2006/relationships/hyperlink" Target="https://doi.org/10.5213/inj.1938258.129" TargetMode="External"/><Relationship Id="rId10" Type="http://schemas.openxmlformats.org/officeDocument/2006/relationships/hyperlink" Target="https://doi.org/10.1016/bs.pmbts.2014.11.009" TargetMode="External"/><Relationship Id="rId4" Type="http://schemas.openxmlformats.org/officeDocument/2006/relationships/hyperlink" Target="https://doi.org/10.4102/sajpsychiatry.v28i0.1868" TargetMode="External"/><Relationship Id="rId9" Type="http://schemas.openxmlformats.org/officeDocument/2006/relationships/hyperlink" Target="https://doi.org/10.1016/J.UROLOGY.2007.02.067" TargetMode="External"/><Relationship Id="rId14" Type="http://schemas.openxmlformats.org/officeDocument/2006/relationships/hyperlink" Target="https://doi.org/10.5489/cuaj.1625"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1097/GRF.0000000000000412" TargetMode="External"/><Relationship Id="rId13" Type="http://schemas.openxmlformats.org/officeDocument/2006/relationships/hyperlink" Target="https://doi.org/10.1111/j.1743-6109.2010.01769.x" TargetMode="External"/><Relationship Id="rId3" Type="http://schemas.openxmlformats.org/officeDocument/2006/relationships/hyperlink" Target="https://doi.org/10.1515/sjpain-2017-0181" TargetMode="External"/><Relationship Id="rId7" Type="http://schemas.openxmlformats.org/officeDocument/2006/relationships/hyperlink" Target="https://doi.org/10.1111/j.1743-6109.2009.01414.x" TargetMode="External"/><Relationship Id="rId12" Type="http://schemas.openxmlformats.org/officeDocument/2006/relationships/hyperlink" Target="https://doi.org/10.1016/j.sxmr.2019.05.007" TargetMode="External"/><Relationship Id="rId2" Type="http://schemas.openxmlformats.org/officeDocument/2006/relationships/hyperlink" Target="https://doi.org/10.1097/ajp.0000000000000307" TargetMode="External"/><Relationship Id="rId1" Type="http://schemas.openxmlformats.org/officeDocument/2006/relationships/slideLayout" Target="../slideLayouts/slideLayout10.xml"/><Relationship Id="rId6" Type="http://schemas.openxmlformats.org/officeDocument/2006/relationships/hyperlink" Target="https://doi.org/10.1016/j.gtc.2013.08.005" TargetMode="External"/><Relationship Id="rId11" Type="http://schemas.openxmlformats.org/officeDocument/2006/relationships/hyperlink" Target="https://doi.org/10.1016/j.bpa.2020.08.001" TargetMode="External"/><Relationship Id="rId5" Type="http://schemas.openxmlformats.org/officeDocument/2006/relationships/hyperlink" Target="https://doi.org/10.1055/s-0038-1676088" TargetMode="External"/><Relationship Id="rId10" Type="http://schemas.openxmlformats.org/officeDocument/2006/relationships/hyperlink" Target="https://doi.org/10.3109/03009730903457218" TargetMode="External"/><Relationship Id="rId4" Type="http://schemas.openxmlformats.org/officeDocument/2006/relationships/hyperlink" Target="https://consensus.app/papers/consequences-birth-skinner/d2f1cecb9e27571d8dd94d8d9773b0b4/" TargetMode="External"/><Relationship Id="rId9" Type="http://schemas.openxmlformats.org/officeDocument/2006/relationships/hyperlink" Target="https://doi.org/10.1159/000447186" TargetMode="External"/><Relationship Id="rId14" Type="http://schemas.openxmlformats.org/officeDocument/2006/relationships/hyperlink" Target="https://doi.org/10.1053/beog.1999.008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1404000" y="1564258"/>
            <a:ext cx="5760288" cy="1007492"/>
          </a:xfrm>
        </p:spPr>
        <p:txBody>
          <a:bodyPr/>
          <a:lstStyle/>
          <a:p>
            <a:r>
              <a:rPr lang="en-GB" sz="2800" dirty="0" err="1" smtClean="0"/>
              <a:t>Pelvipathie</a:t>
            </a:r>
            <a:r>
              <a:rPr lang="en-GB" sz="2800" dirty="0" smtClean="0"/>
              <a:t> </a:t>
            </a:r>
            <a:r>
              <a:rPr lang="en-GB" sz="2800" b="0" dirty="0" smtClean="0"/>
              <a:t>– </a:t>
            </a:r>
            <a:r>
              <a:rPr lang="en-GB" sz="2800" dirty="0" smtClean="0"/>
              <a:t>Rolle der Psyche? </a:t>
            </a:r>
            <a:br>
              <a:rPr lang="en-GB" sz="2800" dirty="0" smtClean="0"/>
            </a:br>
            <a:r>
              <a:rPr lang="en-GB" sz="2800" b="0" dirty="0" smtClean="0"/>
              <a:t>Was </a:t>
            </a:r>
            <a:r>
              <a:rPr lang="en-GB" sz="2800" b="0" dirty="0" err="1" smtClean="0"/>
              <a:t>macht</a:t>
            </a:r>
            <a:r>
              <a:rPr lang="en-GB" sz="2800" b="0" dirty="0" smtClean="0"/>
              <a:t> der </a:t>
            </a:r>
            <a:r>
              <a:rPr lang="en-GB" sz="2800" b="0" dirty="0" err="1" smtClean="0"/>
              <a:t>Psychologe</a:t>
            </a:r>
            <a:r>
              <a:rPr lang="en-GB" sz="2800" b="0" dirty="0" smtClean="0"/>
              <a:t>?</a:t>
            </a:r>
            <a:r>
              <a:rPr lang="en-GB" sz="2000" dirty="0" smtClean="0"/>
              <a:t/>
            </a:r>
            <a:br>
              <a:rPr lang="en-GB" sz="2000" dirty="0" smtClean="0"/>
            </a:br>
            <a:r>
              <a:rPr lang="de-CH" sz="2000" dirty="0" smtClean="0"/>
              <a:t/>
            </a:r>
            <a:br>
              <a:rPr lang="de-CH" sz="2000" dirty="0" smtClean="0"/>
            </a:br>
            <a:r>
              <a:rPr lang="de-CH" sz="2000" b="0" dirty="0"/>
              <a:t>7. </a:t>
            </a:r>
            <a:r>
              <a:rPr lang="de-CH" sz="2000" b="0" dirty="0" smtClean="0"/>
              <a:t>Beckenbodensymposium, 07. März 2024</a:t>
            </a:r>
            <a:endParaRPr lang="de-CH" sz="1500" dirty="0"/>
          </a:p>
        </p:txBody>
      </p:sp>
      <p:sp>
        <p:nvSpPr>
          <p:cNvPr id="8" name="Untertitel 7"/>
          <p:cNvSpPr>
            <a:spLocks noGrp="1"/>
          </p:cNvSpPr>
          <p:nvPr>
            <p:ph type="subTitle" idx="1"/>
          </p:nvPr>
        </p:nvSpPr>
        <p:spPr>
          <a:xfrm>
            <a:off x="1403648" y="3291830"/>
            <a:ext cx="5760640" cy="1152000"/>
          </a:xfrm>
        </p:spPr>
        <p:txBody>
          <a:bodyPr/>
          <a:lstStyle/>
          <a:p>
            <a:r>
              <a:rPr lang="en-GB" sz="1200" dirty="0" err="1"/>
              <a:t>Dr.</a:t>
            </a:r>
            <a:r>
              <a:rPr lang="en-GB" sz="1200" dirty="0"/>
              <a:t> phil. Katja Hämmerli Keller</a:t>
            </a:r>
          </a:p>
          <a:p>
            <a:r>
              <a:rPr lang="en-GB" sz="1200" dirty="0" err="1"/>
              <a:t>Leitende</a:t>
            </a:r>
            <a:r>
              <a:rPr lang="en-GB" sz="1200" dirty="0"/>
              <a:t> </a:t>
            </a:r>
            <a:r>
              <a:rPr lang="en-GB" sz="1200" dirty="0" err="1"/>
              <a:t>Psychologin</a:t>
            </a:r>
            <a:endParaRPr lang="en-GB" sz="1200" dirty="0"/>
          </a:p>
          <a:p>
            <a:r>
              <a:rPr lang="en-GB" sz="1200" dirty="0" err="1"/>
              <a:t>Kantonsspital</a:t>
            </a:r>
            <a:r>
              <a:rPr lang="en-GB" sz="1200" dirty="0"/>
              <a:t> </a:t>
            </a:r>
            <a:r>
              <a:rPr lang="en-GB" sz="1200" dirty="0" err="1"/>
              <a:t>St.Gallen</a:t>
            </a:r>
            <a:endParaRPr lang="en-GB" sz="1200" dirty="0"/>
          </a:p>
          <a:p>
            <a:r>
              <a:rPr lang="en-GB" sz="1200" dirty="0"/>
              <a:t>Klinik für Psychosomatik und Konsiliarpsychiatrie</a:t>
            </a:r>
          </a:p>
          <a:p>
            <a:r>
              <a:rPr lang="en-GB" sz="1200" u="sng" dirty="0"/>
              <a:t>katja.haemmerlikeller@kssg.ch</a:t>
            </a:r>
          </a:p>
        </p:txBody>
      </p:sp>
      <p:pic>
        <p:nvPicPr>
          <p:cNvPr id="4" name="Bildplatzhalt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2153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0BFF6-32F9-50DF-E4AC-ECB84DCD7412}"/>
              </a:ext>
            </a:extLst>
          </p:cNvPr>
          <p:cNvSpPr>
            <a:spLocks noGrp="1"/>
          </p:cNvSpPr>
          <p:nvPr>
            <p:ph type="title"/>
          </p:nvPr>
        </p:nvSpPr>
        <p:spPr/>
        <p:txBody>
          <a:bodyPr/>
          <a:lstStyle/>
          <a:p>
            <a:r>
              <a:rPr lang="de-CH" dirty="0" smtClean="0"/>
              <a:t>4) Was zeigt die Forschung?</a:t>
            </a:r>
            <a:endParaRPr lang="de-CH" dirty="0"/>
          </a:p>
        </p:txBody>
      </p:sp>
      <p:sp>
        <p:nvSpPr>
          <p:cNvPr id="3" name="Datumsplatzhalter 2">
            <a:extLst>
              <a:ext uri="{FF2B5EF4-FFF2-40B4-BE49-F238E27FC236}">
                <a16:creationId xmlns:a16="http://schemas.microsoft.com/office/drawing/2014/main" id="{BD1CA0BF-CE92-2062-76DD-DB26FDBD6897}"/>
              </a:ext>
            </a:extLst>
          </p:cNvPr>
          <p:cNvSpPr>
            <a:spLocks noGrp="1"/>
          </p:cNvSpPr>
          <p:nvPr>
            <p:ph type="dt" sz="half" idx="14"/>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02F91A61-0532-9FDE-989F-AD459A61FD88}"/>
              </a:ext>
            </a:extLst>
          </p:cNvPr>
          <p:cNvSpPr>
            <a:spLocks noGrp="1"/>
          </p:cNvSpPr>
          <p:nvPr>
            <p:ph type="ftr" sz="quarter" idx="15"/>
          </p:nvPr>
        </p:nvSpPr>
        <p:spPr>
          <a:xfrm>
            <a:off x="5580112" y="4900500"/>
            <a:ext cx="3058049" cy="144000"/>
          </a:xfrm>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D3660C8C-64B4-E749-4FBB-AC9881E4908A}"/>
              </a:ext>
            </a:extLst>
          </p:cNvPr>
          <p:cNvSpPr>
            <a:spLocks noGrp="1"/>
          </p:cNvSpPr>
          <p:nvPr>
            <p:ph type="sldNum" sz="quarter" idx="16"/>
          </p:nvPr>
        </p:nvSpPr>
        <p:spPr/>
        <p:txBody>
          <a:bodyPr/>
          <a:lstStyle/>
          <a:p>
            <a:fld id="{85161AA8-845B-4832-91A1-E2961316CBF3}" type="slidenum">
              <a:rPr lang="en-GB" smtClean="0"/>
              <a:pPr/>
              <a:t>10</a:t>
            </a:fld>
            <a:endParaRPr lang="en-GB" dirty="0"/>
          </a:p>
        </p:txBody>
      </p:sp>
      <p:sp>
        <p:nvSpPr>
          <p:cNvPr id="6" name="Inhaltsplatzhalter 5">
            <a:extLst>
              <a:ext uri="{FF2B5EF4-FFF2-40B4-BE49-F238E27FC236}">
                <a16:creationId xmlns:a16="http://schemas.microsoft.com/office/drawing/2014/main" id="{722AC5B4-2508-EECE-6B0E-DDF814071F3D}"/>
              </a:ext>
            </a:extLst>
          </p:cNvPr>
          <p:cNvSpPr>
            <a:spLocks noGrp="1"/>
          </p:cNvSpPr>
          <p:nvPr>
            <p:ph sz="quarter" idx="17"/>
          </p:nvPr>
        </p:nvSpPr>
        <p:spPr>
          <a:xfrm>
            <a:off x="539750" y="987425"/>
            <a:ext cx="8208963" cy="3384525"/>
          </a:xfrm>
        </p:spPr>
        <p:txBody>
          <a:bodyPr>
            <a:normAutofit lnSpcReduction="10000"/>
          </a:bodyPr>
          <a:lstStyle/>
          <a:p>
            <a:pPr>
              <a:buSzPct val="75000"/>
            </a:pPr>
            <a:r>
              <a:rPr lang="de-DE" dirty="0"/>
              <a:t>Bis zu 60 % der Frauen </a:t>
            </a:r>
            <a:r>
              <a:rPr lang="de-DE" dirty="0" smtClean="0"/>
              <a:t>keine somatische </a:t>
            </a:r>
            <a:r>
              <a:rPr lang="de-DE" dirty="0"/>
              <a:t>Diagnose </a:t>
            </a:r>
            <a:r>
              <a:rPr lang="de-CH" sz="1200" kern="100" dirty="0">
                <a:solidFill>
                  <a:schemeClr val="bg1">
                    <a:lumMod val="50000"/>
                  </a:schemeClr>
                </a:solidFill>
                <a:ea typeface="Aptos" panose="020B0004020202020204" pitchFamily="34" charset="0"/>
                <a:cs typeface="Times New Roman" panose="02020603050405020304" pitchFamily="18" charset="0"/>
              </a:rPr>
              <a:t>(Cheong &amp; Stones, 2006</a:t>
            </a:r>
            <a:r>
              <a:rPr lang="de-CH" sz="1200" kern="100" dirty="0" smtClean="0">
                <a:solidFill>
                  <a:schemeClr val="bg1">
                    <a:lumMod val="50000"/>
                  </a:schemeClr>
                </a:solidFill>
                <a:ea typeface="Aptos" panose="020B0004020202020204" pitchFamily="34" charset="0"/>
                <a:cs typeface="Times New Roman" panose="02020603050405020304" pitchFamily="18" charset="0"/>
              </a:rPr>
              <a:t>)</a:t>
            </a:r>
          </a:p>
          <a:p>
            <a:pPr lvl="0">
              <a:buSzPct val="75000"/>
            </a:pPr>
            <a:r>
              <a:rPr lang="de-DE" dirty="0" smtClean="0">
                <a:solidFill>
                  <a:srgbClr val="000000"/>
                </a:solidFill>
              </a:rPr>
              <a:t>Stressbedingte Erkrankungen in </a:t>
            </a:r>
            <a:r>
              <a:rPr lang="de-DE" dirty="0">
                <a:solidFill>
                  <a:srgbClr val="000000"/>
                </a:solidFill>
              </a:rPr>
              <a:t>ca. 40% der Fälle </a:t>
            </a:r>
            <a:r>
              <a:rPr lang="de-DE" dirty="0" smtClean="0">
                <a:solidFill>
                  <a:srgbClr val="000000"/>
                </a:solidFill>
              </a:rPr>
              <a:t>von </a:t>
            </a:r>
            <a:r>
              <a:rPr lang="de-DE" dirty="0" err="1" smtClean="0">
                <a:solidFill>
                  <a:srgbClr val="000000"/>
                </a:solidFill>
              </a:rPr>
              <a:t>Pelvipathien</a:t>
            </a:r>
            <a:r>
              <a:rPr lang="de-DE" dirty="0" smtClean="0">
                <a:solidFill>
                  <a:srgbClr val="000000"/>
                </a:solidFill>
              </a:rPr>
              <a:t> ohne </a:t>
            </a:r>
            <a:r>
              <a:rPr lang="de-DE" dirty="0">
                <a:solidFill>
                  <a:srgbClr val="000000"/>
                </a:solidFill>
              </a:rPr>
              <a:t>ausreichenden somatischen Befund </a:t>
            </a:r>
            <a:r>
              <a:rPr lang="de-DE" sz="1200" dirty="0" smtClean="0">
                <a:solidFill>
                  <a:srgbClr val="FFFFFF">
                    <a:lumMod val="50000"/>
                  </a:srgbClr>
                </a:solidFill>
              </a:rPr>
              <a:t>(</a:t>
            </a:r>
            <a:r>
              <a:rPr lang="de-CH" sz="1200" dirty="0" err="1">
                <a:solidFill>
                  <a:srgbClr val="FFFFFF">
                    <a:lumMod val="50000"/>
                  </a:srgbClr>
                </a:solidFill>
              </a:rPr>
              <a:t>Langgartner</a:t>
            </a:r>
            <a:r>
              <a:rPr lang="de-CH" sz="1200" dirty="0">
                <a:solidFill>
                  <a:srgbClr val="FFFFFF">
                    <a:lumMod val="50000"/>
                  </a:srgbClr>
                </a:solidFill>
              </a:rPr>
              <a:t> et al., 2020</a:t>
            </a:r>
            <a:r>
              <a:rPr lang="de-DE" sz="1200" dirty="0" smtClean="0">
                <a:solidFill>
                  <a:srgbClr val="FFFFFF">
                    <a:lumMod val="50000"/>
                  </a:srgbClr>
                </a:solidFill>
              </a:rPr>
              <a:t>)</a:t>
            </a:r>
            <a:endParaRPr lang="de-CH" sz="1200" kern="100" dirty="0" smtClean="0">
              <a:solidFill>
                <a:schemeClr val="bg1">
                  <a:lumMod val="50000"/>
                </a:schemeClr>
              </a:solidFill>
              <a:ea typeface="Aptos" panose="020B0004020202020204" pitchFamily="34" charset="0"/>
              <a:cs typeface="Times New Roman" panose="02020603050405020304" pitchFamily="18" charset="0"/>
            </a:endParaRPr>
          </a:p>
          <a:p>
            <a:pPr>
              <a:buSzPct val="75000"/>
            </a:pPr>
            <a:r>
              <a:rPr lang="de-DE" dirty="0" err="1" smtClean="0"/>
              <a:t>Komorbide</a:t>
            </a:r>
            <a:r>
              <a:rPr lang="de-DE" dirty="0" smtClean="0"/>
              <a:t> psych. Erkrankungen: </a:t>
            </a:r>
            <a:r>
              <a:rPr lang="de-DE" dirty="0"/>
              <a:t>Depressionen, körperlicher oder sexueller Missbrauch, Schlafstörungen, psychischer </a:t>
            </a:r>
            <a:r>
              <a:rPr lang="de-DE" dirty="0" err="1"/>
              <a:t>Distress</a:t>
            </a:r>
            <a:r>
              <a:rPr lang="de-DE" dirty="0"/>
              <a:t> und Substanzkonsumstörung </a:t>
            </a:r>
            <a:r>
              <a:rPr lang="de-DE" sz="1200" dirty="0">
                <a:solidFill>
                  <a:schemeClr val="bg1">
                    <a:lumMod val="50000"/>
                  </a:schemeClr>
                </a:solidFill>
              </a:rPr>
              <a:t>(Bryant et al., 2016</a:t>
            </a:r>
            <a:r>
              <a:rPr lang="de-DE" sz="1200" dirty="0" smtClean="0">
                <a:solidFill>
                  <a:schemeClr val="bg1">
                    <a:lumMod val="50000"/>
                  </a:schemeClr>
                </a:solidFill>
              </a:rPr>
              <a:t>)</a:t>
            </a:r>
          </a:p>
          <a:p>
            <a:pPr>
              <a:buSzPct val="75000"/>
            </a:pPr>
            <a:r>
              <a:rPr lang="de-CH" kern="100" dirty="0" smtClean="0">
                <a:solidFill>
                  <a:srgbClr val="212121"/>
                </a:solidFill>
                <a:ea typeface="Aptos" panose="020B0004020202020204" pitchFamily="34" charset="0"/>
                <a:cs typeface="Times New Roman" panose="02020603050405020304" pitchFamily="18" charset="0"/>
              </a:rPr>
              <a:t>Ca. 50%: sexuelles, körperliches </a:t>
            </a:r>
            <a:r>
              <a:rPr lang="de-CH" kern="100" dirty="0">
                <a:solidFill>
                  <a:srgbClr val="212121"/>
                </a:solidFill>
                <a:ea typeface="Aptos" panose="020B0004020202020204" pitchFamily="34" charset="0"/>
                <a:cs typeface="Times New Roman" panose="02020603050405020304" pitchFamily="18" charset="0"/>
              </a:rPr>
              <a:t>oder </a:t>
            </a:r>
            <a:r>
              <a:rPr lang="de-CH" kern="100" dirty="0" smtClean="0">
                <a:solidFill>
                  <a:srgbClr val="212121"/>
                </a:solidFill>
                <a:ea typeface="Aptos" panose="020B0004020202020204" pitchFamily="34" charset="0"/>
                <a:cs typeface="Times New Roman" panose="02020603050405020304" pitchFamily="18" charset="0"/>
              </a:rPr>
              <a:t>emotionales </a:t>
            </a:r>
            <a:r>
              <a:rPr lang="de-CH" kern="100" dirty="0">
                <a:solidFill>
                  <a:srgbClr val="212121"/>
                </a:solidFill>
                <a:ea typeface="Aptos" panose="020B0004020202020204" pitchFamily="34" charset="0"/>
                <a:cs typeface="Times New Roman" panose="02020603050405020304" pitchFamily="18" charset="0"/>
              </a:rPr>
              <a:t>Trauma </a:t>
            </a:r>
            <a:r>
              <a:rPr lang="de-CH" sz="1200" kern="100" dirty="0" smtClean="0">
                <a:solidFill>
                  <a:schemeClr val="bg1">
                    <a:lumMod val="50000"/>
                  </a:schemeClr>
                </a:solidFill>
                <a:ea typeface="Aptos" panose="020B0004020202020204" pitchFamily="34" charset="0"/>
                <a:cs typeface="Times New Roman" panose="02020603050405020304" pitchFamily="18" charset="0"/>
              </a:rPr>
              <a:t>(</a:t>
            </a:r>
            <a:r>
              <a:rPr lang="de-CH" sz="1200" kern="100" dirty="0" err="1">
                <a:solidFill>
                  <a:schemeClr val="bg1">
                    <a:lumMod val="50000"/>
                  </a:schemeClr>
                </a:solidFill>
                <a:ea typeface="Aptos" panose="020B0004020202020204" pitchFamily="34" charset="0"/>
                <a:cs typeface="Times New Roman" panose="02020603050405020304" pitchFamily="18" charset="0"/>
              </a:rPr>
              <a:t>Urits</a:t>
            </a:r>
            <a:r>
              <a:rPr lang="de-CH" sz="1200" kern="100" dirty="0">
                <a:solidFill>
                  <a:schemeClr val="bg1">
                    <a:lumMod val="50000"/>
                  </a:schemeClr>
                </a:solidFill>
                <a:ea typeface="Aptos" panose="020B0004020202020204" pitchFamily="34" charset="0"/>
                <a:cs typeface="Times New Roman" panose="02020603050405020304" pitchFamily="18" charset="0"/>
              </a:rPr>
              <a:t> et al., 2020</a:t>
            </a:r>
            <a:r>
              <a:rPr lang="de-CH" sz="1200" kern="100" dirty="0" smtClean="0">
                <a:solidFill>
                  <a:schemeClr val="bg1">
                    <a:lumMod val="50000"/>
                  </a:schemeClr>
                </a:solidFill>
                <a:ea typeface="Aptos" panose="020B0004020202020204" pitchFamily="34" charset="0"/>
                <a:cs typeface="Times New Roman" panose="02020603050405020304" pitchFamily="18" charset="0"/>
              </a:rPr>
              <a:t>)</a:t>
            </a:r>
            <a:endParaRPr lang="de-DE" sz="1200" b="0" i="0" dirty="0" smtClean="0">
              <a:effectLst/>
            </a:endParaRPr>
          </a:p>
          <a:p>
            <a:pPr>
              <a:buSzPct val="75000"/>
            </a:pPr>
            <a:r>
              <a:rPr lang="de-CH" kern="100" dirty="0">
                <a:solidFill>
                  <a:srgbClr val="212121"/>
                </a:solidFill>
                <a:ea typeface="Aptos" panose="020B0004020202020204" pitchFamily="34" charset="0"/>
                <a:cs typeface="Times New Roman" panose="02020603050405020304" pitchFamily="18" charset="0"/>
              </a:rPr>
              <a:t>Frauen mit CPP weisen im Vergleich zu Gleichaltrigen eine höhere Rate an psychischen Störungen auf </a:t>
            </a:r>
            <a:r>
              <a:rPr lang="de-CH" sz="1200" kern="100" dirty="0">
                <a:solidFill>
                  <a:schemeClr val="bg1">
                    <a:lumMod val="50000"/>
                  </a:schemeClr>
                </a:solidFill>
                <a:ea typeface="Aptos" panose="020B0004020202020204" pitchFamily="34" charset="0"/>
                <a:cs typeface="Times New Roman" panose="02020603050405020304" pitchFamily="18" charset="0"/>
              </a:rPr>
              <a:t>(Bryant et al., 2016; </a:t>
            </a:r>
            <a:r>
              <a:rPr lang="de-CH" sz="1200" kern="100" dirty="0" err="1">
                <a:solidFill>
                  <a:schemeClr val="bg1">
                    <a:lumMod val="50000"/>
                  </a:schemeClr>
                </a:solidFill>
                <a:ea typeface="Aptos" panose="020B0004020202020204" pitchFamily="34" charset="0"/>
                <a:cs typeface="Times New Roman" panose="02020603050405020304" pitchFamily="18" charset="0"/>
              </a:rPr>
              <a:t>Urits</a:t>
            </a:r>
            <a:r>
              <a:rPr lang="de-CH" sz="1200" kern="100" dirty="0">
                <a:solidFill>
                  <a:schemeClr val="bg1">
                    <a:lumMod val="50000"/>
                  </a:schemeClr>
                </a:solidFill>
                <a:ea typeface="Aptos" panose="020B0004020202020204" pitchFamily="34" charset="0"/>
                <a:cs typeface="Times New Roman" panose="02020603050405020304" pitchFamily="18" charset="0"/>
              </a:rPr>
              <a:t> et al., 2020</a:t>
            </a:r>
            <a:r>
              <a:rPr lang="de-CH" sz="1200" kern="100" dirty="0" smtClean="0">
                <a:solidFill>
                  <a:schemeClr val="bg1">
                    <a:lumMod val="50000"/>
                  </a:schemeClr>
                </a:solidFill>
                <a:ea typeface="Aptos" panose="020B0004020202020204" pitchFamily="34" charset="0"/>
                <a:cs typeface="Times New Roman" panose="02020603050405020304" pitchFamily="18" charset="0"/>
              </a:rPr>
              <a:t>)</a:t>
            </a:r>
          </a:p>
          <a:p>
            <a:pPr>
              <a:buSzPct val="75000"/>
            </a:pPr>
            <a:r>
              <a:rPr lang="de-DE" dirty="0"/>
              <a:t>Interventionen, welche den psychosozialen Stress reduzieren, können das Schmerzerleben mildern </a:t>
            </a:r>
            <a:r>
              <a:rPr lang="de-CH" sz="1200" kern="100" dirty="0">
                <a:solidFill>
                  <a:schemeClr val="bg1">
                    <a:lumMod val="50000"/>
                  </a:schemeClr>
                </a:solidFill>
                <a:ea typeface="Aptos" panose="020B0004020202020204" pitchFamily="34" charset="0"/>
                <a:cs typeface="Times New Roman" panose="02020603050405020304" pitchFamily="18" charset="0"/>
              </a:rPr>
              <a:t>(Jarrell et al., 2018</a:t>
            </a:r>
            <a:r>
              <a:rPr lang="de-CH" sz="1200" kern="100" dirty="0" smtClean="0">
                <a:solidFill>
                  <a:schemeClr val="bg1">
                    <a:lumMod val="50000"/>
                  </a:schemeClr>
                </a:solidFill>
                <a:ea typeface="Aptos" panose="020B0004020202020204" pitchFamily="34" charset="0"/>
                <a:cs typeface="Times New Roman" panose="02020603050405020304" pitchFamily="18" charset="0"/>
              </a:rPr>
              <a:t>)</a:t>
            </a:r>
            <a:endParaRPr lang="de-DE" b="0" i="0" dirty="0" smtClean="0">
              <a:effectLst/>
            </a:endParaRPr>
          </a:p>
          <a:p>
            <a:pPr marL="0" indent="0">
              <a:buNone/>
            </a:pPr>
            <a:endParaRPr lang="de-CH" dirty="0"/>
          </a:p>
        </p:txBody>
      </p:sp>
      <p:sp>
        <p:nvSpPr>
          <p:cNvPr id="8" name="Pfeil nach rechts 7"/>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a:t>
            </a:r>
            <a:r>
              <a:rPr lang="de-CH" sz="1100" dirty="0" smtClean="0">
                <a:solidFill>
                  <a:schemeClr val="bg1"/>
                </a:solidFill>
              </a:rPr>
              <a:t>Psyche</a:t>
            </a:r>
            <a:r>
              <a:rPr lang="de-CH" sz="1100" dirty="0" smtClean="0"/>
              <a:t>              </a:t>
            </a:r>
            <a:r>
              <a:rPr lang="de-CH" sz="1100" b="1" dirty="0" smtClean="0">
                <a:solidFill>
                  <a:schemeClr val="tx1"/>
                </a:solidFill>
              </a:rPr>
              <a:t>Forschung</a:t>
            </a:r>
            <a:r>
              <a:rPr lang="de-CH" sz="1100" dirty="0" smtClean="0"/>
              <a:t>              Leitlinien</a:t>
            </a:r>
            <a:r>
              <a:rPr lang="de-CH" sz="1100" dirty="0"/>
              <a:t> </a:t>
            </a:r>
            <a:r>
              <a:rPr lang="de-CH" sz="1100" dirty="0" smtClean="0"/>
              <a:t>             Psychologe              </a:t>
            </a:r>
            <a:r>
              <a:rPr lang="de-CH" sz="1100" dirty="0" err="1" smtClean="0"/>
              <a:t>Do’s</a:t>
            </a:r>
            <a:r>
              <a:rPr lang="de-CH" sz="1100" dirty="0" smtClean="0"/>
              <a:t> / </a:t>
            </a:r>
            <a:r>
              <a:rPr lang="de-CH" sz="1100" dirty="0" err="1" smtClean="0"/>
              <a:t>Don’ts</a:t>
            </a:r>
            <a:endParaRPr lang="de-CH" sz="1100" dirty="0"/>
          </a:p>
        </p:txBody>
      </p:sp>
    </p:spTree>
    <p:extLst>
      <p:ext uri="{BB962C8B-B14F-4D97-AF65-F5344CB8AC3E}">
        <p14:creationId xmlns:p14="http://schemas.microsoft.com/office/powerpoint/2010/main" val="24355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0BFF6-32F9-50DF-E4AC-ECB84DCD7412}"/>
              </a:ext>
            </a:extLst>
          </p:cNvPr>
          <p:cNvSpPr>
            <a:spLocks noGrp="1"/>
          </p:cNvSpPr>
          <p:nvPr>
            <p:ph type="title"/>
          </p:nvPr>
        </p:nvSpPr>
        <p:spPr/>
        <p:txBody>
          <a:bodyPr/>
          <a:lstStyle/>
          <a:p>
            <a:r>
              <a:rPr lang="de-CH" dirty="0" smtClean="0"/>
              <a:t>4) Was zeigt die Forschung?</a:t>
            </a:r>
            <a:endParaRPr lang="de-CH" dirty="0"/>
          </a:p>
        </p:txBody>
      </p:sp>
      <p:sp>
        <p:nvSpPr>
          <p:cNvPr id="3" name="Datumsplatzhalter 2">
            <a:extLst>
              <a:ext uri="{FF2B5EF4-FFF2-40B4-BE49-F238E27FC236}">
                <a16:creationId xmlns:a16="http://schemas.microsoft.com/office/drawing/2014/main" id="{BD1CA0BF-CE92-2062-76DD-DB26FDBD6897}"/>
              </a:ext>
            </a:extLst>
          </p:cNvPr>
          <p:cNvSpPr>
            <a:spLocks noGrp="1"/>
          </p:cNvSpPr>
          <p:nvPr>
            <p:ph type="dt" sz="half" idx="14"/>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02F91A61-0532-9FDE-989F-AD459A61FD88}"/>
              </a:ext>
            </a:extLst>
          </p:cNvPr>
          <p:cNvSpPr>
            <a:spLocks noGrp="1"/>
          </p:cNvSpPr>
          <p:nvPr>
            <p:ph type="ftr" sz="quarter" idx="15"/>
          </p:nvPr>
        </p:nvSpPr>
        <p:spPr>
          <a:xfrm>
            <a:off x="5580112" y="4900500"/>
            <a:ext cx="3058049" cy="144000"/>
          </a:xfrm>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D3660C8C-64B4-E749-4FBB-AC9881E4908A}"/>
              </a:ext>
            </a:extLst>
          </p:cNvPr>
          <p:cNvSpPr>
            <a:spLocks noGrp="1"/>
          </p:cNvSpPr>
          <p:nvPr>
            <p:ph type="sldNum" sz="quarter" idx="16"/>
          </p:nvPr>
        </p:nvSpPr>
        <p:spPr/>
        <p:txBody>
          <a:bodyPr/>
          <a:lstStyle/>
          <a:p>
            <a:fld id="{85161AA8-845B-4832-91A1-E2961316CBF3}" type="slidenum">
              <a:rPr lang="en-GB" smtClean="0"/>
              <a:pPr/>
              <a:t>11</a:t>
            </a:fld>
            <a:endParaRPr lang="en-GB" dirty="0"/>
          </a:p>
        </p:txBody>
      </p:sp>
      <p:sp>
        <p:nvSpPr>
          <p:cNvPr id="6" name="Inhaltsplatzhalter 5">
            <a:extLst>
              <a:ext uri="{FF2B5EF4-FFF2-40B4-BE49-F238E27FC236}">
                <a16:creationId xmlns:a16="http://schemas.microsoft.com/office/drawing/2014/main" id="{722AC5B4-2508-EECE-6B0E-DDF814071F3D}"/>
              </a:ext>
            </a:extLst>
          </p:cNvPr>
          <p:cNvSpPr>
            <a:spLocks noGrp="1"/>
          </p:cNvSpPr>
          <p:nvPr>
            <p:ph sz="quarter" idx="17"/>
          </p:nvPr>
        </p:nvSpPr>
        <p:spPr>
          <a:xfrm>
            <a:off x="539750" y="987425"/>
            <a:ext cx="8208963" cy="3384525"/>
          </a:xfrm>
        </p:spPr>
        <p:txBody>
          <a:bodyPr>
            <a:normAutofit/>
          </a:bodyPr>
          <a:lstStyle/>
          <a:p>
            <a:pPr>
              <a:buSzPct val="75000"/>
            </a:pPr>
            <a:r>
              <a:rPr lang="de-DE" dirty="0">
                <a:solidFill>
                  <a:srgbClr val="FF0000"/>
                </a:solidFill>
              </a:rPr>
              <a:t>Auch umgekehrt: </a:t>
            </a:r>
            <a:r>
              <a:rPr lang="de-DE" dirty="0"/>
              <a:t>Risiko für gynäkologische Schmerzerkrankungen ist bei Patientinnen mit PTBS erhöht </a:t>
            </a:r>
            <a:r>
              <a:rPr lang="de-DE" sz="1200" dirty="0">
                <a:solidFill>
                  <a:schemeClr val="bg1">
                    <a:lumMod val="50000"/>
                  </a:schemeClr>
                </a:solidFill>
              </a:rPr>
              <a:t>(Gupta, 2013; </a:t>
            </a:r>
            <a:r>
              <a:rPr lang="de-DE" sz="1200" dirty="0" err="1">
                <a:solidFill>
                  <a:schemeClr val="bg1">
                    <a:lumMod val="50000"/>
                  </a:schemeClr>
                </a:solidFill>
              </a:rPr>
              <a:t>Maercker</a:t>
            </a:r>
            <a:r>
              <a:rPr lang="de-DE" sz="1200" dirty="0">
                <a:solidFill>
                  <a:schemeClr val="bg1">
                    <a:lumMod val="50000"/>
                  </a:schemeClr>
                </a:solidFill>
              </a:rPr>
              <a:t> et al., 2013)</a:t>
            </a:r>
            <a:endParaRPr lang="de-DE" sz="1200" dirty="0"/>
          </a:p>
          <a:p>
            <a:pPr>
              <a:buSzPct val="75000"/>
            </a:pPr>
            <a:r>
              <a:rPr lang="de-DE" dirty="0" smtClean="0"/>
              <a:t>Frauen </a:t>
            </a:r>
            <a:r>
              <a:rPr lang="de-DE" dirty="0"/>
              <a:t>mit einem positiven Screening auf PTBS wiesen </a:t>
            </a:r>
            <a:r>
              <a:rPr lang="de-DE" dirty="0" smtClean="0"/>
              <a:t>eine Überaktivität des Beckenbodens sowie eine Beeinträchtigung der sexuellen Erregung auf</a:t>
            </a:r>
            <a:r>
              <a:rPr lang="de-DE" dirty="0"/>
              <a:t> </a:t>
            </a:r>
            <a:r>
              <a:rPr lang="de-DE" sz="1200" dirty="0" smtClean="0">
                <a:solidFill>
                  <a:schemeClr val="bg1">
                    <a:lumMod val="50000"/>
                  </a:schemeClr>
                </a:solidFill>
              </a:rPr>
              <a:t>(Karsten </a:t>
            </a:r>
            <a:r>
              <a:rPr lang="de-DE" sz="1200" dirty="0">
                <a:solidFill>
                  <a:schemeClr val="bg1">
                    <a:lumMod val="50000"/>
                  </a:schemeClr>
                </a:solidFill>
              </a:rPr>
              <a:t>et al., </a:t>
            </a:r>
            <a:r>
              <a:rPr lang="de-DE" sz="1200" dirty="0" smtClean="0">
                <a:solidFill>
                  <a:schemeClr val="bg1">
                    <a:lumMod val="50000"/>
                  </a:schemeClr>
                </a:solidFill>
              </a:rPr>
              <a:t>2020, </a:t>
            </a:r>
            <a:r>
              <a:rPr lang="de-CH" sz="1200" dirty="0" err="1">
                <a:solidFill>
                  <a:schemeClr val="bg1">
                    <a:lumMod val="50000"/>
                  </a:schemeClr>
                </a:solidFill>
              </a:rPr>
              <a:t>Laan</a:t>
            </a:r>
            <a:r>
              <a:rPr lang="de-CH" sz="1200" dirty="0">
                <a:solidFill>
                  <a:schemeClr val="bg1">
                    <a:lumMod val="50000"/>
                  </a:schemeClr>
                </a:solidFill>
              </a:rPr>
              <a:t> &amp; </a:t>
            </a:r>
            <a:r>
              <a:rPr lang="de-CH" sz="1200" dirty="0" err="1">
                <a:solidFill>
                  <a:schemeClr val="bg1">
                    <a:lumMod val="50000"/>
                  </a:schemeClr>
                </a:solidFill>
              </a:rPr>
              <a:t>Lunsen</a:t>
            </a:r>
            <a:r>
              <a:rPr lang="de-CH" sz="1200" dirty="0">
                <a:solidFill>
                  <a:schemeClr val="bg1">
                    <a:lumMod val="50000"/>
                  </a:schemeClr>
                </a:solidFill>
              </a:rPr>
              <a:t>, 2016</a:t>
            </a:r>
            <a:r>
              <a:rPr lang="de-DE" sz="1200" dirty="0" smtClean="0">
                <a:solidFill>
                  <a:schemeClr val="bg1">
                    <a:lumMod val="50000"/>
                  </a:schemeClr>
                </a:solidFill>
              </a:rPr>
              <a:t>)</a:t>
            </a:r>
          </a:p>
          <a:p>
            <a:pPr>
              <a:buSzPct val="75000"/>
            </a:pPr>
            <a:r>
              <a:rPr lang="de-DE" dirty="0"/>
              <a:t>Personen mit sexueller Gewalterfahrung ↑</a:t>
            </a:r>
            <a:r>
              <a:rPr lang="de-DE" dirty="0" smtClean="0"/>
              <a:t> </a:t>
            </a:r>
            <a:r>
              <a:rPr lang="de-DE" dirty="0"/>
              <a:t>sexuellen Funktionsstörungen und </a:t>
            </a:r>
            <a:r>
              <a:rPr lang="de-DE" dirty="0" smtClean="0"/>
              <a:t>Beckenbodenfehlfunktionen </a:t>
            </a:r>
            <a:r>
              <a:rPr lang="de-DE" sz="1200" dirty="0" smtClean="0">
                <a:solidFill>
                  <a:schemeClr val="bg1">
                    <a:lumMod val="50000"/>
                  </a:schemeClr>
                </a:solidFill>
              </a:rPr>
              <a:t>(</a:t>
            </a:r>
            <a:r>
              <a:rPr lang="de-DE" sz="1200" dirty="0" err="1">
                <a:solidFill>
                  <a:schemeClr val="bg1">
                    <a:lumMod val="50000"/>
                  </a:schemeClr>
                </a:solidFill>
              </a:rPr>
              <a:t>Postma</a:t>
            </a:r>
            <a:r>
              <a:rPr lang="de-DE" sz="1200" dirty="0">
                <a:solidFill>
                  <a:schemeClr val="bg1">
                    <a:lumMod val="50000"/>
                  </a:schemeClr>
                </a:solidFill>
              </a:rPr>
              <a:t> et al., 2013</a:t>
            </a:r>
            <a:r>
              <a:rPr lang="de-DE" sz="1200" dirty="0" smtClean="0">
                <a:solidFill>
                  <a:schemeClr val="bg1">
                    <a:lumMod val="50000"/>
                  </a:schemeClr>
                </a:solidFill>
              </a:rPr>
              <a:t>)</a:t>
            </a:r>
          </a:p>
          <a:p>
            <a:pPr>
              <a:buSzPct val="75000"/>
            </a:pPr>
            <a:r>
              <a:rPr lang="de-DE" dirty="0" smtClean="0"/>
              <a:t>Geburt: Beckenbodenstörungen und –</a:t>
            </a:r>
            <a:r>
              <a:rPr lang="de-DE" dirty="0" err="1" smtClean="0"/>
              <a:t>traumata</a:t>
            </a:r>
            <a:r>
              <a:rPr lang="de-DE" dirty="0" smtClean="0"/>
              <a:t> → schlechtere Lebensqualität </a:t>
            </a:r>
            <a:r>
              <a:rPr lang="de-CH" sz="1200" dirty="0" smtClean="0">
                <a:solidFill>
                  <a:schemeClr val="bg1">
                    <a:lumMod val="50000"/>
                  </a:schemeClr>
                </a:solidFill>
              </a:rPr>
              <a:t>(</a:t>
            </a:r>
            <a:r>
              <a:rPr lang="de-CH" sz="1200" dirty="0" err="1" smtClean="0">
                <a:solidFill>
                  <a:schemeClr val="bg1">
                    <a:lumMod val="50000"/>
                  </a:schemeClr>
                </a:solidFill>
              </a:rPr>
              <a:t>Leserman</a:t>
            </a:r>
            <a:r>
              <a:rPr lang="de-CH" sz="1200" dirty="0" smtClean="0">
                <a:solidFill>
                  <a:schemeClr val="bg1">
                    <a:lumMod val="50000"/>
                  </a:schemeClr>
                </a:solidFill>
              </a:rPr>
              <a:t> </a:t>
            </a:r>
            <a:r>
              <a:rPr lang="de-CH" sz="1200" dirty="0">
                <a:solidFill>
                  <a:schemeClr val="bg1">
                    <a:lumMod val="50000"/>
                  </a:schemeClr>
                </a:solidFill>
              </a:rPr>
              <a:t>et al., 2006</a:t>
            </a:r>
            <a:r>
              <a:rPr lang="de-DE" sz="1200" dirty="0">
                <a:solidFill>
                  <a:schemeClr val="bg1">
                    <a:lumMod val="50000"/>
                  </a:schemeClr>
                </a:solidFill>
              </a:rPr>
              <a:t>)</a:t>
            </a:r>
          </a:p>
          <a:p>
            <a:pPr algn="l">
              <a:buSzPct val="75000"/>
              <a:buFont typeface="Arial" panose="020B0604020202020204" pitchFamily="34" charset="0"/>
              <a:buChar char="•"/>
            </a:pPr>
            <a:endParaRPr lang="de-DE" sz="1200" b="0" i="0" dirty="0">
              <a:solidFill>
                <a:schemeClr val="bg1">
                  <a:lumMod val="50000"/>
                </a:schemeClr>
              </a:solidFill>
              <a:effectLst/>
            </a:endParaRPr>
          </a:p>
        </p:txBody>
      </p:sp>
      <p:sp>
        <p:nvSpPr>
          <p:cNvPr id="8" name="Pfeil nach rechts 7"/>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a:t>
            </a:r>
            <a:r>
              <a:rPr lang="de-CH" sz="1100" dirty="0" smtClean="0">
                <a:solidFill>
                  <a:schemeClr val="bg1"/>
                </a:solidFill>
              </a:rPr>
              <a:t>Psyche</a:t>
            </a:r>
            <a:r>
              <a:rPr lang="de-CH" sz="1100" dirty="0" smtClean="0"/>
              <a:t>              </a:t>
            </a:r>
            <a:r>
              <a:rPr lang="de-CH" sz="1100" b="1" dirty="0" smtClean="0">
                <a:solidFill>
                  <a:schemeClr val="tx1"/>
                </a:solidFill>
              </a:rPr>
              <a:t>Forschung</a:t>
            </a:r>
            <a:r>
              <a:rPr lang="de-CH" sz="1100" dirty="0" smtClean="0"/>
              <a:t>              Leitlinien</a:t>
            </a:r>
            <a:r>
              <a:rPr lang="de-CH" sz="1100" dirty="0"/>
              <a:t> </a:t>
            </a:r>
            <a:r>
              <a:rPr lang="de-CH" sz="1100" dirty="0" smtClean="0"/>
              <a:t>             Psychologe              </a:t>
            </a:r>
            <a:r>
              <a:rPr lang="de-CH" sz="1100" dirty="0" err="1" smtClean="0"/>
              <a:t>Do’s</a:t>
            </a:r>
            <a:r>
              <a:rPr lang="de-CH" sz="1100" dirty="0" smtClean="0"/>
              <a:t> / </a:t>
            </a:r>
            <a:r>
              <a:rPr lang="de-CH" sz="1100" dirty="0" err="1" smtClean="0"/>
              <a:t>Don’ts</a:t>
            </a:r>
            <a:endParaRPr lang="de-CH" sz="1100" dirty="0"/>
          </a:p>
        </p:txBody>
      </p:sp>
    </p:spTree>
    <p:extLst>
      <p:ext uri="{BB962C8B-B14F-4D97-AF65-F5344CB8AC3E}">
        <p14:creationId xmlns:p14="http://schemas.microsoft.com/office/powerpoint/2010/main" val="13466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Ursache und Wirkung</a:t>
            </a:r>
            <a:endParaRPr lang="de-CH" dirty="0"/>
          </a:p>
        </p:txBody>
      </p:sp>
      <p:sp>
        <p:nvSpPr>
          <p:cNvPr id="3" name="Inhaltsplatzhalter 2"/>
          <p:cNvSpPr>
            <a:spLocks noGrp="1"/>
          </p:cNvSpPr>
          <p:nvPr>
            <p:ph idx="1"/>
          </p:nvPr>
        </p:nvSpPr>
        <p:spPr>
          <a:xfrm>
            <a:off x="539751" y="1492251"/>
            <a:ext cx="2808113" cy="2879699"/>
          </a:xfrm>
        </p:spPr>
        <p:txBody>
          <a:bodyPr/>
          <a:lstStyle/>
          <a:p>
            <a:r>
              <a:rPr lang="de-CH" dirty="0" smtClean="0"/>
              <a:t>Psychogene Unterbauchschmerzen</a:t>
            </a:r>
          </a:p>
          <a:p>
            <a:r>
              <a:rPr lang="de-CH" dirty="0" smtClean="0"/>
              <a:t>Psychische Auswirkungen Unterbauchschmerzen</a:t>
            </a:r>
          </a:p>
          <a:p>
            <a:r>
              <a:rPr lang="de-CH" dirty="0" smtClean="0"/>
              <a:t>Mischformen</a:t>
            </a:r>
            <a:endParaRPr lang="de-CH" dirty="0"/>
          </a:p>
        </p:txBody>
      </p:sp>
      <p:sp>
        <p:nvSpPr>
          <p:cNvPr id="4" name="Datumsplatzhalter 3"/>
          <p:cNvSpPr>
            <a:spLocks noGrp="1"/>
          </p:cNvSpPr>
          <p:nvPr>
            <p:ph type="dt" sz="half" idx="10"/>
          </p:nvPr>
        </p:nvSpPr>
        <p:spPr/>
        <p:txBody>
          <a:bodyPr/>
          <a:lstStyle/>
          <a:p>
            <a:r>
              <a:rPr lang="de-DE" smtClean="0"/>
              <a:t>07.03.2024 | Kantonsspital St.Gallen / Beckenboden-Symposium</a:t>
            </a:r>
            <a:endParaRPr lang="en-GB" dirty="0"/>
          </a:p>
        </p:txBody>
      </p:sp>
      <p:sp>
        <p:nvSpPr>
          <p:cNvPr id="5" name="Fußzeilenplatzhalter 4"/>
          <p:cNvSpPr>
            <a:spLocks noGrp="1"/>
          </p:cNvSpPr>
          <p:nvPr>
            <p:ph type="ftr" sz="quarter" idx="11"/>
          </p:nvPr>
        </p:nvSpPr>
        <p:spPr/>
        <p:txBody>
          <a:bodyPr/>
          <a:lstStyle/>
          <a:p>
            <a:r>
              <a:rPr lang="en-GB" smtClean="0"/>
              <a:t>Katja Hämmerli Keller / Klinik für Psychosomatik und Konsiliarpsychiatrie</a:t>
            </a:r>
            <a:endParaRPr lang="en-GB" dirty="0"/>
          </a:p>
        </p:txBody>
      </p:sp>
      <p:sp>
        <p:nvSpPr>
          <p:cNvPr id="6" name="Foliennummernplatzhalter 5"/>
          <p:cNvSpPr>
            <a:spLocks noGrp="1"/>
          </p:cNvSpPr>
          <p:nvPr>
            <p:ph type="sldNum" sz="quarter" idx="12"/>
          </p:nvPr>
        </p:nvSpPr>
        <p:spPr/>
        <p:txBody>
          <a:bodyPr/>
          <a:lstStyle/>
          <a:p>
            <a:fld id="{85161AA8-845B-4832-91A1-E2961316CBF3}" type="slidenum">
              <a:rPr lang="en-GB" smtClean="0"/>
              <a:pPr/>
              <a:t>12</a:t>
            </a:fld>
            <a:endParaRPr lang="en-GB" dirty="0"/>
          </a:p>
        </p:txBody>
      </p:sp>
      <p:pic>
        <p:nvPicPr>
          <p:cNvPr id="7" name="Grafik 6"/>
          <p:cNvPicPr>
            <a:picLocks noChangeAspect="1"/>
          </p:cNvPicPr>
          <p:nvPr/>
        </p:nvPicPr>
        <p:blipFill>
          <a:blip r:embed="rId2"/>
          <a:stretch>
            <a:fillRect/>
          </a:stretch>
        </p:blipFill>
        <p:spPr>
          <a:xfrm>
            <a:off x="5004048" y="1635646"/>
            <a:ext cx="2857500" cy="1600200"/>
          </a:xfrm>
          <a:prstGeom prst="rect">
            <a:avLst/>
          </a:prstGeom>
        </p:spPr>
      </p:pic>
    </p:spTree>
    <p:extLst>
      <p:ext uri="{BB962C8B-B14F-4D97-AF65-F5344CB8AC3E}">
        <p14:creationId xmlns:p14="http://schemas.microsoft.com/office/powerpoint/2010/main" val="319878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5CF208D-50B3-5A17-7EB2-024B96CF71F2}"/>
              </a:ext>
            </a:extLst>
          </p:cNvPr>
          <p:cNvSpPr>
            <a:spLocks noGrp="1"/>
          </p:cNvSpPr>
          <p:nvPr>
            <p:ph type="dt" sz="half" idx="10"/>
          </p:nvPr>
        </p:nvSpPr>
        <p:spPr/>
        <p:txBody>
          <a:bodyPr/>
          <a:lstStyle/>
          <a:p>
            <a:r>
              <a:rPr lang="de-DE"/>
              <a:t>07.03.2024 | Kantonsspital St.Gallen / Beckenboden-Symposium</a:t>
            </a:r>
            <a:endParaRPr lang="en-GB" dirty="0"/>
          </a:p>
        </p:txBody>
      </p:sp>
      <p:sp>
        <p:nvSpPr>
          <p:cNvPr id="5" name="Fußzeilenplatzhalter 4">
            <a:extLst>
              <a:ext uri="{FF2B5EF4-FFF2-40B4-BE49-F238E27FC236}">
                <a16:creationId xmlns:a16="http://schemas.microsoft.com/office/drawing/2014/main" id="{785F5003-5C68-3DD0-3D4B-0FC1FA92A375}"/>
              </a:ext>
            </a:extLst>
          </p:cNvPr>
          <p:cNvSpPr>
            <a:spLocks noGrp="1"/>
          </p:cNvSpPr>
          <p:nvPr>
            <p:ph type="ftr" sz="quarter" idx="11"/>
          </p:nvPr>
        </p:nvSpPr>
        <p:spPr>
          <a:xfrm>
            <a:off x="5580112" y="4900500"/>
            <a:ext cx="3058049" cy="243000"/>
          </a:xfrm>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FEAE59D0-DE85-6C4D-7303-38B20C7FACEF}"/>
              </a:ext>
            </a:extLst>
          </p:cNvPr>
          <p:cNvSpPr>
            <a:spLocks noGrp="1"/>
          </p:cNvSpPr>
          <p:nvPr>
            <p:ph type="sldNum" sz="quarter" idx="12"/>
          </p:nvPr>
        </p:nvSpPr>
        <p:spPr/>
        <p:txBody>
          <a:bodyPr/>
          <a:lstStyle/>
          <a:p>
            <a:fld id="{85161AA8-845B-4832-91A1-E2961316CBF3}" type="slidenum">
              <a:rPr lang="en-GB" smtClean="0"/>
              <a:pPr/>
              <a:t>13</a:t>
            </a:fld>
            <a:endParaRPr lang="en-GB" dirty="0"/>
          </a:p>
        </p:txBody>
      </p:sp>
      <p:graphicFrame>
        <p:nvGraphicFramePr>
          <p:cNvPr id="7" name="Tabelle 6">
            <a:extLst>
              <a:ext uri="{FF2B5EF4-FFF2-40B4-BE49-F238E27FC236}">
                <a16:creationId xmlns:a16="http://schemas.microsoft.com/office/drawing/2014/main" id="{0A061566-EA72-B898-3D7E-F4A945BC2E19}"/>
              </a:ext>
            </a:extLst>
          </p:cNvPr>
          <p:cNvGraphicFramePr>
            <a:graphicFrameLocks noGrp="1"/>
          </p:cNvGraphicFramePr>
          <p:nvPr>
            <p:extLst>
              <p:ext uri="{D42A27DB-BD31-4B8C-83A1-F6EECF244321}">
                <p14:modId xmlns:p14="http://schemas.microsoft.com/office/powerpoint/2010/main" val="1843268053"/>
              </p:ext>
            </p:extLst>
          </p:nvPr>
        </p:nvGraphicFramePr>
        <p:xfrm>
          <a:off x="1259632" y="1347614"/>
          <a:ext cx="6624736" cy="1905000"/>
        </p:xfrm>
        <a:graphic>
          <a:graphicData uri="http://schemas.openxmlformats.org/drawingml/2006/table">
            <a:tbl>
              <a:tblPr firstRow="1" bandRow="1">
                <a:tableStyleId>{5C22544A-7EE6-4342-B048-85BDC9FD1C3A}</a:tableStyleId>
              </a:tblPr>
              <a:tblGrid>
                <a:gridCol w="6624736">
                  <a:extLst>
                    <a:ext uri="{9D8B030D-6E8A-4147-A177-3AD203B41FA5}">
                      <a16:colId xmlns:a16="http://schemas.microsoft.com/office/drawing/2014/main" val="1731632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b="1" i="0" dirty="0" smtClean="0">
                          <a:solidFill>
                            <a:schemeClr val="bg2"/>
                          </a:solidFill>
                          <a:effectLst/>
                          <a:latin typeface="+mn-lt"/>
                        </a:rPr>
                        <a:t>Zwischenfazit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1" i="0" dirty="0" smtClean="0">
                        <a:solidFill>
                          <a:schemeClr val="bg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700" b="0" i="0" dirty="0" smtClean="0">
                          <a:solidFill>
                            <a:schemeClr val="bg2"/>
                          </a:solidFill>
                          <a:effectLst/>
                          <a:latin typeface="+mn-lt"/>
                        </a:rPr>
                        <a:t>Die </a:t>
                      </a:r>
                      <a:r>
                        <a:rPr lang="de-DE" sz="1700" b="0" i="0" dirty="0">
                          <a:solidFill>
                            <a:schemeClr val="bg2"/>
                          </a:solidFill>
                          <a:effectLst/>
                          <a:latin typeface="+mn-lt"/>
                        </a:rPr>
                        <a:t>hohe Prävalenz </a:t>
                      </a:r>
                      <a:r>
                        <a:rPr lang="de-DE" sz="1700" b="0" i="0" dirty="0" smtClean="0">
                          <a:solidFill>
                            <a:schemeClr val="bg2"/>
                          </a:solidFill>
                          <a:effectLst/>
                          <a:latin typeface="+mn-lt"/>
                        </a:rPr>
                        <a:t>chronischen</a:t>
                      </a:r>
                      <a:r>
                        <a:rPr lang="de-DE" sz="1700" b="0" i="0" baseline="0" dirty="0" smtClean="0">
                          <a:solidFill>
                            <a:schemeClr val="bg2"/>
                          </a:solidFill>
                          <a:effectLst/>
                          <a:latin typeface="+mn-lt"/>
                        </a:rPr>
                        <a:t> Unterbauchschmerzen </a:t>
                      </a:r>
                      <a:r>
                        <a:rPr lang="de-DE" sz="1700" b="0" i="0" dirty="0" smtClean="0">
                          <a:solidFill>
                            <a:schemeClr val="bg2"/>
                          </a:solidFill>
                          <a:effectLst/>
                          <a:latin typeface="+mn-lt"/>
                        </a:rPr>
                        <a:t> </a:t>
                      </a:r>
                      <a:r>
                        <a:rPr lang="de-DE" sz="1700" b="0" i="0" dirty="0">
                          <a:solidFill>
                            <a:schemeClr val="bg2"/>
                          </a:solidFill>
                          <a:effectLst/>
                          <a:latin typeface="+mn-lt"/>
                        </a:rPr>
                        <a:t>unterstreicht </a:t>
                      </a:r>
                      <a:r>
                        <a:rPr lang="de-DE" sz="1700" b="0" i="0" dirty="0" smtClean="0">
                          <a:solidFill>
                            <a:schemeClr val="bg2"/>
                          </a:solidFill>
                          <a:effectLst/>
                          <a:latin typeface="+mn-lt"/>
                        </a:rPr>
                        <a:t>die</a:t>
                      </a:r>
                      <a:r>
                        <a:rPr lang="de-DE" sz="1700" b="0" i="0" baseline="0" dirty="0" smtClean="0">
                          <a:solidFill>
                            <a:schemeClr val="bg2"/>
                          </a:solidFill>
                          <a:effectLst/>
                          <a:latin typeface="+mn-lt"/>
                        </a:rPr>
                        <a:t> </a:t>
                      </a:r>
                      <a:r>
                        <a:rPr lang="de-DE" sz="1700" b="1" i="0" baseline="0" dirty="0" smtClean="0">
                          <a:solidFill>
                            <a:schemeClr val="bg2"/>
                          </a:solidFill>
                          <a:effectLst/>
                          <a:latin typeface="+mn-lt"/>
                        </a:rPr>
                        <a:t>Wichtigkeit des Themas </a:t>
                      </a:r>
                      <a:r>
                        <a:rPr lang="de-DE" sz="1700" b="0" i="0" baseline="0" dirty="0" smtClean="0">
                          <a:solidFill>
                            <a:schemeClr val="bg2"/>
                          </a:solidFill>
                          <a:effectLst/>
                          <a:latin typeface="+mn-lt"/>
                        </a:rPr>
                        <a:t>sowie </a:t>
                      </a:r>
                      <a:r>
                        <a:rPr lang="de-DE" sz="1700" b="0" i="0" dirty="0" smtClean="0">
                          <a:solidFill>
                            <a:schemeClr val="bg2"/>
                          </a:solidFill>
                          <a:effectLst/>
                          <a:latin typeface="+mn-lt"/>
                        </a:rPr>
                        <a:t>den </a:t>
                      </a:r>
                      <a:r>
                        <a:rPr lang="de-DE" sz="1700" b="0" i="0" dirty="0">
                          <a:solidFill>
                            <a:schemeClr val="bg2"/>
                          </a:solidFill>
                          <a:effectLst/>
                          <a:latin typeface="+mn-lt"/>
                        </a:rPr>
                        <a:t>Bedarf an weiterer </a:t>
                      </a:r>
                      <a:r>
                        <a:rPr lang="de-DE" sz="1700" b="1" i="0" dirty="0">
                          <a:solidFill>
                            <a:schemeClr val="bg2"/>
                          </a:solidFill>
                          <a:effectLst/>
                          <a:latin typeface="+mn-lt"/>
                        </a:rPr>
                        <a:t>Forschung</a:t>
                      </a:r>
                      <a:r>
                        <a:rPr lang="de-DE" sz="1700" b="0" i="0" dirty="0">
                          <a:solidFill>
                            <a:schemeClr val="bg2"/>
                          </a:solidFill>
                          <a:effectLst/>
                          <a:latin typeface="+mn-lt"/>
                        </a:rPr>
                        <a:t> und </a:t>
                      </a:r>
                      <a:r>
                        <a:rPr lang="de-DE" sz="1700" b="1" i="0" dirty="0">
                          <a:solidFill>
                            <a:schemeClr val="bg2"/>
                          </a:solidFill>
                          <a:effectLst/>
                          <a:latin typeface="+mn-lt"/>
                        </a:rPr>
                        <a:t>wirksamen Behandlungsmöglichkeiten</a:t>
                      </a:r>
                      <a:r>
                        <a:rPr lang="de-DE" sz="1700" b="0" i="0" dirty="0" smtClean="0">
                          <a:solidFill>
                            <a:schemeClr val="bg2"/>
                          </a:solidFill>
                          <a:effectLst/>
                          <a:latin typeface="+mn-lt"/>
                        </a:rPr>
                        <a:t>. </a:t>
                      </a:r>
                      <a:r>
                        <a:rPr lang="de-DE" sz="1700" b="1" i="0" dirty="0" smtClean="0">
                          <a:solidFill>
                            <a:schemeClr val="bg2"/>
                          </a:solidFill>
                          <a:effectLst/>
                          <a:latin typeface="+mn-lt"/>
                        </a:rPr>
                        <a:t>Psychische Komorbiditäten</a:t>
                      </a:r>
                      <a:r>
                        <a:rPr lang="de-DE" sz="1700" b="0" i="0" baseline="0" dirty="0" smtClean="0">
                          <a:solidFill>
                            <a:schemeClr val="bg2"/>
                          </a:solidFill>
                          <a:effectLst/>
                          <a:latin typeface="+mn-lt"/>
                        </a:rPr>
                        <a:t> spielen eine </a:t>
                      </a:r>
                      <a:r>
                        <a:rPr lang="de-DE" sz="1700" b="1" i="0" baseline="0" dirty="0" smtClean="0">
                          <a:solidFill>
                            <a:schemeClr val="bg2"/>
                          </a:solidFill>
                          <a:effectLst/>
                          <a:latin typeface="+mn-lt"/>
                        </a:rPr>
                        <a:t>zentrale Rolle </a:t>
                      </a:r>
                      <a:r>
                        <a:rPr lang="de-DE" sz="1700" b="0" i="0" baseline="0" dirty="0" smtClean="0">
                          <a:solidFill>
                            <a:schemeClr val="bg2"/>
                          </a:solidFill>
                          <a:effectLst/>
                          <a:latin typeface="+mn-lt"/>
                        </a:rPr>
                        <a:t>und zeigen Handlungsbedarf.</a:t>
                      </a:r>
                      <a:endParaRPr lang="en-US" sz="1700" b="0" i="0" dirty="0">
                        <a:solidFill>
                          <a:schemeClr val="bg2"/>
                        </a:solidFill>
                        <a:effectLst/>
                        <a:latin typeface="+mn-lt"/>
                      </a:endParaRPr>
                    </a:p>
                  </a:txBody>
                  <a:tcPr anchor="ctr"/>
                </a:tc>
                <a:extLst>
                  <a:ext uri="{0D108BD9-81ED-4DB2-BD59-A6C34878D82A}">
                    <a16:rowId xmlns:a16="http://schemas.microsoft.com/office/drawing/2014/main" val="3623434335"/>
                  </a:ext>
                </a:extLst>
              </a:tr>
            </a:tbl>
          </a:graphicData>
        </a:graphic>
      </p:graphicFrame>
    </p:spTree>
    <p:extLst>
      <p:ext uri="{BB962C8B-B14F-4D97-AF65-F5344CB8AC3E}">
        <p14:creationId xmlns:p14="http://schemas.microsoft.com/office/powerpoint/2010/main" val="361186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Patientin M. – Umfassende Untersuchungen</a:t>
            </a:r>
            <a:endParaRPr lang="de-CH" dirty="0"/>
          </a:p>
        </p:txBody>
      </p:sp>
      <p:sp>
        <p:nvSpPr>
          <p:cNvPr id="3" name="Inhaltsplatzhalter 2"/>
          <p:cNvSpPr>
            <a:spLocks noGrp="1"/>
          </p:cNvSpPr>
          <p:nvPr>
            <p:ph idx="1"/>
          </p:nvPr>
        </p:nvSpPr>
        <p:spPr>
          <a:xfrm>
            <a:off x="539751" y="1492251"/>
            <a:ext cx="3600201" cy="3023715"/>
          </a:xfrm>
        </p:spPr>
        <p:txBody>
          <a:bodyPr>
            <a:normAutofit fontScale="85000" lnSpcReduction="10000"/>
          </a:bodyPr>
          <a:lstStyle/>
          <a:p>
            <a:r>
              <a:rPr lang="de-CH" dirty="0" smtClean="0"/>
              <a:t>Überweisung ins Zentrumsspital</a:t>
            </a:r>
          </a:p>
          <a:p>
            <a:r>
              <a:rPr lang="de-CH" dirty="0" smtClean="0"/>
              <a:t>Nicht </a:t>
            </a:r>
            <a:r>
              <a:rPr lang="de-CH" dirty="0" err="1" smtClean="0"/>
              <a:t>gyn</a:t>
            </a:r>
            <a:r>
              <a:rPr lang="de-CH" dirty="0" smtClean="0"/>
              <a:t> Bereiche: Darm-, Nieren- und Rückenleiden</a:t>
            </a:r>
          </a:p>
          <a:p>
            <a:r>
              <a:rPr lang="de-CH" dirty="0" smtClean="0"/>
              <a:t>Medikamente</a:t>
            </a:r>
          </a:p>
          <a:p>
            <a:r>
              <a:rPr lang="de-CH" dirty="0" smtClean="0"/>
              <a:t>Physikalische Massnahmen</a:t>
            </a:r>
          </a:p>
          <a:p>
            <a:pPr marL="0" indent="0">
              <a:buNone/>
            </a:pPr>
            <a:r>
              <a:rPr lang="de-CH" dirty="0" smtClean="0"/>
              <a:t>→ keine organische Ursache</a:t>
            </a:r>
          </a:p>
          <a:p>
            <a:pPr marL="0" indent="0">
              <a:buNone/>
            </a:pPr>
            <a:r>
              <a:rPr lang="de-CH" dirty="0" smtClean="0"/>
              <a:t>Patientin:</a:t>
            </a:r>
          </a:p>
          <a:p>
            <a:pPr>
              <a:buFontTx/>
              <a:buChar char="-"/>
            </a:pPr>
            <a:r>
              <a:rPr lang="de-CH" dirty="0" smtClean="0"/>
              <a:t>verzweifelt, depressiv</a:t>
            </a:r>
          </a:p>
          <a:p>
            <a:pPr>
              <a:buFontTx/>
              <a:buChar char="-"/>
            </a:pPr>
            <a:r>
              <a:rPr lang="de-CH" dirty="0" smtClean="0"/>
              <a:t>Paarkonflikte</a:t>
            </a:r>
          </a:p>
          <a:p>
            <a:pPr>
              <a:buFontTx/>
              <a:buChar char="-"/>
            </a:pPr>
            <a:r>
              <a:rPr lang="de-CH" dirty="0" smtClean="0"/>
              <a:t>Arztwechsel</a:t>
            </a:r>
          </a:p>
          <a:p>
            <a:pPr>
              <a:buFontTx/>
              <a:buChar char="-"/>
            </a:pPr>
            <a:r>
              <a:rPr lang="de-CH" dirty="0" smtClean="0"/>
              <a:t>Fühlt sich unverstanden, reagiert gereizt</a:t>
            </a:r>
          </a:p>
        </p:txBody>
      </p:sp>
      <p:sp>
        <p:nvSpPr>
          <p:cNvPr id="4" name="Datumsplatzhalter 3"/>
          <p:cNvSpPr>
            <a:spLocks noGrp="1"/>
          </p:cNvSpPr>
          <p:nvPr>
            <p:ph type="dt" sz="half" idx="10"/>
          </p:nvPr>
        </p:nvSpPr>
        <p:spPr/>
        <p:txBody>
          <a:bodyPr/>
          <a:lstStyle/>
          <a:p>
            <a:r>
              <a:rPr lang="de-DE" smtClean="0"/>
              <a:t>07.03.2024 | Kantonsspital St.Gallen / Beckenboden-Symposium</a:t>
            </a:r>
            <a:endParaRPr lang="en-GB" dirty="0"/>
          </a:p>
        </p:txBody>
      </p:sp>
      <p:sp>
        <p:nvSpPr>
          <p:cNvPr id="5" name="Fußzeilenplatzhalter 4"/>
          <p:cNvSpPr>
            <a:spLocks noGrp="1"/>
          </p:cNvSpPr>
          <p:nvPr>
            <p:ph type="ftr" sz="quarter" idx="11"/>
          </p:nvPr>
        </p:nvSpPr>
        <p:spPr/>
        <p:txBody>
          <a:bodyPr/>
          <a:lstStyle/>
          <a:p>
            <a:r>
              <a:rPr lang="en-GB" smtClean="0"/>
              <a:t>Katja Hämmerli Keller / Klinik für Psychosomatik und Konsiliarpsychiatrie</a:t>
            </a:r>
            <a:endParaRPr lang="en-GB" dirty="0"/>
          </a:p>
        </p:txBody>
      </p:sp>
      <p:sp>
        <p:nvSpPr>
          <p:cNvPr id="6" name="Foliennummernplatzhalter 5"/>
          <p:cNvSpPr>
            <a:spLocks noGrp="1"/>
          </p:cNvSpPr>
          <p:nvPr>
            <p:ph type="sldNum" sz="quarter" idx="12"/>
          </p:nvPr>
        </p:nvSpPr>
        <p:spPr/>
        <p:txBody>
          <a:bodyPr/>
          <a:lstStyle/>
          <a:p>
            <a:fld id="{85161AA8-845B-4832-91A1-E2961316CBF3}" type="slidenum">
              <a:rPr lang="en-GB" smtClean="0"/>
              <a:pPr/>
              <a:t>14</a:t>
            </a:fld>
            <a:endParaRPr lang="en-GB" dirty="0"/>
          </a:p>
        </p:txBody>
      </p:sp>
      <p:sp>
        <p:nvSpPr>
          <p:cNvPr id="7" name="Textfeld 6"/>
          <p:cNvSpPr txBox="1"/>
          <p:nvPr/>
        </p:nvSpPr>
        <p:spPr>
          <a:xfrm>
            <a:off x="5580112" y="1635646"/>
            <a:ext cx="3384376" cy="1656184"/>
          </a:xfrm>
          <a:prstGeom prst="rect">
            <a:avLst/>
          </a:prstGeom>
          <a:noFill/>
        </p:spPr>
        <p:txBody>
          <a:bodyPr wrap="none" lIns="90000" tIns="46800" rIns="90000" bIns="46800" rtlCol="0">
            <a:noAutofit/>
          </a:bodyPr>
          <a:lstStyle/>
          <a:p>
            <a:pPr algn="l"/>
            <a:r>
              <a:rPr lang="de-CH" dirty="0" smtClean="0">
                <a:solidFill>
                  <a:srgbClr val="FF0000"/>
                </a:solidFill>
              </a:rPr>
              <a:t>Cave:</a:t>
            </a:r>
          </a:p>
          <a:p>
            <a:pPr algn="l"/>
            <a:r>
              <a:rPr lang="de-CH" dirty="0" smtClean="0"/>
              <a:t>Langer Weg bis zur Diagnose – </a:t>
            </a:r>
          </a:p>
          <a:p>
            <a:pPr algn="l"/>
            <a:r>
              <a:rPr lang="de-CH" dirty="0" err="1" smtClean="0"/>
              <a:t>Chronifizierung</a:t>
            </a:r>
            <a:endParaRPr lang="de-CH" dirty="0" smtClean="0"/>
          </a:p>
          <a:p>
            <a:pPr algn="l"/>
            <a:endParaRPr lang="de-CH" dirty="0"/>
          </a:p>
          <a:p>
            <a:pPr algn="l"/>
            <a:r>
              <a:rPr lang="de-CH" dirty="0" smtClean="0"/>
              <a:t>Unnötige invasive, explorative </a:t>
            </a:r>
          </a:p>
          <a:p>
            <a:pPr algn="l"/>
            <a:r>
              <a:rPr lang="de-CH" dirty="0" smtClean="0"/>
              <a:t>und/oder therapeutische Eingriffe</a:t>
            </a:r>
          </a:p>
          <a:p>
            <a:pPr algn="l"/>
            <a:endParaRPr lang="de-CH" dirty="0" smtClean="0"/>
          </a:p>
        </p:txBody>
      </p:sp>
      <p:pic>
        <p:nvPicPr>
          <p:cNvPr id="8" name="Grafik 7"/>
          <p:cNvPicPr>
            <a:picLocks noChangeAspect="1"/>
          </p:cNvPicPr>
          <p:nvPr/>
        </p:nvPicPr>
        <p:blipFill>
          <a:blip r:embed="rId2"/>
          <a:stretch>
            <a:fillRect/>
          </a:stretch>
        </p:blipFill>
        <p:spPr>
          <a:xfrm>
            <a:off x="5436096" y="3484134"/>
            <a:ext cx="2178539" cy="1224062"/>
          </a:xfrm>
          <a:prstGeom prst="rect">
            <a:avLst/>
          </a:prstGeom>
        </p:spPr>
      </p:pic>
    </p:spTree>
    <p:extLst>
      <p:ext uri="{BB962C8B-B14F-4D97-AF65-F5344CB8AC3E}">
        <p14:creationId xmlns:p14="http://schemas.microsoft.com/office/powerpoint/2010/main" val="748952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FED27-0768-9EBE-3857-071AA3F93C2F}"/>
              </a:ext>
            </a:extLst>
          </p:cNvPr>
          <p:cNvSpPr>
            <a:spLocks noGrp="1"/>
          </p:cNvSpPr>
          <p:nvPr>
            <p:ph type="title"/>
          </p:nvPr>
        </p:nvSpPr>
        <p:spPr>
          <a:xfrm>
            <a:off x="539750" y="484188"/>
            <a:ext cx="7632650" cy="756000"/>
          </a:xfrm>
        </p:spPr>
        <p:txBody>
          <a:bodyPr/>
          <a:lstStyle/>
          <a:p>
            <a:r>
              <a:rPr lang="en-US" sz="2000" b="1" dirty="0" smtClean="0"/>
              <a:t>5) Behandlungsempfehlungen </a:t>
            </a:r>
            <a:r>
              <a:rPr lang="en-US" sz="2000" b="1" dirty="0" err="1"/>
              <a:t>gemäss</a:t>
            </a:r>
            <a:r>
              <a:rPr lang="en-US" sz="2000" b="1" dirty="0"/>
              <a:t> </a:t>
            </a:r>
            <a:r>
              <a:rPr lang="en-US" sz="2000" b="1" dirty="0" smtClean="0"/>
              <a:t>AWMF-</a:t>
            </a:r>
            <a:r>
              <a:rPr lang="en-US" sz="2000" b="1" dirty="0" err="1" smtClean="0"/>
              <a:t>Leitlinien</a:t>
            </a:r>
            <a:endParaRPr lang="de-CH" sz="2000" dirty="0"/>
          </a:p>
        </p:txBody>
      </p:sp>
      <p:sp>
        <p:nvSpPr>
          <p:cNvPr id="3" name="Inhaltsplatzhalter 2">
            <a:extLst>
              <a:ext uri="{FF2B5EF4-FFF2-40B4-BE49-F238E27FC236}">
                <a16:creationId xmlns:a16="http://schemas.microsoft.com/office/drawing/2014/main" id="{3CC03465-A596-6443-9FF5-8B4557AA2D89}"/>
              </a:ext>
            </a:extLst>
          </p:cNvPr>
          <p:cNvSpPr>
            <a:spLocks noGrp="1"/>
          </p:cNvSpPr>
          <p:nvPr>
            <p:ph idx="1"/>
          </p:nvPr>
        </p:nvSpPr>
        <p:spPr>
          <a:xfrm>
            <a:off x="511175" y="1059582"/>
            <a:ext cx="8208963" cy="3240088"/>
          </a:xfrm>
        </p:spPr>
        <p:txBody>
          <a:bodyPr>
            <a:normAutofit fontScale="32500" lnSpcReduction="20000"/>
          </a:bodyPr>
          <a:lstStyle/>
          <a:p>
            <a:pPr marL="0" indent="0" algn="l">
              <a:buNone/>
            </a:pPr>
            <a:r>
              <a:rPr lang="de-DE" sz="4400" b="1" i="0" dirty="0">
                <a:effectLst/>
              </a:rPr>
              <a:t>Multidisziplinäre </a:t>
            </a:r>
            <a:r>
              <a:rPr lang="de-DE" sz="4400" b="1" i="0" dirty="0" smtClean="0">
                <a:effectLst/>
              </a:rPr>
              <a:t>Behandlung</a:t>
            </a:r>
            <a:r>
              <a:rPr lang="de-DE" sz="4400" b="0" i="0" dirty="0" smtClean="0">
                <a:effectLst/>
              </a:rPr>
              <a:t>: </a:t>
            </a:r>
            <a:r>
              <a:rPr lang="de-DE" sz="4400" b="0" i="0" dirty="0">
                <a:effectLst/>
              </a:rPr>
              <a:t>Wichtig ist ein multidisziplinärer Ansatz, der sowohl physische Schmerzquellen als auch psychologische Komorbiditäten </a:t>
            </a:r>
            <a:r>
              <a:rPr lang="de-DE" sz="4400" b="0" i="0" dirty="0" smtClean="0">
                <a:effectLst/>
              </a:rPr>
              <a:t>behandelt und dem biopsychosozialen Krankheitsbild gerecht wird. </a:t>
            </a:r>
            <a:r>
              <a:rPr lang="de-DE" sz="4400" b="0" i="0" dirty="0">
                <a:effectLst/>
              </a:rPr>
              <a:t>Dieser Ansatz kann Physiotherapie, </a:t>
            </a:r>
            <a:r>
              <a:rPr lang="de-DE" sz="4400" b="0" i="0" dirty="0" smtClean="0">
                <a:effectLst/>
              </a:rPr>
              <a:t>medikamentöse Therapie, </a:t>
            </a:r>
            <a:r>
              <a:rPr lang="de-DE" sz="4400" b="1" i="0" dirty="0" smtClean="0">
                <a:effectLst/>
              </a:rPr>
              <a:t>Verhaltenstherapie</a:t>
            </a:r>
            <a:r>
              <a:rPr lang="de-DE" sz="4400" dirty="0" smtClean="0"/>
              <a:t>, </a:t>
            </a:r>
            <a:r>
              <a:rPr lang="de-DE" sz="4400" b="0" i="0" dirty="0" smtClean="0">
                <a:effectLst/>
              </a:rPr>
              <a:t>Schmerzmanagement sowie integrative Ansätze (z.B. Akupunktur, Yoga) umfassen.</a:t>
            </a:r>
          </a:p>
          <a:p>
            <a:pPr marL="0" indent="0" algn="l">
              <a:buNone/>
            </a:pPr>
            <a:endParaRPr lang="de-DE" sz="4400" b="0" i="0" dirty="0" smtClean="0">
              <a:effectLst/>
            </a:endParaRPr>
          </a:p>
          <a:p>
            <a:pPr marL="203200" indent="-203200" algn="l">
              <a:spcAft>
                <a:spcPts val="600"/>
              </a:spcAft>
              <a:buFont typeface="+mj-lt"/>
              <a:buAutoNum type="arabicParenR"/>
            </a:pPr>
            <a:r>
              <a:rPr lang="de-DE" sz="4400" b="1" i="0" dirty="0" smtClean="0">
                <a:effectLst/>
              </a:rPr>
              <a:t>Psychologische Behandlungsansätze</a:t>
            </a:r>
            <a:r>
              <a:rPr lang="de-DE" sz="4400" b="0" i="0" dirty="0" smtClean="0">
                <a:effectLst/>
              </a:rPr>
              <a:t>: KVT (Kognitive Verhaltenstherapie) </a:t>
            </a:r>
            <a:r>
              <a:rPr lang="de-DE" sz="4400" b="0" i="0" dirty="0">
                <a:effectLst/>
              </a:rPr>
              <a:t>und Sexualtherapie haben sich bei der Behandlung von CPP als </a:t>
            </a:r>
            <a:r>
              <a:rPr lang="de-DE" sz="4400" b="0" i="0" dirty="0" smtClean="0">
                <a:solidFill>
                  <a:srgbClr val="FF0000"/>
                </a:solidFill>
                <a:effectLst/>
              </a:rPr>
              <a:t>wirksam</a:t>
            </a:r>
            <a:r>
              <a:rPr lang="de-DE" sz="4400" b="0" i="0" dirty="0" smtClean="0">
                <a:effectLst/>
              </a:rPr>
              <a:t> </a:t>
            </a:r>
            <a:r>
              <a:rPr lang="de-DE" sz="4400" b="0" i="0" dirty="0">
                <a:effectLst/>
              </a:rPr>
              <a:t>erwiesen, insbesondere wenn </a:t>
            </a:r>
            <a:r>
              <a:rPr lang="de-DE" sz="4400" b="0" i="0" dirty="0" smtClean="0">
                <a:effectLst/>
              </a:rPr>
              <a:t>die körperlichen Symptome mit </a:t>
            </a:r>
            <a:r>
              <a:rPr lang="de-DE" sz="4400" b="0" i="0" dirty="0">
                <a:effectLst/>
              </a:rPr>
              <a:t>emotionalen Problemen </a:t>
            </a:r>
            <a:r>
              <a:rPr lang="de-DE" sz="4400" b="0" i="0" dirty="0" smtClean="0">
                <a:effectLst/>
              </a:rPr>
              <a:t>assoziiert sind</a:t>
            </a:r>
          </a:p>
          <a:p>
            <a:pPr marL="203200" indent="-203200" algn="l">
              <a:spcAft>
                <a:spcPts val="600"/>
              </a:spcAft>
              <a:buFont typeface="+mj-lt"/>
              <a:buAutoNum type="arabicParenR"/>
            </a:pPr>
            <a:r>
              <a:rPr lang="de-DE" sz="4400" dirty="0" smtClean="0"/>
              <a:t>Eine </a:t>
            </a:r>
            <a:r>
              <a:rPr lang="de-DE" sz="4400" dirty="0"/>
              <a:t>psychosoziale </a:t>
            </a:r>
            <a:r>
              <a:rPr lang="de-DE" sz="4400" dirty="0" smtClean="0"/>
              <a:t>Beurteilung mit Psychoedukation soll Betroffenen helfen, </a:t>
            </a:r>
            <a:r>
              <a:rPr lang="de-DE" sz="4400" dirty="0"/>
              <a:t>das Verständnis </a:t>
            </a:r>
            <a:r>
              <a:rPr lang="de-DE" sz="4400" dirty="0" smtClean="0"/>
              <a:t>für Schmerzen (Bewältigungsstile, Modulatoren), </a:t>
            </a:r>
            <a:r>
              <a:rPr lang="de-DE" sz="4400" dirty="0"/>
              <a:t>Auswirkungen auf </a:t>
            </a:r>
            <a:r>
              <a:rPr lang="de-DE" sz="4400" dirty="0" smtClean="0"/>
              <a:t>die Lebensqualität und </a:t>
            </a:r>
            <a:r>
              <a:rPr lang="de-DE" sz="4400" dirty="0"/>
              <a:t>psychische Gesundheit </a:t>
            </a:r>
            <a:r>
              <a:rPr lang="de-DE" sz="4400" dirty="0" smtClean="0"/>
              <a:t>zu verstehen</a:t>
            </a:r>
            <a:endParaRPr lang="en-US" sz="4400" dirty="0">
              <a:cs typeface="Times New Roman" panose="02020603050405020304" pitchFamily="18" charset="0"/>
            </a:endParaRPr>
          </a:p>
          <a:p>
            <a:pPr marL="0" indent="0">
              <a:buNone/>
            </a:pPr>
            <a:r>
              <a:rPr lang="de-CH" sz="3400" dirty="0" smtClean="0">
                <a:solidFill>
                  <a:schemeClr val="bg1">
                    <a:lumMod val="50000"/>
                  </a:schemeClr>
                </a:solidFill>
              </a:rPr>
              <a:t>(</a:t>
            </a:r>
            <a:r>
              <a:rPr lang="de-CH" sz="3400" dirty="0">
                <a:solidFill>
                  <a:schemeClr val="bg1">
                    <a:lumMod val="50000"/>
                  </a:schemeClr>
                </a:solidFill>
              </a:rPr>
              <a:t>Jarrell et al., 2018; Arnold et al., 2021</a:t>
            </a:r>
            <a:r>
              <a:rPr lang="en-US" sz="3400" dirty="0">
                <a:solidFill>
                  <a:schemeClr val="bg1">
                    <a:lumMod val="50000"/>
                  </a:schemeClr>
                </a:solidFill>
                <a:cs typeface="Times New Roman" panose="02020603050405020304" pitchFamily="18" charset="0"/>
              </a:rPr>
              <a:t>)</a:t>
            </a:r>
          </a:p>
          <a:p>
            <a:endParaRPr lang="de-CH" dirty="0"/>
          </a:p>
        </p:txBody>
      </p:sp>
      <p:sp>
        <p:nvSpPr>
          <p:cNvPr id="4" name="Datumsplatzhalter 3">
            <a:extLst>
              <a:ext uri="{FF2B5EF4-FFF2-40B4-BE49-F238E27FC236}">
                <a16:creationId xmlns:a16="http://schemas.microsoft.com/office/drawing/2014/main" id="{BC4DB16C-CCD6-50B7-63AF-928C15C14F81}"/>
              </a:ext>
            </a:extLst>
          </p:cNvPr>
          <p:cNvSpPr>
            <a:spLocks noGrp="1"/>
          </p:cNvSpPr>
          <p:nvPr>
            <p:ph type="dt" sz="half" idx="10"/>
          </p:nvPr>
        </p:nvSpPr>
        <p:spPr>
          <a:xfrm>
            <a:off x="539750" y="4900500"/>
            <a:ext cx="2628000" cy="243000"/>
          </a:xfrm>
        </p:spPr>
        <p:txBody>
          <a:bodyPr/>
          <a:lstStyle/>
          <a:p>
            <a:r>
              <a:rPr lang="de-DE"/>
              <a:t>07.03.2024 | Kantonsspital St.Gallen / Beckenboden-Symposium</a:t>
            </a:r>
            <a:endParaRPr lang="en-GB" dirty="0"/>
          </a:p>
        </p:txBody>
      </p:sp>
      <p:sp>
        <p:nvSpPr>
          <p:cNvPr id="5" name="Fußzeilenplatzhalter 4">
            <a:extLst>
              <a:ext uri="{FF2B5EF4-FFF2-40B4-BE49-F238E27FC236}">
                <a16:creationId xmlns:a16="http://schemas.microsoft.com/office/drawing/2014/main" id="{A1A25391-3A43-CB18-E42D-62A81D8D4023}"/>
              </a:ext>
            </a:extLst>
          </p:cNvPr>
          <p:cNvSpPr>
            <a:spLocks noGrp="1"/>
          </p:cNvSpPr>
          <p:nvPr>
            <p:ph type="ftr" sz="quarter" idx="11"/>
          </p:nvPr>
        </p:nvSpPr>
        <p:spPr>
          <a:xfrm>
            <a:off x="5580112" y="4900500"/>
            <a:ext cx="3058049" cy="144000"/>
          </a:xfrm>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50642CD4-2E4C-88CF-BE8D-8096B77A8B93}"/>
              </a:ext>
            </a:extLst>
          </p:cNvPr>
          <p:cNvSpPr>
            <a:spLocks noGrp="1"/>
          </p:cNvSpPr>
          <p:nvPr>
            <p:ph type="sldNum" sz="quarter" idx="12"/>
          </p:nvPr>
        </p:nvSpPr>
        <p:spPr/>
        <p:txBody>
          <a:bodyPr/>
          <a:lstStyle/>
          <a:p>
            <a:fld id="{85161AA8-845B-4832-91A1-E2961316CBF3}" type="slidenum">
              <a:rPr lang="en-GB" smtClean="0"/>
              <a:pPr/>
              <a:t>15</a:t>
            </a:fld>
            <a:endParaRPr lang="en-GB" dirty="0"/>
          </a:p>
        </p:txBody>
      </p:sp>
      <p:sp>
        <p:nvSpPr>
          <p:cNvPr id="7" name="Pfeil nach rechts 6"/>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a:t>
            </a:r>
            <a:r>
              <a:rPr lang="de-CH" sz="1100" dirty="0" smtClean="0">
                <a:solidFill>
                  <a:schemeClr val="bg1"/>
                </a:solidFill>
              </a:rPr>
              <a:t>Psyche</a:t>
            </a:r>
            <a:r>
              <a:rPr lang="de-CH" sz="1100" dirty="0" smtClean="0"/>
              <a:t>              Forschung              </a:t>
            </a:r>
            <a:r>
              <a:rPr lang="de-CH" sz="1100" b="1" dirty="0" smtClean="0">
                <a:solidFill>
                  <a:schemeClr val="tx1"/>
                </a:solidFill>
              </a:rPr>
              <a:t>Leitlinien</a:t>
            </a:r>
            <a:r>
              <a:rPr lang="de-CH" sz="1100" dirty="0"/>
              <a:t> </a:t>
            </a:r>
            <a:r>
              <a:rPr lang="de-CH" sz="1100" dirty="0" smtClean="0"/>
              <a:t>             Psychologe              </a:t>
            </a:r>
            <a:r>
              <a:rPr lang="de-CH" sz="1100" dirty="0" err="1" smtClean="0"/>
              <a:t>Do’s</a:t>
            </a:r>
            <a:r>
              <a:rPr lang="de-CH" sz="1100" dirty="0" smtClean="0"/>
              <a:t> / </a:t>
            </a:r>
            <a:r>
              <a:rPr lang="de-CH" sz="1100" dirty="0" err="1" smtClean="0"/>
              <a:t>Don’ts</a:t>
            </a:r>
            <a:endParaRPr lang="de-CH" sz="1100" dirty="0"/>
          </a:p>
        </p:txBody>
      </p:sp>
    </p:spTree>
    <p:extLst>
      <p:ext uri="{BB962C8B-B14F-4D97-AF65-F5344CB8AC3E}">
        <p14:creationId xmlns:p14="http://schemas.microsoft.com/office/powerpoint/2010/main" val="70154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65413402-95A4-E500-B607-C311900C4A72}"/>
              </a:ext>
            </a:extLst>
          </p:cNvPr>
          <p:cNvGraphicFramePr>
            <a:graphicFrameLocks noGrp="1"/>
          </p:cNvGraphicFramePr>
          <p:nvPr>
            <p:ph sz="quarter" idx="17"/>
            <p:extLst>
              <p:ext uri="{D42A27DB-BD31-4B8C-83A1-F6EECF244321}">
                <p14:modId xmlns:p14="http://schemas.microsoft.com/office/powerpoint/2010/main" val="1148632206"/>
              </p:ext>
            </p:extLst>
          </p:nvPr>
        </p:nvGraphicFramePr>
        <p:xfrm>
          <a:off x="971600" y="1275606"/>
          <a:ext cx="7344816" cy="2011680"/>
        </p:xfrm>
        <a:graphic>
          <a:graphicData uri="http://schemas.openxmlformats.org/drawingml/2006/table">
            <a:tbl>
              <a:tblPr firstRow="1" bandRow="1">
                <a:tableStyleId>{5C22544A-7EE6-4342-B048-85BDC9FD1C3A}</a:tableStyleId>
              </a:tblPr>
              <a:tblGrid>
                <a:gridCol w="7344816">
                  <a:extLst>
                    <a:ext uri="{9D8B030D-6E8A-4147-A177-3AD203B41FA5}">
                      <a16:colId xmlns:a16="http://schemas.microsoft.com/office/drawing/2014/main" val="336550259"/>
                    </a:ext>
                  </a:extLst>
                </a:gridCol>
              </a:tblGrid>
              <a:tr h="370840">
                <a:tc>
                  <a:txBody>
                    <a:bodyPr/>
                    <a:lstStyle/>
                    <a:p>
                      <a:r>
                        <a:rPr lang="de-DE" b="1" dirty="0" smtClean="0"/>
                        <a:t>Zwischenfazit</a:t>
                      </a:r>
                    </a:p>
                    <a:p>
                      <a:endParaRPr lang="de-DE" b="1" dirty="0" smtClean="0"/>
                    </a:p>
                    <a:p>
                      <a:r>
                        <a:rPr lang="de-DE" b="0" dirty="0" smtClean="0"/>
                        <a:t>Die </a:t>
                      </a:r>
                      <a:r>
                        <a:rPr lang="de-DE" b="0" dirty="0"/>
                        <a:t>Überweisung an </a:t>
                      </a:r>
                      <a:r>
                        <a:rPr lang="de-DE" b="1" dirty="0" smtClean="0"/>
                        <a:t>interdisziplinäre multimodale </a:t>
                      </a:r>
                      <a:r>
                        <a:rPr lang="de-DE" b="1" dirty="0"/>
                        <a:t>Schmerzbehandlungsprogramme</a:t>
                      </a:r>
                      <a:r>
                        <a:rPr lang="de-DE" b="0" dirty="0"/>
                        <a:t>, die psychologische und physische Interventionen integrieren, hat sich als wirksam erwiesen, um sowohl die Schmerzergebnisse als auch das </a:t>
                      </a:r>
                      <a:r>
                        <a:rPr lang="de-DE" b="1" dirty="0"/>
                        <a:t>psychologische Wohlbefinden</a:t>
                      </a:r>
                      <a:r>
                        <a:rPr lang="de-DE" b="0" dirty="0"/>
                        <a:t> von Patienten mit </a:t>
                      </a:r>
                      <a:r>
                        <a:rPr lang="de-DE" b="0" dirty="0" smtClean="0"/>
                        <a:t>CPP </a:t>
                      </a:r>
                      <a:r>
                        <a:rPr lang="de-DE" b="0" dirty="0"/>
                        <a:t>zu </a:t>
                      </a:r>
                      <a:r>
                        <a:rPr lang="de-DE" b="0" dirty="0" smtClean="0"/>
                        <a:t>verbessern.</a:t>
                      </a:r>
                      <a:endParaRPr lang="de-DE" b="0" dirty="0"/>
                    </a:p>
                  </a:txBody>
                  <a:tcPr/>
                </a:tc>
                <a:extLst>
                  <a:ext uri="{0D108BD9-81ED-4DB2-BD59-A6C34878D82A}">
                    <a16:rowId xmlns:a16="http://schemas.microsoft.com/office/drawing/2014/main" val="2080858481"/>
                  </a:ext>
                </a:extLst>
              </a:tr>
            </a:tbl>
          </a:graphicData>
        </a:graphic>
      </p:graphicFrame>
      <p:sp>
        <p:nvSpPr>
          <p:cNvPr id="3" name="Datumsplatzhalter 2">
            <a:extLst>
              <a:ext uri="{FF2B5EF4-FFF2-40B4-BE49-F238E27FC236}">
                <a16:creationId xmlns:a16="http://schemas.microsoft.com/office/drawing/2014/main" id="{48DE48B5-D72A-6E85-DCF7-7B5F6DFFE59B}"/>
              </a:ext>
            </a:extLst>
          </p:cNvPr>
          <p:cNvSpPr>
            <a:spLocks noGrp="1"/>
          </p:cNvSpPr>
          <p:nvPr>
            <p:ph type="dt" sz="half" idx="18"/>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6FD6D77F-A6A5-E3C0-6924-9430C079E2E8}"/>
              </a:ext>
            </a:extLst>
          </p:cNvPr>
          <p:cNvSpPr>
            <a:spLocks noGrp="1"/>
          </p:cNvSpPr>
          <p:nvPr>
            <p:ph type="ftr" sz="quarter" idx="19"/>
          </p:nvPr>
        </p:nvSpPr>
        <p:spPr>
          <a:xfrm>
            <a:off x="5652120" y="4900500"/>
            <a:ext cx="2986041" cy="144000"/>
          </a:xfrm>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AD227FED-D470-1FCE-7ABC-8DFB7FB816F5}"/>
              </a:ext>
            </a:extLst>
          </p:cNvPr>
          <p:cNvSpPr>
            <a:spLocks noGrp="1"/>
          </p:cNvSpPr>
          <p:nvPr>
            <p:ph type="sldNum" sz="quarter" idx="20"/>
          </p:nvPr>
        </p:nvSpPr>
        <p:spPr/>
        <p:txBody>
          <a:bodyPr/>
          <a:lstStyle/>
          <a:p>
            <a:fld id="{85161AA8-845B-4832-91A1-E2961316CBF3}" type="slidenum">
              <a:rPr lang="en-GB" smtClean="0"/>
              <a:pPr/>
              <a:t>16</a:t>
            </a:fld>
            <a:endParaRPr lang="en-GB" dirty="0"/>
          </a:p>
        </p:txBody>
      </p:sp>
    </p:spTree>
    <p:extLst>
      <p:ext uri="{BB962C8B-B14F-4D97-AF65-F5344CB8AC3E}">
        <p14:creationId xmlns:p14="http://schemas.microsoft.com/office/powerpoint/2010/main" val="160538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484188"/>
            <a:ext cx="7653287" cy="431394"/>
          </a:xfrm>
        </p:spPr>
        <p:txBody>
          <a:bodyPr/>
          <a:lstStyle/>
          <a:p>
            <a:r>
              <a:rPr lang="en-US" sz="2400" dirty="0" smtClean="0"/>
              <a:t>6) Was </a:t>
            </a:r>
            <a:r>
              <a:rPr lang="en-US" sz="2400" dirty="0" err="1"/>
              <a:t>macht</a:t>
            </a:r>
            <a:r>
              <a:rPr lang="en-US" sz="2400" dirty="0"/>
              <a:t> der </a:t>
            </a:r>
            <a:r>
              <a:rPr lang="en-US" sz="2400" dirty="0" err="1" smtClean="0"/>
              <a:t>Psychologe</a:t>
            </a:r>
            <a:r>
              <a:rPr lang="en-US" sz="2400" dirty="0" smtClean="0"/>
              <a:t>?</a:t>
            </a:r>
            <a:r>
              <a:rPr lang="de-CH" sz="2700" dirty="0"/>
              <a:t/>
            </a:r>
            <a:br>
              <a:rPr lang="de-CH" sz="2700" dirty="0"/>
            </a:br>
            <a:r>
              <a:rPr lang="de-CH" sz="2700" dirty="0"/>
              <a:t/>
            </a:r>
            <a:br>
              <a:rPr lang="de-CH" sz="2700" dirty="0"/>
            </a:br>
            <a:r>
              <a:rPr lang="de-CH" sz="2700" dirty="0"/>
              <a:t/>
            </a:r>
            <a:br>
              <a:rPr lang="de-CH" sz="2700" dirty="0"/>
            </a:br>
            <a:endParaRPr lang="de-CH" sz="2700" dirty="0"/>
          </a:p>
        </p:txBody>
      </p:sp>
      <p:sp>
        <p:nvSpPr>
          <p:cNvPr id="3" name="Inhaltsplatzhalter 2"/>
          <p:cNvSpPr>
            <a:spLocks noGrp="1"/>
          </p:cNvSpPr>
          <p:nvPr>
            <p:ph idx="1"/>
          </p:nvPr>
        </p:nvSpPr>
        <p:spPr>
          <a:xfrm>
            <a:off x="519112" y="1059581"/>
            <a:ext cx="8445376" cy="3553157"/>
          </a:xfrm>
        </p:spPr>
        <p:txBody>
          <a:bodyPr>
            <a:noAutofit/>
          </a:bodyPr>
          <a:lstStyle/>
          <a:p>
            <a:pPr marL="257175" indent="-257175" algn="l">
              <a:buFont typeface="+mj-lt"/>
              <a:buAutoNum type="arabicParenR"/>
            </a:pPr>
            <a:r>
              <a:rPr lang="de-DE" sz="1600" b="1" dirty="0"/>
              <a:t>Erkennen und Bearbeiten psychologischer Faktoren</a:t>
            </a:r>
          </a:p>
          <a:p>
            <a:pPr marL="257175" indent="-257175">
              <a:buFont typeface="+mj-lt"/>
              <a:buAutoNum type="arabicParenR"/>
            </a:pPr>
            <a:r>
              <a:rPr lang="de-DE" sz="1600" b="1" dirty="0"/>
              <a:t>Psychoedukation</a:t>
            </a:r>
          </a:p>
          <a:p>
            <a:pPr marL="257175" indent="-257175">
              <a:buFont typeface="+mj-lt"/>
              <a:buAutoNum type="arabicParenR"/>
            </a:pPr>
            <a:r>
              <a:rPr lang="de-CH" sz="1600" b="1" dirty="0"/>
              <a:t>Kognitiv-behaviorale Psychotherapie </a:t>
            </a:r>
            <a:r>
              <a:rPr lang="de-DE" sz="1100" b="0" i="0" dirty="0">
                <a:solidFill>
                  <a:schemeClr val="bg1">
                    <a:lumMod val="50000"/>
                  </a:schemeClr>
                </a:solidFill>
                <a:effectLst/>
              </a:rPr>
              <a:t>(</a:t>
            </a:r>
            <a:r>
              <a:rPr lang="de-CH" sz="1100" dirty="0">
                <a:solidFill>
                  <a:schemeClr val="bg1">
                    <a:lumMod val="50000"/>
                  </a:schemeClr>
                </a:solidFill>
              </a:rPr>
              <a:t>Jarrell et al., 2018; Arnold et al., 2021</a:t>
            </a:r>
            <a:r>
              <a:rPr lang="de-DE" sz="1100" b="0" i="0" dirty="0">
                <a:solidFill>
                  <a:schemeClr val="bg1">
                    <a:lumMod val="50000"/>
                  </a:schemeClr>
                </a:solidFill>
                <a:effectLst/>
              </a:rPr>
              <a:t>)</a:t>
            </a:r>
            <a:r>
              <a:rPr lang="de-CH" sz="1100" b="1" dirty="0">
                <a:solidFill>
                  <a:schemeClr val="bg1">
                    <a:lumMod val="50000"/>
                  </a:schemeClr>
                </a:solidFill>
              </a:rPr>
              <a:t> </a:t>
            </a:r>
            <a:r>
              <a:rPr lang="de-CH" sz="1600" b="1" dirty="0"/>
              <a:t>&amp; Sexualtherapie </a:t>
            </a:r>
            <a:r>
              <a:rPr lang="de-CH" sz="1100" dirty="0">
                <a:solidFill>
                  <a:schemeClr val="bg1">
                    <a:lumMod val="50000"/>
                  </a:schemeClr>
                </a:solidFill>
              </a:rPr>
              <a:t>(Anderson et al., 2006; Howard, 2012; Hartmann &amp; Sarton, </a:t>
            </a:r>
            <a:r>
              <a:rPr lang="de-CH" sz="1100" dirty="0" smtClean="0">
                <a:solidFill>
                  <a:schemeClr val="bg1">
                    <a:lumMod val="50000"/>
                  </a:schemeClr>
                </a:solidFill>
              </a:rPr>
              <a:t>2014)</a:t>
            </a:r>
            <a:r>
              <a:rPr lang="de-DE" sz="1100" dirty="0">
                <a:solidFill>
                  <a:schemeClr val="bg1">
                    <a:lumMod val="50000"/>
                  </a:schemeClr>
                </a:solidFill>
              </a:rPr>
              <a:t> </a:t>
            </a:r>
            <a:r>
              <a:rPr lang="en-US" sz="1600" b="1" dirty="0" smtClean="0"/>
              <a:t>&amp; </a:t>
            </a:r>
            <a:r>
              <a:rPr lang="en-US" sz="1600" b="1" dirty="0" err="1"/>
              <a:t>Achtsamkeitstherapie</a:t>
            </a:r>
            <a:r>
              <a:rPr lang="en-US" sz="1600" b="1" dirty="0"/>
              <a:t> </a:t>
            </a:r>
            <a:r>
              <a:rPr lang="en-US" sz="1100" dirty="0">
                <a:solidFill>
                  <a:schemeClr val="bg1">
                    <a:lumMod val="50000"/>
                  </a:schemeClr>
                </a:solidFill>
              </a:rPr>
              <a:t>(Brooks et al., 2021</a:t>
            </a:r>
            <a:r>
              <a:rPr lang="en-US" sz="1100" dirty="0" smtClean="0">
                <a:solidFill>
                  <a:schemeClr val="bg1">
                    <a:lumMod val="50000"/>
                  </a:schemeClr>
                </a:solidFill>
              </a:rPr>
              <a:t>)</a:t>
            </a:r>
            <a:endParaRPr lang="de-DE" sz="1100" b="1" dirty="0">
              <a:solidFill>
                <a:schemeClr val="bg1">
                  <a:lumMod val="50000"/>
                </a:schemeClr>
              </a:solidFill>
            </a:endParaRPr>
          </a:p>
          <a:p>
            <a:pPr lvl="1">
              <a:buSzPct val="75000"/>
            </a:pPr>
            <a:r>
              <a:rPr lang="de-DE" sz="1400" dirty="0"/>
              <a:t>Schmerzbewältigungsstrategien</a:t>
            </a:r>
          </a:p>
          <a:p>
            <a:pPr lvl="1">
              <a:buSzPct val="75000"/>
            </a:pPr>
            <a:r>
              <a:rPr lang="de-DE" sz="1400" dirty="0"/>
              <a:t>Entspannungstechniken</a:t>
            </a:r>
          </a:p>
          <a:p>
            <a:pPr lvl="1">
              <a:buSzPct val="75000"/>
            </a:pPr>
            <a:r>
              <a:rPr lang="de-DE" sz="1400" i="0" dirty="0">
                <a:effectLst/>
              </a:rPr>
              <a:t>Stressbewältigungsstrategien</a:t>
            </a:r>
            <a:endParaRPr lang="de-DE" sz="1400" dirty="0"/>
          </a:p>
          <a:p>
            <a:pPr lvl="1">
              <a:buSzPct val="75000"/>
            </a:pPr>
            <a:r>
              <a:rPr lang="de-DE" sz="1400" dirty="0"/>
              <a:t>Umgang mit begleitenden psychosozialen Problemen</a:t>
            </a:r>
          </a:p>
          <a:p>
            <a:pPr lvl="1">
              <a:buSzPct val="75000"/>
            </a:pPr>
            <a:r>
              <a:rPr lang="de-DE" sz="1400" dirty="0"/>
              <a:t>Kognitive Umstrukturierung</a:t>
            </a:r>
          </a:p>
          <a:p>
            <a:pPr lvl="1">
              <a:buSzPct val="75000"/>
            </a:pPr>
            <a:r>
              <a:rPr lang="de-DE" sz="1400" dirty="0"/>
              <a:t>Emotionale Verarbeitung</a:t>
            </a:r>
          </a:p>
          <a:p>
            <a:pPr marL="265113" indent="-265113" algn="l">
              <a:buFont typeface="+mj-lt"/>
              <a:buAutoNum type="arabicParenR"/>
            </a:pPr>
            <a:r>
              <a:rPr lang="de-DE" sz="1600" b="1" dirty="0"/>
              <a:t>Biofeedback</a:t>
            </a:r>
            <a:r>
              <a:rPr lang="de-DE" sz="1400" b="1" dirty="0"/>
              <a:t> </a:t>
            </a:r>
            <a:r>
              <a:rPr lang="de-DE" sz="1100" dirty="0">
                <a:solidFill>
                  <a:schemeClr val="bg1">
                    <a:lumMod val="50000"/>
                  </a:schemeClr>
                </a:solidFill>
              </a:rPr>
              <a:t>(Jarrell et al., 2018)</a:t>
            </a:r>
          </a:p>
          <a:p>
            <a:pPr marL="265113" indent="-265113" algn="l">
              <a:buFont typeface="+mj-lt"/>
              <a:buAutoNum type="arabicParenR"/>
            </a:pPr>
            <a:r>
              <a:rPr lang="de-DE" sz="1600" b="1" dirty="0"/>
              <a:t>Transkranielle Magnetstimulation (TMS) </a:t>
            </a:r>
            <a:r>
              <a:rPr lang="de-CH" sz="1050" dirty="0">
                <a:solidFill>
                  <a:schemeClr val="bg1">
                    <a:lumMod val="50000"/>
                  </a:schemeClr>
                </a:solidFill>
              </a:rPr>
              <a:t>(</a:t>
            </a:r>
            <a:r>
              <a:rPr lang="de-CH" sz="1050" dirty="0" err="1">
                <a:solidFill>
                  <a:schemeClr val="bg1">
                    <a:lumMod val="50000"/>
                  </a:schemeClr>
                </a:solidFill>
              </a:rPr>
              <a:t>Sanses</a:t>
            </a:r>
            <a:r>
              <a:rPr lang="de-CH" sz="1050" dirty="0">
                <a:solidFill>
                  <a:schemeClr val="bg1">
                    <a:lumMod val="50000"/>
                  </a:schemeClr>
                </a:solidFill>
              </a:rPr>
              <a:t> et al., 2016; Pinot-</a:t>
            </a:r>
            <a:r>
              <a:rPr lang="de-CH" sz="1050" dirty="0" err="1">
                <a:solidFill>
                  <a:schemeClr val="bg1">
                    <a:lumMod val="50000"/>
                  </a:schemeClr>
                </a:solidFill>
              </a:rPr>
              <a:t>Monange</a:t>
            </a:r>
            <a:r>
              <a:rPr lang="de-CH" sz="1050" dirty="0">
                <a:solidFill>
                  <a:schemeClr val="bg1">
                    <a:lumMod val="50000"/>
                  </a:schemeClr>
                </a:solidFill>
              </a:rPr>
              <a:t> et al., 2019; </a:t>
            </a:r>
            <a:r>
              <a:rPr lang="de-CH" sz="1050" dirty="0" err="1">
                <a:solidFill>
                  <a:schemeClr val="bg1">
                    <a:lumMod val="50000"/>
                  </a:schemeClr>
                </a:solidFill>
              </a:rPr>
              <a:t>Nikkola</a:t>
            </a:r>
            <a:r>
              <a:rPr lang="de-CH" sz="1050" dirty="0">
                <a:solidFill>
                  <a:schemeClr val="bg1">
                    <a:lumMod val="50000"/>
                  </a:schemeClr>
                </a:solidFill>
              </a:rPr>
              <a:t> et al., 2020)</a:t>
            </a:r>
            <a:endParaRPr lang="de-DE" sz="1050" b="1" dirty="0">
              <a:solidFill>
                <a:schemeClr val="bg1">
                  <a:lumMod val="50000"/>
                </a:schemeClr>
              </a:solidFill>
            </a:endParaRPr>
          </a:p>
          <a:p>
            <a:pPr marL="0" indent="0" algn="l">
              <a:buNone/>
            </a:pPr>
            <a:endParaRPr lang="de-CH" sz="1400" b="1" dirty="0"/>
          </a:p>
        </p:txBody>
      </p:sp>
      <p:sp>
        <p:nvSpPr>
          <p:cNvPr id="6" name="Foliennummernplatzhalter 5"/>
          <p:cNvSpPr>
            <a:spLocks noGrp="1"/>
          </p:cNvSpPr>
          <p:nvPr>
            <p:ph type="sldNum" sz="quarter" idx="12"/>
          </p:nvPr>
        </p:nvSpPr>
        <p:spPr/>
        <p:txBody>
          <a:bodyPr/>
          <a:lstStyle/>
          <a:p>
            <a:fld id="{85161AA8-845B-4832-91A1-E2961316CBF3}" type="slidenum">
              <a:rPr lang="en-GB" smtClean="0"/>
              <a:pPr/>
              <a:t>17</a:t>
            </a:fld>
            <a:endParaRPr lang="en-GB" dirty="0"/>
          </a:p>
        </p:txBody>
      </p:sp>
      <p:sp>
        <p:nvSpPr>
          <p:cNvPr id="7" name="Datumsplatzhalter 3"/>
          <p:cNvSpPr>
            <a:spLocks noGrp="1"/>
          </p:cNvSpPr>
          <p:nvPr>
            <p:ph type="dt" sz="half" idx="10"/>
          </p:nvPr>
        </p:nvSpPr>
        <p:spPr>
          <a:xfrm>
            <a:off x="539750" y="4900500"/>
            <a:ext cx="2628000" cy="144000"/>
          </a:xfrm>
        </p:spPr>
        <p:txBody>
          <a:bodyPr/>
          <a:lstStyle/>
          <a:p>
            <a:r>
              <a:rPr lang="de-DE" dirty="0"/>
              <a:t>07.03.2024 | Kantonsspital </a:t>
            </a:r>
            <a:r>
              <a:rPr lang="de-DE" dirty="0" err="1"/>
              <a:t>St.Gallen</a:t>
            </a:r>
            <a:r>
              <a:rPr lang="de-DE" dirty="0"/>
              <a:t> / Beckenboden-Symposium</a:t>
            </a:r>
            <a:endParaRPr lang="de-CH" dirty="0"/>
          </a:p>
        </p:txBody>
      </p:sp>
      <p:sp>
        <p:nvSpPr>
          <p:cNvPr id="8" name="Fußzeilenplatzhalter 4"/>
          <p:cNvSpPr>
            <a:spLocks noGrp="1"/>
          </p:cNvSpPr>
          <p:nvPr>
            <p:ph type="ftr" sz="quarter" idx="11"/>
          </p:nvPr>
        </p:nvSpPr>
        <p:spPr>
          <a:xfrm>
            <a:off x="5652120" y="4900500"/>
            <a:ext cx="2986041" cy="144000"/>
          </a:xfrm>
        </p:spPr>
        <p:txBody>
          <a:bodyPr/>
          <a:lstStyle/>
          <a:p>
            <a:r>
              <a:rPr lang="en-GB" dirty="0"/>
              <a:t>Katja Hämmerli Keller / Klinik für Psychosomatik und Konsiliarpsychiatrie</a:t>
            </a:r>
          </a:p>
        </p:txBody>
      </p:sp>
      <p:sp>
        <p:nvSpPr>
          <p:cNvPr id="9" name="Pfeil nach rechts 8"/>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a:t>
            </a:r>
            <a:r>
              <a:rPr lang="de-CH" sz="1100" dirty="0" smtClean="0">
                <a:solidFill>
                  <a:schemeClr val="bg1"/>
                </a:solidFill>
              </a:rPr>
              <a:t>Psyche</a:t>
            </a:r>
            <a:r>
              <a:rPr lang="de-CH" sz="1100" dirty="0" smtClean="0"/>
              <a:t>              Forschung              Leitlinien</a:t>
            </a:r>
            <a:r>
              <a:rPr lang="de-CH" sz="1100" dirty="0"/>
              <a:t> </a:t>
            </a:r>
            <a:r>
              <a:rPr lang="de-CH" sz="1100" dirty="0" smtClean="0"/>
              <a:t>             </a:t>
            </a:r>
            <a:r>
              <a:rPr lang="de-CH" sz="1100" b="1" dirty="0" smtClean="0">
                <a:solidFill>
                  <a:schemeClr val="tx1"/>
                </a:solidFill>
              </a:rPr>
              <a:t>Psychologe</a:t>
            </a:r>
            <a:r>
              <a:rPr lang="de-CH" sz="1100" dirty="0" smtClean="0"/>
              <a:t>              </a:t>
            </a:r>
            <a:r>
              <a:rPr lang="de-CH" sz="1100" dirty="0" err="1" smtClean="0"/>
              <a:t>Do’s</a:t>
            </a:r>
            <a:r>
              <a:rPr lang="de-CH" sz="1100" dirty="0" smtClean="0"/>
              <a:t> / </a:t>
            </a:r>
            <a:r>
              <a:rPr lang="de-CH" sz="1100" dirty="0" err="1" smtClean="0"/>
              <a:t>Don’ts</a:t>
            </a:r>
            <a:endParaRPr lang="de-CH" sz="1100" dirty="0"/>
          </a:p>
        </p:txBody>
      </p:sp>
    </p:spTree>
    <p:extLst>
      <p:ext uri="{BB962C8B-B14F-4D97-AF65-F5344CB8AC3E}">
        <p14:creationId xmlns:p14="http://schemas.microsoft.com/office/powerpoint/2010/main" val="53242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Patientin M. – Beim Psychologen</a:t>
            </a:r>
            <a:endParaRPr lang="de-CH" dirty="0"/>
          </a:p>
        </p:txBody>
      </p:sp>
      <p:sp>
        <p:nvSpPr>
          <p:cNvPr id="3" name="Inhaltsplatzhalter 2"/>
          <p:cNvSpPr>
            <a:spLocks noGrp="1"/>
          </p:cNvSpPr>
          <p:nvPr>
            <p:ph idx="1"/>
          </p:nvPr>
        </p:nvSpPr>
        <p:spPr/>
        <p:txBody>
          <a:bodyPr/>
          <a:lstStyle/>
          <a:p>
            <a:r>
              <a:rPr lang="de-CH" dirty="0" smtClean="0"/>
              <a:t>Überweisung in ambulante Psychotherapie</a:t>
            </a:r>
          </a:p>
          <a:p>
            <a:r>
              <a:rPr lang="de-CH" dirty="0" smtClean="0"/>
              <a:t>Enge Zusammenarbeit mit Gynäkologen</a:t>
            </a:r>
          </a:p>
          <a:p>
            <a:r>
              <a:rPr lang="de-CH" dirty="0" smtClean="0"/>
              <a:t>Psychotherapie:</a:t>
            </a:r>
          </a:p>
          <a:p>
            <a:pPr lvl="1"/>
            <a:r>
              <a:rPr lang="de-CH" dirty="0" smtClean="0"/>
              <a:t>Erklärungsmodell/Wirkmechanismus</a:t>
            </a:r>
          </a:p>
          <a:p>
            <a:pPr lvl="1"/>
            <a:r>
              <a:rPr lang="de-CH" dirty="0" smtClean="0"/>
              <a:t>Entspannungsübungen/Hypnose</a:t>
            </a:r>
          </a:p>
          <a:p>
            <a:pPr lvl="1"/>
            <a:r>
              <a:rPr lang="de-CH" dirty="0" smtClean="0"/>
              <a:t>Kognitive Verhaltenstherapie</a:t>
            </a:r>
          </a:p>
          <a:p>
            <a:endParaRPr lang="de-CH" dirty="0"/>
          </a:p>
          <a:p>
            <a:pPr>
              <a:buFont typeface="Wingdings" panose="05000000000000000000" pitchFamily="2" charset="2"/>
              <a:buChar char="Ø"/>
            </a:pPr>
            <a:r>
              <a:rPr lang="de-CH" dirty="0" smtClean="0"/>
              <a:t> Ernstgenommen fühlen</a:t>
            </a:r>
          </a:p>
          <a:p>
            <a:pPr>
              <a:buFont typeface="Wingdings" panose="05000000000000000000" pitchFamily="2" charset="2"/>
              <a:buChar char="Ø"/>
            </a:pPr>
            <a:r>
              <a:rPr lang="de-CH" dirty="0"/>
              <a:t> </a:t>
            </a:r>
            <a:r>
              <a:rPr lang="de-CH" dirty="0" smtClean="0"/>
              <a:t>Multidisziplinärer Ansatz</a:t>
            </a:r>
          </a:p>
          <a:p>
            <a:endParaRPr lang="de-CH" dirty="0"/>
          </a:p>
        </p:txBody>
      </p:sp>
      <p:sp>
        <p:nvSpPr>
          <p:cNvPr id="4" name="Datumsplatzhalter 3"/>
          <p:cNvSpPr>
            <a:spLocks noGrp="1"/>
          </p:cNvSpPr>
          <p:nvPr>
            <p:ph type="dt" sz="half" idx="10"/>
          </p:nvPr>
        </p:nvSpPr>
        <p:spPr/>
        <p:txBody>
          <a:bodyPr/>
          <a:lstStyle/>
          <a:p>
            <a:r>
              <a:rPr lang="de-DE" smtClean="0"/>
              <a:t>07.03.2024 | Kantonsspital St.Gallen / Beckenboden-Symposium</a:t>
            </a:r>
            <a:endParaRPr lang="en-GB" dirty="0"/>
          </a:p>
        </p:txBody>
      </p:sp>
      <p:sp>
        <p:nvSpPr>
          <p:cNvPr id="5" name="Fußzeilenplatzhalter 4"/>
          <p:cNvSpPr>
            <a:spLocks noGrp="1"/>
          </p:cNvSpPr>
          <p:nvPr>
            <p:ph type="ftr" sz="quarter" idx="11"/>
          </p:nvPr>
        </p:nvSpPr>
        <p:spPr/>
        <p:txBody>
          <a:bodyPr/>
          <a:lstStyle/>
          <a:p>
            <a:r>
              <a:rPr lang="en-GB" smtClean="0"/>
              <a:t>Katja Hämmerli Keller / Klinik für Psychosomatik und Konsiliarpsychiatrie</a:t>
            </a:r>
            <a:endParaRPr lang="en-GB" dirty="0"/>
          </a:p>
        </p:txBody>
      </p:sp>
      <p:sp>
        <p:nvSpPr>
          <p:cNvPr id="6" name="Foliennummernplatzhalter 5"/>
          <p:cNvSpPr>
            <a:spLocks noGrp="1"/>
          </p:cNvSpPr>
          <p:nvPr>
            <p:ph type="sldNum" sz="quarter" idx="12"/>
          </p:nvPr>
        </p:nvSpPr>
        <p:spPr/>
        <p:txBody>
          <a:bodyPr/>
          <a:lstStyle/>
          <a:p>
            <a:fld id="{85161AA8-845B-4832-91A1-E2961316CBF3}" type="slidenum">
              <a:rPr lang="en-GB" smtClean="0"/>
              <a:pPr/>
              <a:t>18</a:t>
            </a:fld>
            <a:endParaRPr lang="en-GB" dirty="0"/>
          </a:p>
        </p:txBody>
      </p:sp>
      <p:pic>
        <p:nvPicPr>
          <p:cNvPr id="7" name="Grafik 6"/>
          <p:cNvPicPr>
            <a:picLocks noChangeAspect="1"/>
          </p:cNvPicPr>
          <p:nvPr/>
        </p:nvPicPr>
        <p:blipFill>
          <a:blip r:embed="rId2"/>
          <a:stretch>
            <a:fillRect/>
          </a:stretch>
        </p:blipFill>
        <p:spPr>
          <a:xfrm>
            <a:off x="5724128" y="2240757"/>
            <a:ext cx="2619375" cy="1743075"/>
          </a:xfrm>
          <a:prstGeom prst="rect">
            <a:avLst/>
          </a:prstGeom>
        </p:spPr>
      </p:pic>
    </p:spTree>
    <p:extLst>
      <p:ext uri="{BB962C8B-B14F-4D97-AF65-F5344CB8AC3E}">
        <p14:creationId xmlns:p14="http://schemas.microsoft.com/office/powerpoint/2010/main" val="739991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484188"/>
            <a:ext cx="7653287" cy="431394"/>
          </a:xfrm>
        </p:spPr>
        <p:txBody>
          <a:bodyPr/>
          <a:lstStyle/>
          <a:p>
            <a:r>
              <a:rPr lang="de-CH" sz="2800" b="1" dirty="0" smtClean="0"/>
              <a:t>7) Tipps </a:t>
            </a:r>
            <a:r>
              <a:rPr lang="de-CH" sz="2800" b="1" dirty="0"/>
              <a:t>für den Frauenarzt: </a:t>
            </a:r>
            <a:r>
              <a:rPr lang="de-CH" sz="2800" b="1" dirty="0" err="1" smtClean="0"/>
              <a:t>Do’s</a:t>
            </a:r>
            <a:r>
              <a:rPr lang="de-CH" sz="2800" b="1" dirty="0" smtClean="0"/>
              <a:t> </a:t>
            </a:r>
            <a:r>
              <a:rPr lang="de-CH" sz="2800" b="1" dirty="0"/>
              <a:t>und </a:t>
            </a:r>
            <a:r>
              <a:rPr lang="de-CH" sz="2800" b="1" dirty="0" err="1" smtClean="0"/>
              <a:t>Don’ts</a:t>
            </a:r>
            <a:endParaRPr lang="de-CH" sz="2700" dirty="0"/>
          </a:p>
        </p:txBody>
      </p:sp>
      <p:sp>
        <p:nvSpPr>
          <p:cNvPr id="3" name="Inhaltsplatzhalter 2"/>
          <p:cNvSpPr>
            <a:spLocks noGrp="1"/>
          </p:cNvSpPr>
          <p:nvPr>
            <p:ph idx="1"/>
          </p:nvPr>
        </p:nvSpPr>
        <p:spPr>
          <a:xfrm>
            <a:off x="519112" y="1059581"/>
            <a:ext cx="7581279" cy="3312369"/>
          </a:xfrm>
        </p:spPr>
        <p:txBody>
          <a:bodyPr>
            <a:normAutofit fontScale="92500" lnSpcReduction="20000"/>
          </a:bodyPr>
          <a:lstStyle/>
          <a:p>
            <a:pPr marL="0" indent="0">
              <a:buNone/>
            </a:pPr>
            <a:r>
              <a:rPr lang="de-CH" sz="2400" b="1" dirty="0" err="1" smtClean="0"/>
              <a:t>Do’s</a:t>
            </a:r>
            <a:endParaRPr lang="de-DE" sz="2400" b="1" dirty="0"/>
          </a:p>
          <a:p>
            <a:pPr marL="0" indent="0" algn="l">
              <a:buNone/>
            </a:pPr>
            <a:r>
              <a:rPr lang="de-DE" dirty="0"/>
              <a:t>Ziel: </a:t>
            </a:r>
            <a:r>
              <a:rPr lang="de-DE" dirty="0" smtClean="0"/>
              <a:t>Trauma-sensibles </a:t>
            </a:r>
            <a:r>
              <a:rPr lang="de-DE" dirty="0"/>
              <a:t>Behandlungsumfeld schaffen zur Vermeidung von </a:t>
            </a:r>
            <a:r>
              <a:rPr lang="de-DE" dirty="0" smtClean="0"/>
              <a:t>Re-Aktualisierung</a:t>
            </a:r>
            <a:endParaRPr lang="de-CH" dirty="0"/>
          </a:p>
          <a:p>
            <a:pPr marL="0" indent="0">
              <a:buNone/>
            </a:pPr>
            <a:endParaRPr lang="de-CH" sz="1400" dirty="0"/>
          </a:p>
          <a:p>
            <a:pPr marL="265113" indent="-257175" algn="l">
              <a:spcAft>
                <a:spcPts val="600"/>
              </a:spcAft>
              <a:buFont typeface="+mj-lt"/>
              <a:buAutoNum type="arabicParenR"/>
            </a:pPr>
            <a:r>
              <a:rPr lang="de-DE" i="0" dirty="0">
                <a:effectLst/>
              </a:rPr>
              <a:t>Sicherheit schaffen</a:t>
            </a:r>
          </a:p>
          <a:p>
            <a:pPr marL="265113" indent="-257175" algn="l">
              <a:spcAft>
                <a:spcPts val="600"/>
              </a:spcAft>
              <a:buFont typeface="+mj-lt"/>
              <a:buAutoNum type="arabicParenR"/>
            </a:pPr>
            <a:r>
              <a:rPr lang="de-DE" dirty="0"/>
              <a:t>Behandlungsmanagement</a:t>
            </a:r>
          </a:p>
          <a:p>
            <a:pPr marL="265113" indent="-257175">
              <a:spcAft>
                <a:spcPts val="600"/>
              </a:spcAft>
              <a:buFont typeface="+mj-lt"/>
              <a:buAutoNum type="arabicParenR"/>
            </a:pPr>
            <a:r>
              <a:rPr lang="de-DE" i="0" dirty="0" smtClean="0">
                <a:effectLst/>
              </a:rPr>
              <a:t>Vertrauenswürdigkeit </a:t>
            </a:r>
            <a:r>
              <a:rPr lang="de-DE" i="0" dirty="0">
                <a:effectLst/>
              </a:rPr>
              <a:t>&amp; Transparenz</a:t>
            </a:r>
          </a:p>
          <a:p>
            <a:pPr marL="265113" indent="-257175" algn="l">
              <a:spcAft>
                <a:spcPts val="600"/>
              </a:spcAft>
              <a:buFont typeface="+mj-lt"/>
              <a:buAutoNum type="arabicParenR"/>
            </a:pPr>
            <a:r>
              <a:rPr lang="de-DE" i="0" dirty="0" smtClean="0">
                <a:effectLst/>
              </a:rPr>
              <a:t>Empathie und aktives Zuhören</a:t>
            </a:r>
            <a:endParaRPr lang="de-DE" dirty="0" smtClean="0"/>
          </a:p>
          <a:p>
            <a:pPr marL="265113" indent="-257175" algn="l">
              <a:spcAft>
                <a:spcPts val="600"/>
              </a:spcAft>
              <a:buFont typeface="+mj-lt"/>
              <a:buAutoNum type="arabicParenR"/>
            </a:pPr>
            <a:r>
              <a:rPr lang="de-DE" i="0" dirty="0" smtClean="0">
                <a:effectLst/>
              </a:rPr>
              <a:t>Schulungen </a:t>
            </a:r>
            <a:r>
              <a:rPr lang="de-DE" i="0" dirty="0">
                <a:effectLst/>
              </a:rPr>
              <a:t>aller Mitarbeiter</a:t>
            </a:r>
            <a:endParaRPr lang="de-DE" dirty="0"/>
          </a:p>
          <a:p>
            <a:pPr marL="265113" indent="-257175" algn="l">
              <a:spcAft>
                <a:spcPts val="600"/>
              </a:spcAft>
              <a:buFont typeface="+mj-lt"/>
              <a:buAutoNum type="arabicParenR"/>
            </a:pPr>
            <a:r>
              <a:rPr lang="de-DE" dirty="0"/>
              <a:t>I</a:t>
            </a:r>
            <a:r>
              <a:rPr lang="de-DE" i="0" dirty="0">
                <a:effectLst/>
              </a:rPr>
              <a:t>nterdisziplinäre Fallbesprechung </a:t>
            </a:r>
          </a:p>
          <a:p>
            <a:pPr marL="0" indent="0">
              <a:buNone/>
            </a:pPr>
            <a:endParaRPr lang="de-CH" sz="1100" dirty="0"/>
          </a:p>
          <a:p>
            <a:pPr marL="0" indent="0" algn="l">
              <a:buNone/>
            </a:pPr>
            <a:endParaRPr lang="de-CH" sz="1500" b="1" dirty="0"/>
          </a:p>
        </p:txBody>
      </p:sp>
      <p:sp>
        <p:nvSpPr>
          <p:cNvPr id="6" name="Foliennummernplatzhalter 5"/>
          <p:cNvSpPr>
            <a:spLocks noGrp="1"/>
          </p:cNvSpPr>
          <p:nvPr>
            <p:ph type="sldNum" sz="quarter" idx="12"/>
          </p:nvPr>
        </p:nvSpPr>
        <p:spPr/>
        <p:txBody>
          <a:bodyPr/>
          <a:lstStyle/>
          <a:p>
            <a:fld id="{85161AA8-845B-4832-91A1-E2961316CBF3}" type="slidenum">
              <a:rPr lang="en-GB" smtClean="0"/>
              <a:pPr/>
              <a:t>19</a:t>
            </a:fld>
            <a:endParaRPr lang="en-GB" dirty="0"/>
          </a:p>
        </p:txBody>
      </p:sp>
      <p:sp>
        <p:nvSpPr>
          <p:cNvPr id="11" name="Textfeld 10"/>
          <p:cNvSpPr txBox="1"/>
          <p:nvPr/>
        </p:nvSpPr>
        <p:spPr>
          <a:xfrm>
            <a:off x="539750" y="4371950"/>
            <a:ext cx="2022068" cy="232575"/>
          </a:xfrm>
          <a:prstGeom prst="rect">
            <a:avLst/>
          </a:prstGeom>
          <a:noFill/>
        </p:spPr>
        <p:txBody>
          <a:bodyPr wrap="square" lIns="77925" tIns="38963" rIns="77925" bIns="38963" rtlCol="0">
            <a:spAutoFit/>
          </a:bodyPr>
          <a:lstStyle/>
          <a:p>
            <a:endParaRPr lang="de-CH" sz="1000" dirty="0">
              <a:solidFill>
                <a:schemeClr val="bg1">
                  <a:lumMod val="50000"/>
                </a:schemeClr>
              </a:solidFill>
            </a:endParaRPr>
          </a:p>
        </p:txBody>
      </p:sp>
      <p:sp>
        <p:nvSpPr>
          <p:cNvPr id="7" name="Datumsplatzhalter 3"/>
          <p:cNvSpPr>
            <a:spLocks noGrp="1"/>
          </p:cNvSpPr>
          <p:nvPr>
            <p:ph type="dt" sz="half" idx="10"/>
          </p:nvPr>
        </p:nvSpPr>
        <p:spPr>
          <a:xfrm>
            <a:off x="539750" y="4900500"/>
            <a:ext cx="2628000" cy="144000"/>
          </a:xfrm>
        </p:spPr>
        <p:txBody>
          <a:bodyPr/>
          <a:lstStyle/>
          <a:p>
            <a:r>
              <a:rPr lang="de-DE"/>
              <a:t>07.03.2024 | Kantonsspital St.Gallen / Beckenboden-Symposium</a:t>
            </a:r>
            <a:endParaRPr lang="de-CH" dirty="0"/>
          </a:p>
        </p:txBody>
      </p:sp>
      <p:sp>
        <p:nvSpPr>
          <p:cNvPr id="8" name="Fußzeilenplatzhalter 4"/>
          <p:cNvSpPr>
            <a:spLocks noGrp="1"/>
          </p:cNvSpPr>
          <p:nvPr>
            <p:ph type="ftr" sz="quarter" idx="11"/>
          </p:nvPr>
        </p:nvSpPr>
        <p:spPr>
          <a:xfrm>
            <a:off x="5652120" y="4900500"/>
            <a:ext cx="2986041" cy="144000"/>
          </a:xfrm>
        </p:spPr>
        <p:txBody>
          <a:bodyPr/>
          <a:lstStyle/>
          <a:p>
            <a:r>
              <a:rPr lang="en-GB" dirty="0"/>
              <a:t>Katja Hämmerli Keller / Klinik für Psychosomatik und Konsiliarpsychiatrie</a:t>
            </a:r>
          </a:p>
        </p:txBody>
      </p:sp>
      <p:pic>
        <p:nvPicPr>
          <p:cNvPr id="4" name="Grafik 3"/>
          <p:cNvPicPr>
            <a:picLocks noChangeAspect="1"/>
          </p:cNvPicPr>
          <p:nvPr/>
        </p:nvPicPr>
        <p:blipFill>
          <a:blip r:embed="rId3"/>
          <a:stretch>
            <a:fillRect/>
          </a:stretch>
        </p:blipFill>
        <p:spPr>
          <a:xfrm>
            <a:off x="7306167" y="2356476"/>
            <a:ext cx="1538341" cy="1799450"/>
          </a:xfrm>
          <a:prstGeom prst="rect">
            <a:avLst/>
          </a:prstGeom>
        </p:spPr>
      </p:pic>
      <p:sp>
        <p:nvSpPr>
          <p:cNvPr id="5" name="Rechteck 4"/>
          <p:cNvSpPr/>
          <p:nvPr/>
        </p:nvSpPr>
        <p:spPr>
          <a:xfrm>
            <a:off x="7495990" y="2041392"/>
            <a:ext cx="1142171" cy="369332"/>
          </a:xfrm>
          <a:prstGeom prst="rect">
            <a:avLst/>
          </a:prstGeom>
        </p:spPr>
        <p:txBody>
          <a:bodyPr wrap="none">
            <a:spAutoFit/>
          </a:bodyPr>
          <a:lstStyle/>
          <a:p>
            <a:pPr algn="ctr"/>
            <a:r>
              <a:rPr lang="de-CH" b="1" dirty="0">
                <a:solidFill>
                  <a:srgbClr val="FF0000"/>
                </a:solidFill>
              </a:rPr>
              <a:t>Toolbox!</a:t>
            </a:r>
          </a:p>
        </p:txBody>
      </p:sp>
      <p:sp>
        <p:nvSpPr>
          <p:cNvPr id="10" name="Pfeil nach rechts 9"/>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a:t>
            </a:r>
            <a:r>
              <a:rPr lang="de-CH" sz="1100" dirty="0" smtClean="0">
                <a:solidFill>
                  <a:schemeClr val="bg1"/>
                </a:solidFill>
              </a:rPr>
              <a:t>Psyche</a:t>
            </a:r>
            <a:r>
              <a:rPr lang="de-CH" sz="1100" dirty="0" smtClean="0"/>
              <a:t>              Forschung              Leitlinien</a:t>
            </a:r>
            <a:r>
              <a:rPr lang="de-CH" sz="1100" dirty="0"/>
              <a:t> </a:t>
            </a:r>
            <a:r>
              <a:rPr lang="de-CH" sz="1100" dirty="0" smtClean="0"/>
              <a:t>             Psychologe              </a:t>
            </a:r>
            <a:r>
              <a:rPr lang="de-CH" sz="1100" b="1" dirty="0" err="1" smtClean="0">
                <a:solidFill>
                  <a:schemeClr val="tx1"/>
                </a:solidFill>
              </a:rPr>
              <a:t>Do’s</a:t>
            </a:r>
            <a:r>
              <a:rPr lang="de-CH" sz="1100" b="1" dirty="0" smtClean="0">
                <a:solidFill>
                  <a:schemeClr val="tx1"/>
                </a:solidFill>
              </a:rPr>
              <a:t> / </a:t>
            </a:r>
            <a:r>
              <a:rPr lang="de-CH" sz="1100" b="1" dirty="0" err="1" smtClean="0">
                <a:solidFill>
                  <a:schemeClr val="tx1"/>
                </a:solidFill>
              </a:rPr>
              <a:t>Don’ts</a:t>
            </a:r>
            <a:endParaRPr lang="de-CH" sz="1100" b="1" dirty="0">
              <a:solidFill>
                <a:schemeClr val="tx1"/>
              </a:solidFill>
            </a:endParaRPr>
          </a:p>
        </p:txBody>
      </p:sp>
    </p:spTree>
    <p:extLst>
      <p:ext uri="{BB962C8B-B14F-4D97-AF65-F5344CB8AC3E}">
        <p14:creationId xmlns:p14="http://schemas.microsoft.com/office/powerpoint/2010/main" val="4532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Pelvipathie</a:t>
            </a:r>
            <a:r>
              <a:rPr lang="de-CH" dirty="0" smtClean="0"/>
              <a:t> – gemeinsame Herausforderung für Gynäkologen und Psychologen</a:t>
            </a:r>
            <a:endParaRPr lang="de-CH" dirty="0"/>
          </a:p>
        </p:txBody>
      </p:sp>
      <p:pic>
        <p:nvPicPr>
          <p:cNvPr id="7" name="Inhaltsplatzhalter 6"/>
          <p:cNvPicPr>
            <a:picLocks noGrp="1" noChangeAspect="1"/>
          </p:cNvPicPr>
          <p:nvPr>
            <p:ph idx="1"/>
          </p:nvPr>
        </p:nvPicPr>
        <p:blipFill>
          <a:blip r:embed="rId3"/>
          <a:stretch>
            <a:fillRect/>
          </a:stretch>
        </p:blipFill>
        <p:spPr>
          <a:xfrm>
            <a:off x="5796136" y="1461643"/>
            <a:ext cx="2144934" cy="3217402"/>
          </a:xfrm>
          <a:prstGeom prst="rect">
            <a:avLst/>
          </a:prstGeom>
        </p:spPr>
      </p:pic>
      <p:sp>
        <p:nvSpPr>
          <p:cNvPr id="4" name="Datumsplatzhalter 3"/>
          <p:cNvSpPr>
            <a:spLocks noGrp="1"/>
          </p:cNvSpPr>
          <p:nvPr>
            <p:ph type="dt" sz="half" idx="10"/>
          </p:nvPr>
        </p:nvSpPr>
        <p:spPr/>
        <p:txBody>
          <a:bodyPr/>
          <a:lstStyle/>
          <a:p>
            <a:r>
              <a:rPr lang="de-DE" smtClean="0"/>
              <a:t>07.03.2024 | Kantonsspital St.Gallen / Beckenboden-Symposium</a:t>
            </a:r>
            <a:endParaRPr lang="en-GB" dirty="0"/>
          </a:p>
        </p:txBody>
      </p:sp>
      <p:sp>
        <p:nvSpPr>
          <p:cNvPr id="5" name="Fußzeilenplatzhalter 4"/>
          <p:cNvSpPr>
            <a:spLocks noGrp="1"/>
          </p:cNvSpPr>
          <p:nvPr>
            <p:ph type="ftr" sz="quarter" idx="11"/>
          </p:nvPr>
        </p:nvSpPr>
        <p:spPr/>
        <p:txBody>
          <a:bodyPr/>
          <a:lstStyle/>
          <a:p>
            <a:r>
              <a:rPr lang="en-GB" smtClean="0"/>
              <a:t>Katja Hämmerli Keller / Klinik für Psychosomatik und Konsiliarpsychiatrie</a:t>
            </a:r>
            <a:endParaRPr lang="en-GB" dirty="0"/>
          </a:p>
        </p:txBody>
      </p:sp>
      <p:sp>
        <p:nvSpPr>
          <p:cNvPr id="6" name="Foliennummernplatzhalter 5"/>
          <p:cNvSpPr>
            <a:spLocks noGrp="1"/>
          </p:cNvSpPr>
          <p:nvPr>
            <p:ph type="sldNum" sz="quarter" idx="12"/>
          </p:nvPr>
        </p:nvSpPr>
        <p:spPr/>
        <p:txBody>
          <a:bodyPr/>
          <a:lstStyle/>
          <a:p>
            <a:fld id="{85161AA8-845B-4832-91A1-E2961316CBF3}" type="slidenum">
              <a:rPr lang="en-GB" smtClean="0"/>
              <a:pPr/>
              <a:t>2</a:t>
            </a:fld>
            <a:endParaRPr lang="en-GB" dirty="0"/>
          </a:p>
        </p:txBody>
      </p:sp>
      <p:sp>
        <p:nvSpPr>
          <p:cNvPr id="8" name="Textfeld 7"/>
          <p:cNvSpPr txBox="1"/>
          <p:nvPr/>
        </p:nvSpPr>
        <p:spPr>
          <a:xfrm>
            <a:off x="827584" y="1851670"/>
            <a:ext cx="914400" cy="914400"/>
          </a:xfrm>
          <a:prstGeom prst="rect">
            <a:avLst/>
          </a:prstGeom>
          <a:noFill/>
        </p:spPr>
        <p:txBody>
          <a:bodyPr wrap="none" lIns="90000" tIns="46800" rIns="90000" bIns="46800" rtlCol="0">
            <a:noAutofit/>
          </a:bodyPr>
          <a:lstStyle/>
          <a:p>
            <a:pPr algn="l"/>
            <a:r>
              <a:rPr lang="de-CH" b="1" dirty="0" smtClean="0"/>
              <a:t>Patientin M. </a:t>
            </a:r>
          </a:p>
          <a:p>
            <a:pPr marL="285750" indent="-285750" algn="l">
              <a:buFontTx/>
              <a:buChar char="-"/>
            </a:pPr>
            <a:r>
              <a:rPr lang="de-CH" dirty="0" smtClean="0"/>
              <a:t>33 Jahre alt</a:t>
            </a:r>
          </a:p>
          <a:p>
            <a:pPr marL="285750" indent="-285750" algn="l">
              <a:buFontTx/>
              <a:buChar char="-"/>
            </a:pPr>
            <a:r>
              <a:rPr lang="de-CH" dirty="0" smtClean="0"/>
              <a:t>Verheiratet, 1 Kind (18 Monate alt)</a:t>
            </a:r>
            <a:endParaRPr lang="de-CH" dirty="0"/>
          </a:p>
          <a:p>
            <a:pPr marL="285750" indent="-285750" algn="l">
              <a:buFontTx/>
              <a:buChar char="-"/>
            </a:pPr>
            <a:r>
              <a:rPr lang="de-CH" dirty="0"/>
              <a:t>s</a:t>
            </a:r>
            <a:r>
              <a:rPr lang="de-CH" dirty="0" smtClean="0"/>
              <a:t>eit knapp einem Jahr regelmässige</a:t>
            </a:r>
          </a:p>
          <a:p>
            <a:pPr algn="l"/>
            <a:r>
              <a:rPr lang="de-CH" dirty="0" smtClean="0"/>
              <a:t>Unterbauchschmerzen</a:t>
            </a:r>
          </a:p>
          <a:p>
            <a:pPr marL="285750" indent="-285750" algn="l">
              <a:buFontTx/>
              <a:buChar char="-"/>
            </a:pPr>
            <a:r>
              <a:rPr lang="de-CH" dirty="0" smtClean="0"/>
              <a:t>Schmerzen im Alltag, verminderte Lust,</a:t>
            </a:r>
          </a:p>
          <a:p>
            <a:pPr algn="l"/>
            <a:r>
              <a:rPr lang="de-CH" dirty="0" smtClean="0"/>
              <a:t>Unzufriedenheit Körperbild </a:t>
            </a:r>
          </a:p>
        </p:txBody>
      </p:sp>
    </p:spTree>
    <p:extLst>
      <p:ext uri="{BB962C8B-B14F-4D97-AF65-F5344CB8AC3E}">
        <p14:creationId xmlns:p14="http://schemas.microsoft.com/office/powerpoint/2010/main" val="126076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4BA45-4AEB-7DFB-F0D0-F780BE4B2E4A}"/>
              </a:ext>
            </a:extLst>
          </p:cNvPr>
          <p:cNvSpPr>
            <a:spLocks noGrp="1"/>
          </p:cNvSpPr>
          <p:nvPr>
            <p:ph type="title"/>
          </p:nvPr>
        </p:nvSpPr>
        <p:spPr/>
        <p:txBody>
          <a:bodyPr/>
          <a:lstStyle/>
          <a:p>
            <a:r>
              <a:rPr lang="de-CH" sz="2400" b="1" dirty="0" smtClean="0"/>
              <a:t>8) Tipps </a:t>
            </a:r>
            <a:r>
              <a:rPr lang="de-CH" sz="2400" b="1" dirty="0"/>
              <a:t>für den Frauenarzt: </a:t>
            </a:r>
            <a:r>
              <a:rPr lang="de-CH" dirty="0" err="1"/>
              <a:t>D</a:t>
            </a:r>
            <a:r>
              <a:rPr lang="de-CH" sz="2400" b="1" dirty="0" err="1" smtClean="0"/>
              <a:t>o’s</a:t>
            </a:r>
            <a:r>
              <a:rPr lang="de-CH" sz="2400" b="1" dirty="0" smtClean="0"/>
              <a:t> </a:t>
            </a:r>
            <a:r>
              <a:rPr lang="de-CH" sz="2400" b="1" dirty="0"/>
              <a:t>und </a:t>
            </a:r>
            <a:r>
              <a:rPr lang="de-CH" dirty="0" err="1"/>
              <a:t>D</a:t>
            </a:r>
            <a:r>
              <a:rPr lang="de-CH" sz="2400" b="1" dirty="0" err="1" smtClean="0"/>
              <a:t>on’ts</a:t>
            </a:r>
            <a:endParaRPr lang="de-CH" dirty="0"/>
          </a:p>
        </p:txBody>
      </p:sp>
      <p:sp>
        <p:nvSpPr>
          <p:cNvPr id="3" name="Datumsplatzhalter 2">
            <a:extLst>
              <a:ext uri="{FF2B5EF4-FFF2-40B4-BE49-F238E27FC236}">
                <a16:creationId xmlns:a16="http://schemas.microsoft.com/office/drawing/2014/main" id="{DBF3932D-D7D5-FE67-CE5F-EBA45F139C53}"/>
              </a:ext>
            </a:extLst>
          </p:cNvPr>
          <p:cNvSpPr>
            <a:spLocks noGrp="1"/>
          </p:cNvSpPr>
          <p:nvPr>
            <p:ph type="dt" sz="half" idx="14"/>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D1D5A64C-3739-5E11-6BC2-0CE668E85BB2}"/>
              </a:ext>
            </a:extLst>
          </p:cNvPr>
          <p:cNvSpPr>
            <a:spLocks noGrp="1"/>
          </p:cNvSpPr>
          <p:nvPr>
            <p:ph type="ftr" sz="quarter" idx="15"/>
          </p:nvPr>
        </p:nvSpPr>
        <p:spPr>
          <a:xfrm>
            <a:off x="5652120" y="4900500"/>
            <a:ext cx="2986041" cy="83902"/>
          </a:xfrm>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B23E3966-1A64-743E-2618-2F2487E7827D}"/>
              </a:ext>
            </a:extLst>
          </p:cNvPr>
          <p:cNvSpPr>
            <a:spLocks noGrp="1"/>
          </p:cNvSpPr>
          <p:nvPr>
            <p:ph type="sldNum" sz="quarter" idx="16"/>
          </p:nvPr>
        </p:nvSpPr>
        <p:spPr/>
        <p:txBody>
          <a:bodyPr/>
          <a:lstStyle/>
          <a:p>
            <a:fld id="{85161AA8-845B-4832-91A1-E2961316CBF3}" type="slidenum">
              <a:rPr lang="en-GB" smtClean="0"/>
              <a:pPr/>
              <a:t>20</a:t>
            </a:fld>
            <a:endParaRPr lang="en-GB" dirty="0"/>
          </a:p>
        </p:txBody>
      </p:sp>
      <p:sp>
        <p:nvSpPr>
          <p:cNvPr id="6" name="Inhaltsplatzhalter 5">
            <a:extLst>
              <a:ext uri="{FF2B5EF4-FFF2-40B4-BE49-F238E27FC236}">
                <a16:creationId xmlns:a16="http://schemas.microsoft.com/office/drawing/2014/main" id="{1DCF5B3A-B830-0CEF-5E81-B2E9C5B92841}"/>
              </a:ext>
            </a:extLst>
          </p:cNvPr>
          <p:cNvSpPr>
            <a:spLocks noGrp="1"/>
          </p:cNvSpPr>
          <p:nvPr>
            <p:ph sz="quarter" idx="17"/>
          </p:nvPr>
        </p:nvSpPr>
        <p:spPr>
          <a:xfrm>
            <a:off x="539751" y="1059582"/>
            <a:ext cx="7560642" cy="3240088"/>
          </a:xfrm>
        </p:spPr>
        <p:txBody>
          <a:bodyPr>
            <a:normAutofit/>
          </a:bodyPr>
          <a:lstStyle/>
          <a:p>
            <a:pPr marL="0" indent="0">
              <a:buNone/>
            </a:pPr>
            <a:r>
              <a:rPr lang="de-CH" sz="2400" b="1" dirty="0" err="1" smtClean="0"/>
              <a:t>Don’t</a:t>
            </a:r>
            <a:r>
              <a:rPr lang="de-CH" sz="2400" b="1" dirty="0" err="1"/>
              <a:t>s</a:t>
            </a:r>
            <a:endParaRPr lang="de-CH" sz="2400" b="1" dirty="0" smtClean="0"/>
          </a:p>
          <a:p>
            <a:pPr marL="342900" indent="-342900">
              <a:buFont typeface="+mj-lt"/>
              <a:buAutoNum type="arabicParenR"/>
            </a:pPr>
            <a:endParaRPr lang="de-CH" dirty="0"/>
          </a:p>
          <a:p>
            <a:pPr marL="358775" indent="-358775" algn="l">
              <a:spcAft>
                <a:spcPts val="600"/>
              </a:spcAft>
              <a:buFont typeface="+mj-lt"/>
              <a:buAutoNum type="arabicParenR"/>
            </a:pPr>
            <a:r>
              <a:rPr lang="de-DE" sz="1700" i="0" dirty="0" smtClean="0">
                <a:effectLst/>
              </a:rPr>
              <a:t>Übersehen psychischer Faktoren und Aspekte</a:t>
            </a:r>
            <a:endParaRPr lang="de-DE" sz="1700" i="0" dirty="0">
              <a:effectLst/>
            </a:endParaRPr>
          </a:p>
          <a:p>
            <a:pPr marL="358775" indent="-358775" algn="l">
              <a:spcAft>
                <a:spcPts val="600"/>
              </a:spcAft>
              <a:buFont typeface="+mj-lt"/>
              <a:buAutoNum type="arabicParenR"/>
            </a:pPr>
            <a:r>
              <a:rPr lang="de-DE" sz="1700" i="0" dirty="0" err="1" smtClean="0">
                <a:effectLst/>
              </a:rPr>
              <a:t>Übermässige</a:t>
            </a:r>
            <a:r>
              <a:rPr lang="de-DE" sz="1700" i="0" dirty="0" smtClean="0">
                <a:effectLst/>
              </a:rPr>
              <a:t> </a:t>
            </a:r>
            <a:r>
              <a:rPr lang="de-DE" sz="1700" i="0" dirty="0">
                <a:effectLst/>
              </a:rPr>
              <a:t>Fokussierung auf medizinische </a:t>
            </a:r>
            <a:r>
              <a:rPr lang="de-DE" sz="1700" i="0" dirty="0" smtClean="0">
                <a:effectLst/>
              </a:rPr>
              <a:t>Untersuchungen</a:t>
            </a:r>
            <a:endParaRPr lang="de-DE" sz="1700" dirty="0"/>
          </a:p>
          <a:p>
            <a:pPr marL="358775" indent="-358775" algn="l">
              <a:spcAft>
                <a:spcPts val="600"/>
              </a:spcAft>
              <a:buFont typeface="+mj-lt"/>
              <a:buAutoNum type="arabicParenR"/>
            </a:pPr>
            <a:r>
              <a:rPr lang="de-DE" sz="1700" i="0" dirty="0" smtClean="0">
                <a:effectLst/>
              </a:rPr>
              <a:t>Ziehen voreiliger Schlussfolgerungen</a:t>
            </a:r>
            <a:endParaRPr lang="de-DE" sz="1700" dirty="0"/>
          </a:p>
          <a:p>
            <a:pPr marL="358775" indent="-358775" algn="l">
              <a:spcAft>
                <a:spcPts val="600"/>
              </a:spcAft>
              <a:buFont typeface="+mj-lt"/>
              <a:buAutoNum type="arabicParenR"/>
            </a:pPr>
            <a:r>
              <a:rPr lang="de-DE" sz="1700" i="0" dirty="0" smtClean="0">
                <a:effectLst/>
              </a:rPr>
              <a:t>Schmerzen </a:t>
            </a:r>
            <a:r>
              <a:rPr lang="de-DE" sz="1700" i="0" dirty="0">
                <a:effectLst/>
              </a:rPr>
              <a:t>der Patientinnen </a:t>
            </a:r>
            <a:r>
              <a:rPr lang="de-DE" sz="1700" i="0" dirty="0" smtClean="0">
                <a:effectLst/>
              </a:rPr>
              <a:t>nicht ernst </a:t>
            </a:r>
            <a:r>
              <a:rPr lang="de-DE" sz="1700" i="0" dirty="0">
                <a:effectLst/>
              </a:rPr>
              <a:t>nehmen</a:t>
            </a:r>
            <a:endParaRPr lang="de-DE" sz="1700" dirty="0"/>
          </a:p>
          <a:p>
            <a:pPr marL="358775" indent="-358775" algn="l">
              <a:spcAft>
                <a:spcPts val="600"/>
              </a:spcAft>
              <a:buFont typeface="+mj-lt"/>
              <a:buAutoNum type="arabicParenR"/>
            </a:pPr>
            <a:r>
              <a:rPr lang="de-DE" sz="1700" i="0" dirty="0" smtClean="0">
                <a:effectLst/>
              </a:rPr>
              <a:t>Einseitige Behandlungsansätze </a:t>
            </a:r>
            <a:r>
              <a:rPr lang="de-DE" sz="1700" i="0" dirty="0">
                <a:effectLst/>
              </a:rPr>
              <a:t>wählen</a:t>
            </a:r>
            <a:endParaRPr lang="de-DE" sz="1700" dirty="0"/>
          </a:p>
          <a:p>
            <a:pPr marL="0" indent="0">
              <a:buNone/>
            </a:pPr>
            <a:endParaRPr lang="de-CH" sz="1400" dirty="0"/>
          </a:p>
        </p:txBody>
      </p:sp>
      <p:sp>
        <p:nvSpPr>
          <p:cNvPr id="7" name="Pfeil nach rechts 6"/>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a:t>
            </a:r>
            <a:r>
              <a:rPr lang="de-CH" sz="1100" dirty="0" smtClean="0">
                <a:solidFill>
                  <a:schemeClr val="bg1"/>
                </a:solidFill>
              </a:rPr>
              <a:t>Psyche</a:t>
            </a:r>
            <a:r>
              <a:rPr lang="de-CH" sz="1100" dirty="0" smtClean="0"/>
              <a:t>              Forschung              Leitlinien</a:t>
            </a:r>
            <a:r>
              <a:rPr lang="de-CH" sz="1100" dirty="0"/>
              <a:t> </a:t>
            </a:r>
            <a:r>
              <a:rPr lang="de-CH" sz="1100" dirty="0" smtClean="0"/>
              <a:t>             Psychologe              </a:t>
            </a:r>
            <a:r>
              <a:rPr lang="de-CH" sz="1100" b="1" dirty="0" err="1" smtClean="0">
                <a:solidFill>
                  <a:schemeClr val="tx1"/>
                </a:solidFill>
              </a:rPr>
              <a:t>Do’s</a:t>
            </a:r>
            <a:r>
              <a:rPr lang="de-CH" sz="1100" b="1" dirty="0" smtClean="0">
                <a:solidFill>
                  <a:schemeClr val="tx1"/>
                </a:solidFill>
              </a:rPr>
              <a:t> / </a:t>
            </a:r>
            <a:r>
              <a:rPr lang="de-CH" sz="1100" b="1" dirty="0" err="1" smtClean="0">
                <a:solidFill>
                  <a:schemeClr val="tx1"/>
                </a:solidFill>
              </a:rPr>
              <a:t>Don’ts</a:t>
            </a:r>
            <a:endParaRPr lang="de-CH" sz="1100" b="1" dirty="0">
              <a:solidFill>
                <a:schemeClr val="tx1"/>
              </a:solidFill>
            </a:endParaRPr>
          </a:p>
        </p:txBody>
      </p:sp>
    </p:spTree>
    <p:extLst>
      <p:ext uri="{BB962C8B-B14F-4D97-AF65-F5344CB8AC3E}">
        <p14:creationId xmlns:p14="http://schemas.microsoft.com/office/powerpoint/2010/main" val="75857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39750" y="962652"/>
            <a:ext cx="7692700" cy="3769338"/>
          </a:xfrm>
        </p:spPr>
        <p:txBody>
          <a:bodyPr>
            <a:noAutofit/>
          </a:bodyPr>
          <a:lstStyle/>
          <a:p>
            <a:pPr marL="0" indent="0">
              <a:buNone/>
            </a:pPr>
            <a:r>
              <a:rPr lang="de-DE" sz="1600" dirty="0" smtClean="0"/>
              <a:t>Aufgrund </a:t>
            </a:r>
            <a:r>
              <a:rPr lang="de-DE" sz="1600" dirty="0"/>
              <a:t>der komplexen Pathogenese sind </a:t>
            </a:r>
            <a:r>
              <a:rPr lang="de-DE" sz="1600" dirty="0" smtClean="0"/>
              <a:t>psychologische ebenso </a:t>
            </a:r>
            <a:r>
              <a:rPr lang="de-DE" sz="1600" dirty="0"/>
              <a:t>wichtig zu behandeln wie die körperliche Komponente </a:t>
            </a:r>
            <a:r>
              <a:rPr lang="de-DE" sz="1200" dirty="0">
                <a:solidFill>
                  <a:schemeClr val="bg1">
                    <a:lumMod val="50000"/>
                  </a:schemeClr>
                </a:solidFill>
              </a:rPr>
              <a:t>(</a:t>
            </a:r>
            <a:r>
              <a:rPr lang="de-DE" sz="1200" dirty="0" err="1">
                <a:solidFill>
                  <a:schemeClr val="bg1">
                    <a:lumMod val="50000"/>
                  </a:schemeClr>
                </a:solidFill>
              </a:rPr>
              <a:t>Urits</a:t>
            </a:r>
            <a:r>
              <a:rPr lang="de-DE" sz="1200" dirty="0">
                <a:solidFill>
                  <a:schemeClr val="bg1">
                    <a:lumMod val="50000"/>
                  </a:schemeClr>
                </a:solidFill>
              </a:rPr>
              <a:t> et al., 2020)</a:t>
            </a:r>
          </a:p>
          <a:p>
            <a:pPr marL="0" indent="0">
              <a:buNone/>
            </a:pPr>
            <a:endParaRPr lang="de-DE" sz="1600" b="0" dirty="0">
              <a:cs typeface="Arial" panose="020B0604020202020204" pitchFamily="34" charset="0"/>
            </a:endParaRPr>
          </a:p>
          <a:p>
            <a:pPr marL="0" indent="0">
              <a:buNone/>
            </a:pPr>
            <a:r>
              <a:rPr lang="de-DE" sz="1600" dirty="0">
                <a:cs typeface="Arial" panose="020B0604020202020204" pitchFamily="34" charset="0"/>
              </a:rPr>
              <a:t>C</a:t>
            </a:r>
            <a:r>
              <a:rPr lang="de-DE" sz="1600" b="0" dirty="0" smtClean="0">
                <a:cs typeface="Arial" panose="020B0604020202020204" pitchFamily="34" charset="0"/>
              </a:rPr>
              <a:t>hronische Unterbauchschmerzen sollte in einem </a:t>
            </a:r>
            <a:r>
              <a:rPr lang="de-DE" sz="1600" b="0" dirty="0">
                <a:cs typeface="Arial" panose="020B0604020202020204" pitchFamily="34" charset="0"/>
              </a:rPr>
              <a:t>biopsychosozialen Rahmen betrachtet wird. Neben </a:t>
            </a:r>
            <a:r>
              <a:rPr lang="de-DE" sz="1600" dirty="0" smtClean="0">
                <a:cs typeface="Arial" panose="020B0604020202020204" pitchFamily="34" charset="0"/>
              </a:rPr>
              <a:t>somatisch fokussierten </a:t>
            </a:r>
            <a:r>
              <a:rPr lang="de-DE" sz="1600" b="0" dirty="0" smtClean="0">
                <a:cs typeface="Arial" panose="020B0604020202020204" pitchFamily="34" charset="0"/>
              </a:rPr>
              <a:t>Behandlungen </a:t>
            </a:r>
            <a:r>
              <a:rPr lang="de-DE" sz="1600" b="0" dirty="0">
                <a:cs typeface="Arial" panose="020B0604020202020204" pitchFamily="34" charset="0"/>
              </a:rPr>
              <a:t>sollten </a:t>
            </a:r>
            <a:r>
              <a:rPr lang="de-DE" sz="1600" b="0" dirty="0" smtClean="0">
                <a:cs typeface="Arial" panose="020B0604020202020204" pitchFamily="34" charset="0"/>
              </a:rPr>
              <a:t>zusätzlich </a:t>
            </a:r>
            <a:r>
              <a:rPr lang="de-DE" sz="1600" b="0" dirty="0">
                <a:cs typeface="Arial" panose="020B0604020202020204" pitchFamily="34" charset="0"/>
              </a:rPr>
              <a:t>psychologische Interventionen angeboten werden</a:t>
            </a:r>
            <a:r>
              <a:rPr lang="de-DE" sz="1600" dirty="0">
                <a:cs typeface="Arial" panose="020B0604020202020204" pitchFamily="34" charset="0"/>
              </a:rPr>
              <a:t> </a:t>
            </a:r>
            <a:r>
              <a:rPr lang="de-DE" sz="1100" b="0" dirty="0">
                <a:solidFill>
                  <a:schemeClr val="bg1">
                    <a:lumMod val="50000"/>
                  </a:schemeClr>
                </a:solidFill>
                <a:cs typeface="Arial" panose="020B0604020202020204" pitchFamily="34" charset="0"/>
              </a:rPr>
              <a:t>(</a:t>
            </a:r>
            <a:r>
              <a:rPr lang="de-DE" sz="1100" b="0" dirty="0" err="1">
                <a:solidFill>
                  <a:schemeClr val="bg1">
                    <a:lumMod val="50000"/>
                  </a:schemeClr>
                </a:solidFill>
                <a:cs typeface="Arial" panose="020B0604020202020204" pitchFamily="34" charset="0"/>
              </a:rPr>
              <a:t>Champaneria</a:t>
            </a:r>
            <a:r>
              <a:rPr lang="de-DE" sz="1100" b="0" dirty="0">
                <a:solidFill>
                  <a:schemeClr val="bg1">
                    <a:lumMod val="50000"/>
                  </a:schemeClr>
                </a:solidFill>
                <a:cs typeface="Arial" panose="020B0604020202020204" pitchFamily="34" charset="0"/>
              </a:rPr>
              <a:t> et al., 2012, Jarrell et al., 2018; Arnold et al., 2021</a:t>
            </a:r>
            <a:r>
              <a:rPr lang="de-DE" sz="1100" b="0" dirty="0" smtClean="0">
                <a:solidFill>
                  <a:schemeClr val="bg1">
                    <a:lumMod val="50000"/>
                  </a:schemeClr>
                </a:solidFill>
                <a:cs typeface="Arial" panose="020B0604020202020204" pitchFamily="34" charset="0"/>
              </a:rPr>
              <a:t>)</a:t>
            </a:r>
            <a:endParaRPr lang="de-DE" sz="1100" b="0" dirty="0">
              <a:solidFill>
                <a:schemeClr val="bg1">
                  <a:lumMod val="50000"/>
                </a:schemeClr>
              </a:solidFill>
              <a:cs typeface="Arial" panose="020B0604020202020204" pitchFamily="34" charset="0"/>
            </a:endParaRPr>
          </a:p>
          <a:p>
            <a:pPr marL="0" indent="0">
              <a:buNone/>
            </a:pPr>
            <a:endParaRPr lang="de-DE" sz="1600" b="0" dirty="0">
              <a:cs typeface="Arial" panose="020B0604020202020204" pitchFamily="34" charset="0"/>
            </a:endParaRPr>
          </a:p>
          <a:p>
            <a:pPr marL="0" indent="0">
              <a:buNone/>
            </a:pPr>
            <a:r>
              <a:rPr lang="de-DE" sz="1600" b="1" dirty="0">
                <a:cs typeface="Arial" panose="020B0604020202020204" pitchFamily="34" charset="0"/>
              </a:rPr>
              <a:t>U</a:t>
            </a:r>
            <a:r>
              <a:rPr lang="de-DE" sz="1600" b="1" dirty="0" smtClean="0">
                <a:cs typeface="Arial" panose="020B0604020202020204" pitchFamily="34" charset="0"/>
              </a:rPr>
              <a:t>nbedingt </a:t>
            </a:r>
            <a:r>
              <a:rPr lang="de-DE" sz="1600" b="1" dirty="0">
                <a:cs typeface="Arial" panose="020B0604020202020204" pitchFamily="34" charset="0"/>
              </a:rPr>
              <a:t>berücksichtigen: </a:t>
            </a:r>
          </a:p>
          <a:p>
            <a:pPr marL="265113" indent="-257175">
              <a:buFont typeface="+mj-lt"/>
              <a:buAutoNum type="arabicParenR"/>
            </a:pPr>
            <a:r>
              <a:rPr lang="de-DE" sz="1600" dirty="0">
                <a:cs typeface="Arial" panose="020B0604020202020204" pitchFamily="34" charset="0"/>
              </a:rPr>
              <a:t>B</a:t>
            </a:r>
            <a:r>
              <a:rPr lang="de-DE" sz="1600" b="0" dirty="0" smtClean="0">
                <a:cs typeface="Arial" panose="020B0604020202020204" pitchFamily="34" charset="0"/>
              </a:rPr>
              <a:t>iopsychosoziales </a:t>
            </a:r>
            <a:r>
              <a:rPr lang="de-DE" sz="1600" dirty="0" smtClean="0">
                <a:cs typeface="Arial" panose="020B0604020202020204" pitchFamily="34" charset="0"/>
              </a:rPr>
              <a:t>Krankheitsmodell</a:t>
            </a:r>
            <a:r>
              <a:rPr lang="de-DE" sz="1600" b="0" dirty="0" smtClean="0">
                <a:cs typeface="Arial" panose="020B0604020202020204" pitchFamily="34" charset="0"/>
              </a:rPr>
              <a:t> </a:t>
            </a:r>
            <a:endParaRPr lang="de-DE" sz="1600" b="0" dirty="0">
              <a:cs typeface="Arial" panose="020B0604020202020204" pitchFamily="34" charset="0"/>
            </a:endParaRPr>
          </a:p>
          <a:p>
            <a:pPr marL="265113" indent="-257175">
              <a:buFont typeface="+mj-lt"/>
              <a:buAutoNum type="arabicParenR"/>
            </a:pPr>
            <a:r>
              <a:rPr lang="de-DE" sz="1600" b="0" dirty="0">
                <a:cs typeface="Arial" panose="020B0604020202020204" pitchFamily="34" charset="0"/>
              </a:rPr>
              <a:t>Auswirkungen auf </a:t>
            </a:r>
            <a:r>
              <a:rPr lang="de-DE" sz="1600" b="0" dirty="0" smtClean="0">
                <a:cs typeface="Arial" panose="020B0604020202020204" pitchFamily="34" charset="0"/>
              </a:rPr>
              <a:t>Sexualität</a:t>
            </a:r>
          </a:p>
          <a:p>
            <a:pPr marL="265113" indent="-257175">
              <a:buFont typeface="+mj-lt"/>
              <a:buAutoNum type="arabicParenR"/>
            </a:pPr>
            <a:r>
              <a:rPr lang="de-DE" sz="1600" dirty="0" smtClean="0">
                <a:cs typeface="Arial" panose="020B0604020202020204" pitchFamily="34" charset="0"/>
              </a:rPr>
              <a:t>Individualität der Behandlung (insb. bei </a:t>
            </a:r>
            <a:r>
              <a:rPr lang="de-DE" sz="1600" dirty="0" err="1" smtClean="0">
                <a:cs typeface="Arial" panose="020B0604020202020204" pitchFamily="34" charset="0"/>
              </a:rPr>
              <a:t>trauma</a:t>
            </a:r>
            <a:r>
              <a:rPr lang="de-DE" sz="1600" dirty="0" smtClean="0">
                <a:cs typeface="Arial" panose="020B0604020202020204" pitchFamily="34" charset="0"/>
              </a:rPr>
              <a:t>-sensibler Therapie)</a:t>
            </a:r>
            <a:endParaRPr lang="de-DE" sz="1600" b="0" dirty="0">
              <a:cs typeface="Arial" panose="020B0604020202020204" pitchFamily="34" charset="0"/>
            </a:endParaRPr>
          </a:p>
        </p:txBody>
      </p:sp>
      <p:sp>
        <p:nvSpPr>
          <p:cNvPr id="7" name="Foliennummernplatzhalter 6"/>
          <p:cNvSpPr>
            <a:spLocks noGrp="1"/>
          </p:cNvSpPr>
          <p:nvPr>
            <p:ph type="sldNum" sz="quarter" idx="12"/>
          </p:nvPr>
        </p:nvSpPr>
        <p:spPr/>
        <p:txBody>
          <a:bodyPr/>
          <a:lstStyle/>
          <a:p>
            <a:pPr>
              <a:defRPr/>
            </a:pPr>
            <a:fld id="{917FC25E-6352-4009-AAC9-4306434DE925}" type="slidenum">
              <a:rPr lang="de-CH" smtClean="0"/>
              <a:pPr>
                <a:defRPr/>
              </a:pPr>
              <a:t>21</a:t>
            </a:fld>
            <a:endParaRPr lang="de-CH" dirty="0"/>
          </a:p>
        </p:txBody>
      </p:sp>
      <p:sp>
        <p:nvSpPr>
          <p:cNvPr id="11" name="Titel 1"/>
          <p:cNvSpPr>
            <a:spLocks noGrp="1"/>
          </p:cNvSpPr>
          <p:nvPr>
            <p:ph type="title"/>
          </p:nvPr>
        </p:nvSpPr>
        <p:spPr>
          <a:xfrm>
            <a:off x="519113" y="484189"/>
            <a:ext cx="7797303" cy="440962"/>
          </a:xfrm>
        </p:spPr>
        <p:txBody>
          <a:bodyPr/>
          <a:lstStyle/>
          <a:p>
            <a:r>
              <a:rPr lang="de-CH" sz="2700" dirty="0"/>
              <a:t>Fazit</a:t>
            </a:r>
          </a:p>
        </p:txBody>
      </p:sp>
      <p:sp>
        <p:nvSpPr>
          <p:cNvPr id="6" name="Datumsplatzhalter 3"/>
          <p:cNvSpPr>
            <a:spLocks noGrp="1"/>
          </p:cNvSpPr>
          <p:nvPr>
            <p:ph type="dt" sz="half" idx="10"/>
          </p:nvPr>
        </p:nvSpPr>
        <p:spPr>
          <a:xfrm>
            <a:off x="539750" y="4900500"/>
            <a:ext cx="2628000" cy="144000"/>
          </a:xfrm>
        </p:spPr>
        <p:txBody>
          <a:bodyPr/>
          <a:lstStyle/>
          <a:p>
            <a:r>
              <a:rPr lang="de-DE"/>
              <a:t>07.03.2024 | Kantonsspital St.Gallen / Beckenboden-Symposium</a:t>
            </a:r>
            <a:endParaRPr lang="de-CH" dirty="0"/>
          </a:p>
        </p:txBody>
      </p:sp>
      <p:sp>
        <p:nvSpPr>
          <p:cNvPr id="9" name="Fußzeilenplatzhalter 4"/>
          <p:cNvSpPr>
            <a:spLocks noGrp="1"/>
          </p:cNvSpPr>
          <p:nvPr>
            <p:ph type="ftr" sz="quarter" idx="11"/>
          </p:nvPr>
        </p:nvSpPr>
        <p:spPr>
          <a:xfrm>
            <a:off x="5652120" y="4900500"/>
            <a:ext cx="2986041" cy="144000"/>
          </a:xfrm>
        </p:spPr>
        <p:txBody>
          <a:bodyPr/>
          <a:lstStyle/>
          <a:p>
            <a:r>
              <a:rPr lang="en-GB" dirty="0"/>
              <a:t>Katja Hämmerli Keller / Klinik für Psychosomatik und Konsiliarpsychiatrie</a:t>
            </a:r>
          </a:p>
        </p:txBody>
      </p:sp>
    </p:spTree>
    <p:extLst>
      <p:ext uri="{BB962C8B-B14F-4D97-AF65-F5344CB8AC3E}">
        <p14:creationId xmlns:p14="http://schemas.microsoft.com/office/powerpoint/2010/main" val="296261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82EFB0-7F6B-CFFE-4A19-6B6A51382D29}"/>
              </a:ext>
            </a:extLst>
          </p:cNvPr>
          <p:cNvSpPr>
            <a:spLocks noGrp="1"/>
          </p:cNvSpPr>
          <p:nvPr>
            <p:ph type="dt" sz="half" idx="14"/>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45699F97-2CD0-BD2C-EC76-9085122B601E}"/>
              </a:ext>
            </a:extLst>
          </p:cNvPr>
          <p:cNvSpPr>
            <a:spLocks noGrp="1"/>
          </p:cNvSpPr>
          <p:nvPr>
            <p:ph type="ftr" sz="quarter" idx="15"/>
          </p:nvPr>
        </p:nvSpPr>
        <p:spPr>
          <a:xfrm>
            <a:off x="5724128" y="4900500"/>
            <a:ext cx="2914033" cy="144000"/>
          </a:xfrm>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10ABCC4D-0B8C-9706-3ED3-03A856D05841}"/>
              </a:ext>
            </a:extLst>
          </p:cNvPr>
          <p:cNvSpPr>
            <a:spLocks noGrp="1"/>
          </p:cNvSpPr>
          <p:nvPr>
            <p:ph type="sldNum" sz="quarter" idx="16"/>
          </p:nvPr>
        </p:nvSpPr>
        <p:spPr/>
        <p:txBody>
          <a:bodyPr/>
          <a:lstStyle/>
          <a:p>
            <a:fld id="{85161AA8-845B-4832-91A1-E2961316CBF3}" type="slidenum">
              <a:rPr lang="en-GB" smtClean="0"/>
              <a:pPr/>
              <a:t>22</a:t>
            </a:fld>
            <a:endParaRPr lang="en-GB" dirty="0"/>
          </a:p>
        </p:txBody>
      </p:sp>
      <p:graphicFrame>
        <p:nvGraphicFramePr>
          <p:cNvPr id="7" name="Inhaltsplatzhalter 6">
            <a:extLst>
              <a:ext uri="{FF2B5EF4-FFF2-40B4-BE49-F238E27FC236}">
                <a16:creationId xmlns:a16="http://schemas.microsoft.com/office/drawing/2014/main" id="{06705A35-07AB-6B74-3EDC-0B2106362F23}"/>
              </a:ext>
            </a:extLst>
          </p:cNvPr>
          <p:cNvGraphicFramePr>
            <a:graphicFrameLocks noGrp="1"/>
          </p:cNvGraphicFramePr>
          <p:nvPr>
            <p:ph sz="quarter" idx="17"/>
            <p:extLst>
              <p:ext uri="{D42A27DB-BD31-4B8C-83A1-F6EECF244321}">
                <p14:modId xmlns:p14="http://schemas.microsoft.com/office/powerpoint/2010/main" val="2835604920"/>
              </p:ext>
            </p:extLst>
          </p:nvPr>
        </p:nvGraphicFramePr>
        <p:xfrm>
          <a:off x="1420505" y="987574"/>
          <a:ext cx="5760639" cy="3139440"/>
        </p:xfrm>
        <a:graphic>
          <a:graphicData uri="http://schemas.openxmlformats.org/drawingml/2006/table">
            <a:tbl>
              <a:tblPr firstRow="1" bandRow="1">
                <a:tableStyleId>{5C22544A-7EE6-4342-B048-85BDC9FD1C3A}</a:tableStyleId>
              </a:tblPr>
              <a:tblGrid>
                <a:gridCol w="5760639">
                  <a:extLst>
                    <a:ext uri="{9D8B030D-6E8A-4147-A177-3AD203B41FA5}">
                      <a16:colId xmlns:a16="http://schemas.microsoft.com/office/drawing/2014/main" val="2460448395"/>
                    </a:ext>
                  </a:extLst>
                </a:gridCol>
              </a:tblGrid>
              <a:tr h="1535048">
                <a:tc>
                  <a:txBody>
                    <a:bodyPr/>
                    <a:lstStyle/>
                    <a:p>
                      <a:r>
                        <a:rPr lang="de-DE" sz="2000" b="1" dirty="0" smtClean="0"/>
                        <a:t>Fazit</a:t>
                      </a:r>
                    </a:p>
                    <a:p>
                      <a:endParaRPr lang="de-DE" sz="2000" b="1" dirty="0" smtClean="0"/>
                    </a:p>
                    <a:p>
                      <a:r>
                        <a:rPr lang="de-DE" sz="2000" b="0" dirty="0" smtClean="0"/>
                        <a:t>Zusammenfassend </a:t>
                      </a:r>
                      <a:r>
                        <a:rPr lang="de-DE" sz="2000" b="0" dirty="0"/>
                        <a:t>lässt sich sagen, dass die </a:t>
                      </a:r>
                      <a:r>
                        <a:rPr lang="de-DE" sz="2000" b="1" dirty="0">
                          <a:solidFill>
                            <a:schemeClr val="tx1"/>
                          </a:solidFill>
                        </a:rPr>
                        <a:t>hohe Prävalenz </a:t>
                      </a:r>
                      <a:r>
                        <a:rPr lang="de-DE" sz="2000" b="1" dirty="0" smtClean="0"/>
                        <a:t>psychologischer </a:t>
                      </a:r>
                      <a:r>
                        <a:rPr lang="de-DE" sz="2000" b="1" dirty="0"/>
                        <a:t>Begleiterscheinungen </a:t>
                      </a:r>
                      <a:r>
                        <a:rPr lang="de-DE" sz="2000" b="0" dirty="0"/>
                        <a:t>bei </a:t>
                      </a:r>
                      <a:r>
                        <a:rPr lang="de-DE" sz="2000" b="0" dirty="0" smtClean="0"/>
                        <a:t>Betroffenen von CPP </a:t>
                      </a:r>
                      <a:r>
                        <a:rPr lang="de-DE" sz="2000" b="0" dirty="0"/>
                        <a:t>die Bedeutung </a:t>
                      </a:r>
                      <a:r>
                        <a:rPr lang="de-DE" sz="2000" b="0" dirty="0" smtClean="0"/>
                        <a:t>eines </a:t>
                      </a:r>
                      <a:r>
                        <a:rPr lang="de-DE" sz="2000" b="1" dirty="0" smtClean="0"/>
                        <a:t>routinemässigen </a:t>
                      </a:r>
                      <a:r>
                        <a:rPr lang="de-DE" sz="2000" b="1" dirty="0" smtClean="0">
                          <a:solidFill>
                            <a:schemeClr val="tx1"/>
                          </a:solidFill>
                        </a:rPr>
                        <a:t>Screenings psychosozialer</a:t>
                      </a:r>
                      <a:r>
                        <a:rPr lang="de-DE" sz="2000" b="1" baseline="0" dirty="0" smtClean="0">
                          <a:solidFill>
                            <a:schemeClr val="tx1"/>
                          </a:solidFill>
                        </a:rPr>
                        <a:t> Faktoren</a:t>
                      </a:r>
                      <a:r>
                        <a:rPr lang="de-DE" sz="2000" b="1" dirty="0" smtClean="0">
                          <a:solidFill>
                            <a:schemeClr val="tx1"/>
                          </a:solidFill>
                        </a:rPr>
                        <a:t> </a:t>
                      </a:r>
                      <a:r>
                        <a:rPr lang="de-DE" sz="2000" b="0" dirty="0"/>
                        <a:t>durch Gynäkologen und Hausärzte unterstreicht. </a:t>
                      </a:r>
                      <a:r>
                        <a:rPr lang="de-DE" sz="2000" b="0" dirty="0" smtClean="0"/>
                        <a:t>Bei Bedarf kann in</a:t>
                      </a:r>
                      <a:r>
                        <a:rPr lang="de-DE" sz="2000" b="0" baseline="0" dirty="0" smtClean="0"/>
                        <a:t> einem weiteren Schritt die Zuweisung zu einem </a:t>
                      </a:r>
                      <a:r>
                        <a:rPr lang="de-DE" sz="2000" b="1" baseline="0" dirty="0" smtClean="0"/>
                        <a:t>Fachspezalisten</a:t>
                      </a:r>
                      <a:r>
                        <a:rPr lang="de-DE" sz="2000" b="0" baseline="0" dirty="0" smtClean="0"/>
                        <a:t> erfolgen.</a:t>
                      </a:r>
                      <a:endParaRPr lang="de-CH" sz="2000" b="0" dirty="0"/>
                    </a:p>
                  </a:txBody>
                  <a:tcPr/>
                </a:tc>
                <a:extLst>
                  <a:ext uri="{0D108BD9-81ED-4DB2-BD59-A6C34878D82A}">
                    <a16:rowId xmlns:a16="http://schemas.microsoft.com/office/drawing/2014/main" val="3267452071"/>
                  </a:ext>
                </a:extLst>
              </a:tr>
            </a:tbl>
          </a:graphicData>
        </a:graphic>
      </p:graphicFrame>
      <p:pic>
        <p:nvPicPr>
          <p:cNvPr id="2" name="Grafik 1"/>
          <p:cNvPicPr>
            <a:picLocks noChangeAspect="1"/>
          </p:cNvPicPr>
          <p:nvPr/>
        </p:nvPicPr>
        <p:blipFill>
          <a:blip r:embed="rId3"/>
          <a:stretch>
            <a:fillRect/>
          </a:stretch>
        </p:blipFill>
        <p:spPr>
          <a:xfrm>
            <a:off x="7461505" y="1923678"/>
            <a:ext cx="1662036" cy="1422648"/>
          </a:xfrm>
          <a:prstGeom prst="rect">
            <a:avLst/>
          </a:prstGeom>
        </p:spPr>
      </p:pic>
    </p:spTree>
    <p:extLst>
      <p:ext uri="{BB962C8B-B14F-4D97-AF65-F5344CB8AC3E}">
        <p14:creationId xmlns:p14="http://schemas.microsoft.com/office/powerpoint/2010/main" val="1599034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pPr>
              <a:defRPr/>
            </a:pPr>
            <a:fld id="{917FC25E-6352-4009-AAC9-4306434DE925}" type="slidenum">
              <a:rPr lang="de-CH" smtClean="0"/>
              <a:pPr>
                <a:defRPr/>
              </a:pPr>
              <a:t>23</a:t>
            </a:fld>
            <a:endParaRPr lang="de-CH" dirty="0"/>
          </a:p>
        </p:txBody>
      </p:sp>
      <p:sp>
        <p:nvSpPr>
          <p:cNvPr id="6" name="Datumsplatzhalter 3"/>
          <p:cNvSpPr>
            <a:spLocks noGrp="1"/>
          </p:cNvSpPr>
          <p:nvPr>
            <p:ph type="dt" sz="half" idx="10"/>
          </p:nvPr>
        </p:nvSpPr>
        <p:spPr>
          <a:xfrm>
            <a:off x="539750" y="4900500"/>
            <a:ext cx="2628000" cy="144000"/>
          </a:xfrm>
        </p:spPr>
        <p:txBody>
          <a:bodyPr/>
          <a:lstStyle/>
          <a:p>
            <a:r>
              <a:rPr lang="de-DE"/>
              <a:t>07.03.2024 | Kantonsspital St.Gallen / Beckenboden-Symposium</a:t>
            </a:r>
            <a:endParaRPr lang="de-CH" dirty="0"/>
          </a:p>
        </p:txBody>
      </p:sp>
      <p:sp>
        <p:nvSpPr>
          <p:cNvPr id="9" name="Fußzeilenplatzhalter 4"/>
          <p:cNvSpPr>
            <a:spLocks noGrp="1"/>
          </p:cNvSpPr>
          <p:nvPr>
            <p:ph type="ftr" sz="quarter" idx="11"/>
          </p:nvPr>
        </p:nvSpPr>
        <p:spPr>
          <a:xfrm>
            <a:off x="5652120" y="4900500"/>
            <a:ext cx="2986041" cy="144000"/>
          </a:xfrm>
        </p:spPr>
        <p:txBody>
          <a:bodyPr/>
          <a:lstStyle/>
          <a:p>
            <a:r>
              <a:rPr lang="en-GB" dirty="0"/>
              <a:t>Katja Hämmerli Keller / Klinik für Psychosomatik und Konsiliarpsychiatrie</a:t>
            </a:r>
          </a:p>
        </p:txBody>
      </p:sp>
      <p:sp>
        <p:nvSpPr>
          <p:cNvPr id="11" name="Rechteck 10"/>
          <p:cNvSpPr/>
          <p:nvPr/>
        </p:nvSpPr>
        <p:spPr>
          <a:xfrm>
            <a:off x="0" y="1263600"/>
            <a:ext cx="7200000" cy="324000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339699"/>
            <a:ext cx="2163901" cy="2163901"/>
          </a:xfrm>
          <a:prstGeom prst="rect">
            <a:avLst/>
          </a:prstGeom>
        </p:spPr>
      </p:pic>
      <p:sp>
        <p:nvSpPr>
          <p:cNvPr id="13" name="Titel 6"/>
          <p:cNvSpPr>
            <a:spLocks noGrp="1"/>
          </p:cNvSpPr>
          <p:nvPr>
            <p:ph type="title"/>
          </p:nvPr>
        </p:nvSpPr>
        <p:spPr>
          <a:xfrm>
            <a:off x="1403648" y="1707654"/>
            <a:ext cx="5760640" cy="532860"/>
          </a:xfrm>
        </p:spPr>
        <p:txBody>
          <a:bodyPr/>
          <a:lstStyle/>
          <a:p>
            <a:r>
              <a:rPr lang="en-GB" sz="2900" dirty="0">
                <a:solidFill>
                  <a:schemeClr val="tx1"/>
                </a:solidFill>
              </a:rPr>
              <a:t>Fragen?</a:t>
            </a:r>
          </a:p>
        </p:txBody>
      </p:sp>
    </p:spTree>
    <p:extLst>
      <p:ext uri="{BB962C8B-B14F-4D97-AF65-F5344CB8AC3E}">
        <p14:creationId xmlns:p14="http://schemas.microsoft.com/office/powerpoint/2010/main" val="4124048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Herzlichen Dank</a:t>
            </a:r>
            <a:br>
              <a:rPr lang="de-CH" dirty="0" smtClean="0"/>
            </a:br>
            <a:r>
              <a:rPr lang="de-CH" dirty="0" smtClean="0"/>
              <a:t>für Ihre Aufmerksamkeit.</a:t>
            </a:r>
            <a:br>
              <a:rPr lang="de-CH" dirty="0" smtClean="0"/>
            </a:br>
            <a:r>
              <a:rPr lang="en-GB" sz="1400" b="0" dirty="0"/>
              <a:t>katja.haemmerlikeller@kssg.ch</a:t>
            </a:r>
            <a:r>
              <a:rPr lang="en-GB" sz="3200" u="sng" dirty="0"/>
              <a:t/>
            </a:r>
            <a:br>
              <a:rPr lang="en-GB" sz="3200" u="sng" dirty="0"/>
            </a:br>
            <a:endParaRPr lang="de-CH" dirty="0"/>
          </a:p>
        </p:txBody>
      </p:sp>
      <p:pic>
        <p:nvPicPr>
          <p:cNvPr id="3" name="Bildplatzhalt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29880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9113" y="484188"/>
            <a:ext cx="7653287" cy="431394"/>
          </a:xfrm>
        </p:spPr>
        <p:txBody>
          <a:bodyPr/>
          <a:lstStyle/>
          <a:p>
            <a:r>
              <a:rPr lang="de-CH" sz="2700" dirty="0"/>
              <a:t>Referenzen</a:t>
            </a:r>
          </a:p>
        </p:txBody>
      </p:sp>
      <p:sp>
        <p:nvSpPr>
          <p:cNvPr id="3" name="Inhaltsplatzhalter 2"/>
          <p:cNvSpPr>
            <a:spLocks noGrp="1"/>
          </p:cNvSpPr>
          <p:nvPr>
            <p:ph idx="1"/>
          </p:nvPr>
        </p:nvSpPr>
        <p:spPr>
          <a:xfrm>
            <a:off x="519112" y="1059582"/>
            <a:ext cx="7581279" cy="3744416"/>
          </a:xfrm>
        </p:spPr>
        <p:txBody>
          <a:bodyPr>
            <a:normAutofit fontScale="40000" lnSpcReduction="20000"/>
          </a:bodyPr>
          <a:lstStyle/>
          <a:p>
            <a:pPr marL="0" indent="0">
              <a:spcBef>
                <a:spcPts val="600"/>
              </a:spcBef>
              <a:buNone/>
            </a:pPr>
            <a:r>
              <a:rPr lang="en-GB" sz="2000" dirty="0"/>
              <a:t>A, P., &amp; Ma, K. (2008). Life events in patients with vulvodynia. </a:t>
            </a:r>
            <a:r>
              <a:rPr lang="en-GB" sz="2000" i="1" dirty="0"/>
              <a:t>BJOG: An International Journal of Obstetrics &amp;Amp; Gynaecology</a:t>
            </a:r>
            <a:r>
              <a:rPr lang="en-GB" sz="2000" dirty="0"/>
              <a:t>, </a:t>
            </a:r>
            <a:r>
              <a:rPr lang="en-GB" sz="2000" i="1" dirty="0"/>
              <a:t>115</a:t>
            </a:r>
            <a:r>
              <a:rPr lang="en-GB" sz="2000" dirty="0"/>
              <a:t>(4). </a:t>
            </a:r>
            <a:r>
              <a:rPr lang="en-GB" sz="2000" u="sng" dirty="0">
                <a:hlinkClick r:id="rId2"/>
              </a:rPr>
              <a:t>https://doi.org/10.1111/j.1471-0528.2007.01662.x</a:t>
            </a:r>
            <a:endParaRPr lang="de-CH" sz="2000" dirty="0"/>
          </a:p>
          <a:p>
            <a:pPr marL="0" indent="0">
              <a:spcBef>
                <a:spcPts val="600"/>
              </a:spcBef>
              <a:buNone/>
            </a:pPr>
            <a:r>
              <a:rPr lang="en-GB" sz="2000" dirty="0" err="1"/>
              <a:t>Ahangari</a:t>
            </a:r>
            <a:r>
              <a:rPr lang="en-GB" sz="2000" dirty="0"/>
              <a:t>, A. (2014). Prevalence of chronic pelvic pain among women: An updated review. </a:t>
            </a:r>
            <a:r>
              <a:rPr lang="en-GB" sz="2000" i="1" dirty="0"/>
              <a:t>Pain Physician</a:t>
            </a:r>
            <a:r>
              <a:rPr lang="en-GB" sz="2000" dirty="0"/>
              <a:t>, </a:t>
            </a:r>
            <a:r>
              <a:rPr lang="en-GB" sz="2000" i="1" dirty="0"/>
              <a:t>17</a:t>
            </a:r>
            <a:r>
              <a:rPr lang="en-GB" sz="2000" dirty="0"/>
              <a:t>(2), E141-147.</a:t>
            </a:r>
            <a:endParaRPr lang="de-CH" sz="2000" dirty="0"/>
          </a:p>
          <a:p>
            <a:pPr marL="0" indent="0">
              <a:spcBef>
                <a:spcPts val="600"/>
              </a:spcBef>
              <a:buNone/>
            </a:pPr>
            <a:r>
              <a:rPr lang="en-GB" sz="2000" dirty="0"/>
              <a:t>Anderson, R. U., Wise, D., Sawyer, T., &amp; Chan, C. A. (2006). Sexual Dysfunction in Men With Chronic Prostatitis/Chronic Pelvic Pain Syndrome: Improvement After Trigger Point Release and Paradoxical Relaxation Training. </a:t>
            </a:r>
            <a:r>
              <a:rPr lang="en-GB" sz="2000" i="1" dirty="0"/>
              <a:t>Journal of Urology</a:t>
            </a:r>
            <a:r>
              <a:rPr lang="en-GB" sz="2000" dirty="0"/>
              <a:t>, </a:t>
            </a:r>
            <a:r>
              <a:rPr lang="en-GB" sz="2000" i="1" dirty="0"/>
              <a:t>176</a:t>
            </a:r>
            <a:r>
              <a:rPr lang="en-GB" sz="2000" dirty="0"/>
              <a:t>(4). </a:t>
            </a:r>
            <a:r>
              <a:rPr lang="en-GB" sz="2000" u="sng" dirty="0">
                <a:hlinkClick r:id="rId3"/>
              </a:rPr>
              <a:t>https://doi.org/10.1016/j.juro.2006.06.010</a:t>
            </a:r>
            <a:endParaRPr lang="de-CH" sz="2000" dirty="0"/>
          </a:p>
          <a:p>
            <a:pPr marL="0" indent="0">
              <a:spcBef>
                <a:spcPts val="600"/>
              </a:spcBef>
              <a:buNone/>
            </a:pPr>
            <a:r>
              <a:rPr lang="en-GB" sz="2000" dirty="0"/>
              <a:t>Arnold, M. J., Osgood, A. T., &amp; </a:t>
            </a:r>
            <a:r>
              <a:rPr lang="en-GB" sz="2000" dirty="0" err="1"/>
              <a:t>Aust</a:t>
            </a:r>
            <a:r>
              <a:rPr lang="en-GB" sz="2000" dirty="0"/>
              <a:t>, A. (2021). Chronic Pelvic Pain in Women: ACOG Updates Recommendations. </a:t>
            </a:r>
            <a:r>
              <a:rPr lang="de-CH" sz="2000" i="1" dirty="0"/>
              <a:t>American Family </a:t>
            </a:r>
            <a:r>
              <a:rPr lang="de-CH" sz="2000" i="1" dirty="0" err="1"/>
              <a:t>Physician</a:t>
            </a:r>
            <a:r>
              <a:rPr lang="de-CH" sz="2000" dirty="0"/>
              <a:t>, </a:t>
            </a:r>
            <a:r>
              <a:rPr lang="de-CH" sz="2000" i="1" dirty="0"/>
              <a:t>103</a:t>
            </a:r>
            <a:r>
              <a:rPr lang="de-CH" sz="2000" dirty="0"/>
              <a:t>(3), 186–188.</a:t>
            </a:r>
          </a:p>
          <a:p>
            <a:pPr marL="0" indent="0">
              <a:spcBef>
                <a:spcPts val="600"/>
              </a:spcBef>
              <a:buNone/>
            </a:pPr>
            <a:r>
              <a:rPr lang="de-CH" sz="2000" dirty="0"/>
              <a:t>Backe, J., </a:t>
            </a:r>
            <a:r>
              <a:rPr lang="de-CH" sz="2000" dirty="0" err="1"/>
              <a:t>Micka</a:t>
            </a:r>
            <a:r>
              <a:rPr lang="de-CH" sz="2000" dirty="0"/>
              <a:t>, R., &amp; Seidler, G. (2006). Posttraumatische Belastungsstörung und gynäkologische Symptome in einer Frauenarztpraxis. </a:t>
            </a:r>
            <a:r>
              <a:rPr lang="de-CH" sz="2000" i="1" dirty="0"/>
              <a:t>Geburtshilfe Und Frauenheilkunde - GEBURTSH FRAUENHEILK</a:t>
            </a:r>
            <a:r>
              <a:rPr lang="de-CH" sz="2000" dirty="0"/>
              <a:t>, </a:t>
            </a:r>
            <a:r>
              <a:rPr lang="de-CH" sz="2000" i="1" dirty="0"/>
              <a:t>66</a:t>
            </a:r>
            <a:r>
              <a:rPr lang="de-CH" sz="2000" dirty="0"/>
              <a:t>, 461–468. </a:t>
            </a:r>
            <a:r>
              <a:rPr lang="de-CH" sz="2000" u="sng" dirty="0">
                <a:hlinkClick r:id="rId4"/>
              </a:rPr>
              <a:t>https://doi.org/10.1055/s-2006-924040</a:t>
            </a:r>
            <a:endParaRPr lang="de-CH" sz="2000" dirty="0"/>
          </a:p>
          <a:p>
            <a:pPr marL="0" indent="0">
              <a:spcBef>
                <a:spcPts val="600"/>
              </a:spcBef>
              <a:buNone/>
            </a:pPr>
            <a:r>
              <a:rPr lang="de-CH" sz="2000" dirty="0" err="1"/>
              <a:t>Balık</a:t>
            </a:r>
            <a:r>
              <a:rPr lang="de-CH" sz="2000" dirty="0"/>
              <a:t>, G., </a:t>
            </a:r>
            <a:r>
              <a:rPr lang="de-CH" sz="2000" dirty="0" err="1"/>
              <a:t>Üstüner</a:t>
            </a:r>
            <a:r>
              <a:rPr lang="de-CH" sz="2000" dirty="0"/>
              <a:t>, I., </a:t>
            </a:r>
            <a:r>
              <a:rPr lang="de-CH" sz="2000" dirty="0" err="1"/>
              <a:t>Kağıtcı</a:t>
            </a:r>
            <a:r>
              <a:rPr lang="de-CH" sz="2000" dirty="0"/>
              <a:t>, M., &amp; </a:t>
            </a:r>
            <a:r>
              <a:rPr lang="de-CH" sz="2000" dirty="0" err="1"/>
              <a:t>Şahin</a:t>
            </a:r>
            <a:r>
              <a:rPr lang="de-CH" sz="2000" dirty="0"/>
              <a:t>, F. K. (2014). </a:t>
            </a:r>
            <a:r>
              <a:rPr lang="en-GB" sz="2000" dirty="0"/>
              <a:t>Is There a Relationship between Mood Disorders and Dysmenorrhea? </a:t>
            </a:r>
            <a:r>
              <a:rPr lang="de-CH" sz="2000" i="1" dirty="0"/>
              <a:t>Journal </a:t>
            </a:r>
            <a:r>
              <a:rPr lang="de-CH" sz="2000" i="1" dirty="0" err="1"/>
              <a:t>of</a:t>
            </a:r>
            <a:r>
              <a:rPr lang="de-CH" sz="2000" i="1" dirty="0"/>
              <a:t> </a:t>
            </a:r>
            <a:r>
              <a:rPr lang="de-CH" sz="2000" i="1" dirty="0" err="1"/>
              <a:t>Pediatric</a:t>
            </a:r>
            <a:r>
              <a:rPr lang="de-CH" sz="2000" i="1" dirty="0"/>
              <a:t> </a:t>
            </a:r>
            <a:r>
              <a:rPr lang="de-CH" sz="2000" i="1" dirty="0" err="1"/>
              <a:t>and</a:t>
            </a:r>
            <a:r>
              <a:rPr lang="de-CH" sz="2000" i="1" dirty="0"/>
              <a:t> </a:t>
            </a:r>
            <a:r>
              <a:rPr lang="de-CH" sz="2000" i="1" dirty="0" err="1"/>
              <a:t>Adolescent</a:t>
            </a:r>
            <a:r>
              <a:rPr lang="de-CH" sz="2000" i="1" dirty="0"/>
              <a:t> </a:t>
            </a:r>
            <a:r>
              <a:rPr lang="de-CH" sz="2000" i="1" dirty="0" err="1"/>
              <a:t>Gynecology</a:t>
            </a:r>
            <a:r>
              <a:rPr lang="de-CH" sz="2000" dirty="0"/>
              <a:t>, </a:t>
            </a:r>
            <a:r>
              <a:rPr lang="de-CH" sz="2000" i="1" dirty="0"/>
              <a:t>27</a:t>
            </a:r>
            <a:r>
              <a:rPr lang="de-CH" sz="2000" dirty="0"/>
              <a:t>(6), 371–374. </a:t>
            </a:r>
            <a:r>
              <a:rPr lang="de-CH" sz="2000" u="sng" dirty="0">
                <a:hlinkClick r:id="rId5"/>
              </a:rPr>
              <a:t>https://doi.org/10.1016/j.jpag.2014.01.108</a:t>
            </a:r>
            <a:endParaRPr lang="de-CH" sz="2000" dirty="0"/>
          </a:p>
          <a:p>
            <a:pPr marL="0" indent="0">
              <a:spcBef>
                <a:spcPts val="600"/>
              </a:spcBef>
              <a:buNone/>
            </a:pPr>
            <a:r>
              <a:rPr lang="de-CH" sz="2000" dirty="0" err="1"/>
              <a:t>Banaei</a:t>
            </a:r>
            <a:r>
              <a:rPr lang="de-CH" sz="2000" dirty="0"/>
              <a:t>, M., </a:t>
            </a:r>
            <a:r>
              <a:rPr lang="de-CH" sz="2000" dirty="0" err="1"/>
              <a:t>Kariman</a:t>
            </a:r>
            <a:r>
              <a:rPr lang="de-CH" sz="2000" dirty="0"/>
              <a:t>, N., </a:t>
            </a:r>
            <a:r>
              <a:rPr lang="de-CH" sz="2000" dirty="0" err="1"/>
              <a:t>Ozgoli</a:t>
            </a:r>
            <a:r>
              <a:rPr lang="de-CH" sz="2000" dirty="0"/>
              <a:t>, G., </a:t>
            </a:r>
            <a:r>
              <a:rPr lang="de-CH" sz="2000" dirty="0" err="1"/>
              <a:t>Nasiri</a:t>
            </a:r>
            <a:r>
              <a:rPr lang="de-CH" sz="2000" dirty="0"/>
              <a:t>, M., </a:t>
            </a:r>
            <a:r>
              <a:rPr lang="de-CH" sz="2000" dirty="0" err="1"/>
              <a:t>Ghasemi</a:t>
            </a:r>
            <a:r>
              <a:rPr lang="de-CH" sz="2000" dirty="0"/>
              <a:t>, V., </a:t>
            </a:r>
            <a:r>
              <a:rPr lang="de-CH" sz="2000" dirty="0" err="1"/>
              <a:t>Khiabani</a:t>
            </a:r>
            <a:r>
              <a:rPr lang="de-CH" sz="2000" dirty="0"/>
              <a:t>, A., </a:t>
            </a:r>
            <a:r>
              <a:rPr lang="de-CH" sz="2000" dirty="0" err="1"/>
              <a:t>Dashti</a:t>
            </a:r>
            <a:r>
              <a:rPr lang="de-CH" sz="2000" dirty="0"/>
              <a:t>, S., &amp; </a:t>
            </a:r>
            <a:r>
              <a:rPr lang="de-CH" sz="2000" dirty="0" err="1"/>
              <a:t>Shahri</a:t>
            </a:r>
            <a:r>
              <a:rPr lang="de-CH" sz="2000" dirty="0"/>
              <a:t>, L. M. (2020). </a:t>
            </a:r>
            <a:r>
              <a:rPr lang="en-GB" sz="2000" dirty="0"/>
              <a:t>Prevalence of postpartum dyspareunia: A systematic review and meta‐analysis. </a:t>
            </a:r>
            <a:r>
              <a:rPr lang="en-GB" sz="2000" i="1" dirty="0"/>
              <a:t>International Journal of </a:t>
            </a:r>
            <a:r>
              <a:rPr lang="en-GB" sz="2000" i="1" dirty="0" err="1"/>
              <a:t>Gynecology</a:t>
            </a:r>
            <a:r>
              <a:rPr lang="en-GB" sz="2000" i="1" dirty="0"/>
              <a:t> &amp;Amp; Obstetrics</a:t>
            </a:r>
            <a:r>
              <a:rPr lang="en-GB" sz="2000" dirty="0"/>
              <a:t>, </a:t>
            </a:r>
            <a:r>
              <a:rPr lang="en-GB" sz="2000" i="1" dirty="0"/>
              <a:t>153</a:t>
            </a:r>
            <a:r>
              <a:rPr lang="en-GB" sz="2000" dirty="0"/>
              <a:t>(1). </a:t>
            </a:r>
            <a:r>
              <a:rPr lang="en-GB" sz="2000" u="sng" dirty="0">
                <a:hlinkClick r:id="rId6"/>
              </a:rPr>
              <a:t>https://doi.org/10.1002/ijgo.13523</a:t>
            </a:r>
            <a:endParaRPr lang="de-CH" sz="2000" dirty="0"/>
          </a:p>
          <a:p>
            <a:pPr marL="0" indent="0">
              <a:spcBef>
                <a:spcPts val="600"/>
              </a:spcBef>
              <a:buNone/>
            </a:pPr>
            <a:r>
              <a:rPr lang="de-CH" sz="2000" dirty="0" err="1"/>
              <a:t>Beji</a:t>
            </a:r>
            <a:r>
              <a:rPr lang="de-CH" sz="2000" dirty="0"/>
              <a:t>, N. K., </a:t>
            </a:r>
            <a:r>
              <a:rPr lang="de-CH" sz="2000" dirty="0" err="1"/>
              <a:t>Yalçın</a:t>
            </a:r>
            <a:r>
              <a:rPr lang="de-CH" sz="2000" dirty="0"/>
              <a:t>, Ö., &amp; Erkan, H. A. (2003). </a:t>
            </a:r>
            <a:r>
              <a:rPr lang="en-GB" sz="2000" dirty="0"/>
              <a:t>The effect of pelvic floor training on sexual function of treated patients. </a:t>
            </a:r>
            <a:r>
              <a:rPr lang="en-GB" sz="2000" i="1" dirty="0"/>
              <a:t>International </a:t>
            </a:r>
            <a:r>
              <a:rPr lang="en-GB" sz="2000" i="1" dirty="0" err="1"/>
              <a:t>Urogynecology</a:t>
            </a:r>
            <a:r>
              <a:rPr lang="en-GB" sz="2000" i="1" dirty="0"/>
              <a:t> Journal and Pelvic Floor Dysfunction</a:t>
            </a:r>
            <a:r>
              <a:rPr lang="en-GB" sz="2000" dirty="0"/>
              <a:t>, </a:t>
            </a:r>
            <a:r>
              <a:rPr lang="en-GB" sz="2000" i="1" dirty="0"/>
              <a:t>14</a:t>
            </a:r>
            <a:r>
              <a:rPr lang="en-GB" sz="2000" dirty="0"/>
              <a:t>(4). </a:t>
            </a:r>
            <a:r>
              <a:rPr lang="en-GB" sz="2000" u="sng" dirty="0">
                <a:hlinkClick r:id="rId7"/>
              </a:rPr>
              <a:t>https://doi.org/10.1007/s00192-003-1071-2</a:t>
            </a:r>
            <a:endParaRPr lang="de-CH" sz="2000" dirty="0"/>
          </a:p>
          <a:p>
            <a:pPr marL="0" indent="0">
              <a:spcBef>
                <a:spcPts val="600"/>
              </a:spcBef>
              <a:buNone/>
            </a:pPr>
            <a:r>
              <a:rPr lang="it-CH" sz="2000" dirty="0" err="1"/>
              <a:t>Bergeron</a:t>
            </a:r>
            <a:r>
              <a:rPr lang="it-CH" sz="2000" dirty="0"/>
              <a:t>, S., </a:t>
            </a:r>
            <a:r>
              <a:rPr lang="it-CH" sz="2000" dirty="0" err="1"/>
              <a:t>Morin</a:t>
            </a:r>
            <a:r>
              <a:rPr lang="it-CH" sz="2000" dirty="0"/>
              <a:t>, M., &amp; Lord, M. (2010). </a:t>
            </a:r>
            <a:r>
              <a:rPr lang="en-GB" sz="2000" dirty="0"/>
              <a:t>Integrating pelvic floor rehabilitation and cognitive-behavioural therapy for sexual pain: What have we learned and were do we go from here? </a:t>
            </a:r>
            <a:r>
              <a:rPr lang="de-CH" sz="2000" i="1" dirty="0"/>
              <a:t>Sexual </a:t>
            </a:r>
            <a:r>
              <a:rPr lang="de-CH" sz="2000" i="1" dirty="0" err="1"/>
              <a:t>and</a:t>
            </a:r>
            <a:r>
              <a:rPr lang="de-CH" sz="2000" i="1" dirty="0"/>
              <a:t> </a:t>
            </a:r>
            <a:r>
              <a:rPr lang="de-CH" sz="2000" i="1" dirty="0" err="1"/>
              <a:t>Relationship</a:t>
            </a:r>
            <a:r>
              <a:rPr lang="de-CH" sz="2000" i="1" dirty="0"/>
              <a:t> </a:t>
            </a:r>
            <a:r>
              <a:rPr lang="de-CH" sz="2000" i="1" dirty="0" err="1"/>
              <a:t>Therapy</a:t>
            </a:r>
            <a:r>
              <a:rPr lang="de-CH" sz="2000" dirty="0"/>
              <a:t>, </a:t>
            </a:r>
            <a:r>
              <a:rPr lang="de-CH" sz="2000" i="1" dirty="0"/>
              <a:t>25</a:t>
            </a:r>
            <a:r>
              <a:rPr lang="de-CH" sz="2000" dirty="0"/>
              <a:t>, 289–298. </a:t>
            </a:r>
            <a:r>
              <a:rPr lang="de-CH" sz="2000" u="sng" dirty="0">
                <a:hlinkClick r:id="rId8"/>
              </a:rPr>
              <a:t>https://doi.org/10.1080/14681994.2010.486398</a:t>
            </a:r>
            <a:endParaRPr lang="de-CH" sz="2000" dirty="0"/>
          </a:p>
          <a:p>
            <a:pPr marL="0" indent="0">
              <a:spcBef>
                <a:spcPts val="600"/>
              </a:spcBef>
              <a:buNone/>
            </a:pPr>
            <a:r>
              <a:rPr lang="de-CH" sz="2000" dirty="0"/>
              <a:t>Blaser, M., </a:t>
            </a:r>
            <a:r>
              <a:rPr lang="de-CH" sz="2000" dirty="0" err="1"/>
              <a:t>Kalberer</a:t>
            </a:r>
            <a:r>
              <a:rPr lang="de-CH" sz="2000" dirty="0"/>
              <a:t>, L., &amp; Schorno, A. (2020). </a:t>
            </a:r>
            <a:r>
              <a:rPr lang="de-CH" sz="2000" i="1" dirty="0"/>
              <a:t>Der Beckenboden – ein wichtiger Muskel im Sport</a:t>
            </a:r>
            <a:r>
              <a:rPr lang="de-CH" sz="2000" dirty="0"/>
              <a:t>.</a:t>
            </a:r>
          </a:p>
          <a:p>
            <a:pPr marL="0" indent="0">
              <a:spcBef>
                <a:spcPts val="600"/>
              </a:spcBef>
              <a:buNone/>
            </a:pPr>
            <a:r>
              <a:rPr lang="en-GB" sz="2000" dirty="0" err="1"/>
              <a:t>Bonis</a:t>
            </a:r>
            <a:r>
              <a:rPr lang="en-GB" sz="2000" dirty="0"/>
              <a:t>, M., </a:t>
            </a:r>
            <a:r>
              <a:rPr lang="en-GB" sz="2000" dirty="0" err="1"/>
              <a:t>Lormand</a:t>
            </a:r>
            <a:r>
              <a:rPr lang="en-GB" sz="2000" dirty="0"/>
              <a:t>, J., &amp; Walsh, C. (2019). Using the Pelvic Floor Impact Questionnaire and Lifestyle Modifications to Improve Symptoms of Pelvic Floor Dysfunction. </a:t>
            </a:r>
            <a:r>
              <a:rPr lang="en-GB" sz="2000" i="1" dirty="0"/>
              <a:t>American Journal of Biomedical Science &amp;Amp; Research</a:t>
            </a:r>
            <a:r>
              <a:rPr lang="en-GB" sz="2000" dirty="0"/>
              <a:t>, </a:t>
            </a:r>
            <a:r>
              <a:rPr lang="en-GB" sz="2000" i="1" dirty="0"/>
              <a:t>3</a:t>
            </a:r>
            <a:r>
              <a:rPr lang="en-GB" sz="2000" dirty="0"/>
              <a:t>(1). </a:t>
            </a:r>
            <a:r>
              <a:rPr lang="en-GB" sz="2000" u="sng" dirty="0">
                <a:hlinkClick r:id="rId9"/>
              </a:rPr>
              <a:t>https://doi.org/10.34297/ajbsr.2019.03.000628</a:t>
            </a:r>
            <a:endParaRPr lang="de-CH" sz="2000" dirty="0"/>
          </a:p>
          <a:p>
            <a:pPr marL="0" indent="0">
              <a:spcBef>
                <a:spcPts val="600"/>
              </a:spcBef>
              <a:buNone/>
            </a:pPr>
            <a:r>
              <a:rPr lang="en-GB" sz="2000" dirty="0"/>
              <a:t>Brooks, T., Sharp, R., Evans, S., </a:t>
            </a:r>
            <a:r>
              <a:rPr lang="en-GB" sz="2000" dirty="0" err="1"/>
              <a:t>Baranoff</a:t>
            </a:r>
            <a:r>
              <a:rPr lang="en-GB" sz="2000" dirty="0"/>
              <a:t>, J., &amp; </a:t>
            </a:r>
            <a:r>
              <a:rPr lang="en-GB" sz="2000" dirty="0" err="1"/>
              <a:t>Esterman</a:t>
            </a:r>
            <a:r>
              <a:rPr lang="en-GB" sz="2000" dirty="0"/>
              <a:t>, A. (2021). Psychological Interventions for Women with Persistent Pelvic Pain: A Survey of Mental Health Clinicians. </a:t>
            </a:r>
            <a:r>
              <a:rPr lang="de-CH" sz="2000" i="1" dirty="0"/>
              <a:t>Journal </a:t>
            </a:r>
            <a:r>
              <a:rPr lang="de-CH" sz="2000" i="1" dirty="0" err="1"/>
              <a:t>of</a:t>
            </a:r>
            <a:r>
              <a:rPr lang="de-CH" sz="2000" i="1" dirty="0"/>
              <a:t> </a:t>
            </a:r>
            <a:r>
              <a:rPr lang="de-CH" sz="2000" i="1" dirty="0" err="1"/>
              <a:t>Multidisciplinary</a:t>
            </a:r>
            <a:r>
              <a:rPr lang="de-CH" sz="2000" i="1" dirty="0"/>
              <a:t> </a:t>
            </a:r>
            <a:r>
              <a:rPr lang="de-CH" sz="2000" i="1" dirty="0" err="1"/>
              <a:t>Healthcare</a:t>
            </a:r>
            <a:r>
              <a:rPr lang="de-CH" sz="2000" dirty="0"/>
              <a:t>, </a:t>
            </a:r>
            <a:r>
              <a:rPr lang="de-CH" sz="2000" i="1" dirty="0"/>
              <a:t>Volume 14</a:t>
            </a:r>
            <a:r>
              <a:rPr lang="de-CH" sz="2000" dirty="0"/>
              <a:t>. </a:t>
            </a:r>
            <a:r>
              <a:rPr lang="de-CH" sz="2000" u="sng" dirty="0">
                <a:hlinkClick r:id="rId10"/>
              </a:rPr>
              <a:t>https://doi.org/10.2147/jmdh.s313109</a:t>
            </a:r>
            <a:endParaRPr lang="de-CH" sz="2000" dirty="0"/>
          </a:p>
          <a:p>
            <a:pPr marL="0" indent="0">
              <a:spcBef>
                <a:spcPts val="600"/>
              </a:spcBef>
              <a:buNone/>
            </a:pPr>
            <a:r>
              <a:rPr lang="fr-CH" sz="2000" dirty="0"/>
              <a:t>Bryant, C., </a:t>
            </a:r>
            <a:r>
              <a:rPr lang="fr-CH" sz="2000" dirty="0" err="1"/>
              <a:t>Cockburn</a:t>
            </a:r>
            <a:r>
              <a:rPr lang="fr-CH" sz="2000" dirty="0"/>
              <a:t>, R., Planté, A.-F., &amp; Chia, A. (2016). </a:t>
            </a:r>
            <a:r>
              <a:rPr lang="en-GB" sz="2000" dirty="0"/>
              <a:t>The psychological profile of women presenting to a multidisciplinary clinic for chronic pelvic pain: High levels of psychological dysfunction and implications for practice. </a:t>
            </a:r>
            <a:r>
              <a:rPr lang="de-CH" sz="2000" i="1" dirty="0"/>
              <a:t>Journal </a:t>
            </a:r>
            <a:r>
              <a:rPr lang="de-CH" sz="2000" i="1" dirty="0" err="1"/>
              <a:t>of</a:t>
            </a:r>
            <a:r>
              <a:rPr lang="de-CH" sz="2000" i="1" dirty="0"/>
              <a:t> </a:t>
            </a:r>
            <a:r>
              <a:rPr lang="de-CH" sz="2000" i="1" dirty="0" err="1"/>
              <a:t>Pain</a:t>
            </a:r>
            <a:r>
              <a:rPr lang="de-CH" sz="2000" i="1" dirty="0"/>
              <a:t> Research</a:t>
            </a:r>
            <a:r>
              <a:rPr lang="de-CH" sz="2000" dirty="0"/>
              <a:t>, </a:t>
            </a:r>
            <a:r>
              <a:rPr lang="de-CH" sz="2000" i="1" dirty="0"/>
              <a:t>Volume 9</a:t>
            </a:r>
            <a:r>
              <a:rPr lang="de-CH" sz="2000" dirty="0"/>
              <a:t>. </a:t>
            </a:r>
            <a:r>
              <a:rPr lang="de-CH" sz="2000" u="sng" dirty="0">
                <a:hlinkClick r:id="rId11"/>
              </a:rPr>
              <a:t>https://doi.org/10.2147/jpr.s115065</a:t>
            </a:r>
            <a:endParaRPr lang="de-CH" sz="2000" dirty="0"/>
          </a:p>
          <a:p>
            <a:endParaRPr lang="de-CH" dirty="0"/>
          </a:p>
        </p:txBody>
      </p:sp>
      <p:sp>
        <p:nvSpPr>
          <p:cNvPr id="6" name="Foliennummernplatzhalter 5"/>
          <p:cNvSpPr>
            <a:spLocks noGrp="1"/>
          </p:cNvSpPr>
          <p:nvPr>
            <p:ph type="sldNum" sz="quarter" idx="12"/>
          </p:nvPr>
        </p:nvSpPr>
        <p:spPr/>
        <p:txBody>
          <a:bodyPr/>
          <a:lstStyle/>
          <a:p>
            <a:fld id="{85161AA8-845B-4832-91A1-E2961316CBF3}" type="slidenum">
              <a:rPr lang="en-GB" smtClean="0"/>
              <a:pPr/>
              <a:t>25</a:t>
            </a:fld>
            <a:endParaRPr lang="en-GB" dirty="0"/>
          </a:p>
        </p:txBody>
      </p:sp>
      <p:sp>
        <p:nvSpPr>
          <p:cNvPr id="7" name="Datumsplatzhalter 3"/>
          <p:cNvSpPr>
            <a:spLocks noGrp="1"/>
          </p:cNvSpPr>
          <p:nvPr>
            <p:ph type="dt" sz="half" idx="10"/>
          </p:nvPr>
        </p:nvSpPr>
        <p:spPr>
          <a:xfrm>
            <a:off x="539750" y="4900500"/>
            <a:ext cx="2628000" cy="144000"/>
          </a:xfrm>
        </p:spPr>
        <p:txBody>
          <a:bodyPr/>
          <a:lstStyle/>
          <a:p>
            <a:r>
              <a:rPr lang="de-DE"/>
              <a:t>07.03.2024 | Kantonsspital St.Gallen / Beckenboden-Symposium</a:t>
            </a:r>
            <a:endParaRPr lang="de-CH" dirty="0"/>
          </a:p>
        </p:txBody>
      </p:sp>
      <p:sp>
        <p:nvSpPr>
          <p:cNvPr id="8" name="Fußzeilenplatzhalter 4"/>
          <p:cNvSpPr>
            <a:spLocks noGrp="1"/>
          </p:cNvSpPr>
          <p:nvPr>
            <p:ph type="ftr" sz="quarter" idx="11"/>
          </p:nvPr>
        </p:nvSpPr>
        <p:spPr>
          <a:xfrm>
            <a:off x="5652120" y="4900500"/>
            <a:ext cx="2986041" cy="144000"/>
          </a:xfrm>
        </p:spPr>
        <p:txBody>
          <a:bodyPr/>
          <a:lstStyle/>
          <a:p>
            <a:r>
              <a:rPr lang="en-GB" dirty="0"/>
              <a:t>Katja Hämmerli Keller / Klinik für Psychosomatik und Konsiliarpsychiatrie</a:t>
            </a:r>
          </a:p>
        </p:txBody>
      </p:sp>
    </p:spTree>
    <p:extLst>
      <p:ext uri="{BB962C8B-B14F-4D97-AF65-F5344CB8AC3E}">
        <p14:creationId xmlns:p14="http://schemas.microsoft.com/office/powerpoint/2010/main" val="984862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7"/>
          </p:nvPr>
        </p:nvSpPr>
        <p:spPr>
          <a:xfrm>
            <a:off x="539750" y="340172"/>
            <a:ext cx="7704138" cy="3959770"/>
          </a:xfrm>
        </p:spPr>
        <p:txBody>
          <a:bodyPr>
            <a:noAutofit/>
          </a:bodyPr>
          <a:lstStyle/>
          <a:p>
            <a:pPr marL="0" indent="0">
              <a:spcBef>
                <a:spcPts val="600"/>
              </a:spcBef>
              <a:buNone/>
            </a:pPr>
            <a:r>
              <a:rPr lang="en-GB" sz="800" dirty="0" err="1"/>
              <a:t>Champaneria</a:t>
            </a:r>
            <a:r>
              <a:rPr lang="en-GB" sz="800" dirty="0"/>
              <a:t>, R., Daniels, J., Raza, A., Pattison, H., &amp; Khan, K. S. (2012). Psychological therapies for chronic pelvic pain: Systematic review of randomized controlled trials. </a:t>
            </a:r>
            <a:r>
              <a:rPr lang="it-CH" sz="800" i="1" dirty="0"/>
              <a:t>Acta </a:t>
            </a:r>
            <a:r>
              <a:rPr lang="it-CH" sz="800" i="1" dirty="0" err="1"/>
              <a:t>Obstetricia</a:t>
            </a:r>
            <a:r>
              <a:rPr lang="it-CH" sz="800" i="1" dirty="0"/>
              <a:t> Et </a:t>
            </a:r>
            <a:r>
              <a:rPr lang="it-CH" sz="800" i="1" dirty="0" err="1"/>
              <a:t>Gynecologica</a:t>
            </a:r>
            <a:r>
              <a:rPr lang="it-CH" sz="800" i="1" dirty="0"/>
              <a:t> </a:t>
            </a:r>
            <a:r>
              <a:rPr lang="it-CH" sz="800" i="1" dirty="0" err="1"/>
              <a:t>Scandinavica</a:t>
            </a:r>
            <a:r>
              <a:rPr lang="it-CH" sz="800" dirty="0"/>
              <a:t>, </a:t>
            </a:r>
            <a:r>
              <a:rPr lang="it-CH" sz="800" i="1" dirty="0"/>
              <a:t>91</a:t>
            </a:r>
            <a:r>
              <a:rPr lang="it-CH" sz="800" dirty="0"/>
              <a:t>(3). </a:t>
            </a:r>
            <a:r>
              <a:rPr lang="it-CH" sz="800" u="sng" dirty="0">
                <a:hlinkClick r:id="rId2"/>
              </a:rPr>
              <a:t>https://doi.org/10.1111/j.1600-0412.2011.01314.x</a:t>
            </a:r>
            <a:endParaRPr lang="de-CH" sz="800" dirty="0"/>
          </a:p>
          <a:p>
            <a:pPr marL="0" indent="0">
              <a:spcBef>
                <a:spcPts val="600"/>
              </a:spcBef>
              <a:buNone/>
            </a:pPr>
            <a:r>
              <a:rPr lang="it-CH" sz="800" dirty="0" err="1"/>
              <a:t>Cheong</a:t>
            </a:r>
            <a:r>
              <a:rPr lang="it-CH" sz="800" dirty="0"/>
              <a:t>, Y., &amp; </a:t>
            </a:r>
            <a:r>
              <a:rPr lang="it-CH" sz="800" dirty="0" err="1"/>
              <a:t>Stones</a:t>
            </a:r>
            <a:r>
              <a:rPr lang="it-CH" sz="800" dirty="0"/>
              <a:t>, W. (2006). </a:t>
            </a:r>
            <a:r>
              <a:rPr lang="en-GB" sz="800" dirty="0"/>
              <a:t>Chronic pelvic pain: Aetiology and therapy. </a:t>
            </a:r>
            <a:r>
              <a:rPr lang="en-GB" sz="800" i="1" dirty="0"/>
              <a:t>Best Practice &amp;Amp; Research Clinical Obstetrics &amp;Amp; Gynaecology</a:t>
            </a:r>
            <a:r>
              <a:rPr lang="en-GB" sz="800" dirty="0"/>
              <a:t>, </a:t>
            </a:r>
            <a:r>
              <a:rPr lang="en-GB" sz="800" i="1" dirty="0"/>
              <a:t>20</a:t>
            </a:r>
            <a:r>
              <a:rPr lang="en-GB" sz="800" dirty="0"/>
              <a:t>(5). </a:t>
            </a:r>
            <a:r>
              <a:rPr lang="en-GB" sz="800" u="sng" dirty="0">
                <a:hlinkClick r:id="rId3"/>
              </a:rPr>
              <a:t>https://</a:t>
            </a:r>
            <a:r>
              <a:rPr lang="en-GB" sz="800" u="sng" dirty="0" smtClean="0">
                <a:hlinkClick r:id="rId3"/>
              </a:rPr>
              <a:t>doi.org/10.1016/j.bpobgyn.2006.04.004</a:t>
            </a:r>
            <a:endParaRPr lang="en-GB" sz="800" u="sng" dirty="0" smtClean="0"/>
          </a:p>
          <a:p>
            <a:pPr marL="0" indent="0">
              <a:spcBef>
                <a:spcPts val="600"/>
              </a:spcBef>
              <a:buNone/>
            </a:pPr>
            <a:r>
              <a:rPr lang="en-US" sz="800" dirty="0"/>
              <a:t>Clemens, J. Q., </a:t>
            </a:r>
            <a:r>
              <a:rPr lang="en-US" sz="800" dirty="0" err="1"/>
              <a:t>Meenan</a:t>
            </a:r>
            <a:r>
              <a:rPr lang="en-US" sz="800" dirty="0"/>
              <a:t>, R. T., </a:t>
            </a:r>
            <a:r>
              <a:rPr lang="en-US" sz="800" dirty="0" err="1"/>
              <a:t>Rosetti</a:t>
            </a:r>
            <a:r>
              <a:rPr lang="en-US" sz="800" dirty="0"/>
              <a:t>, M. C. K., </a:t>
            </a:r>
            <a:r>
              <a:rPr lang="en-US" sz="800" dirty="0" err="1"/>
              <a:t>Kimes</a:t>
            </a:r>
            <a:r>
              <a:rPr lang="en-US" sz="800" dirty="0"/>
              <a:t>, T., &amp; Calhoun, E. A. (2007). Prevalence of and risk factors for prostatitis: population based assessment using physician assigned diagnoses. </a:t>
            </a:r>
            <a:r>
              <a:rPr lang="en-US" sz="800" i="1" dirty="0"/>
              <a:t>The Journal of Urology</a:t>
            </a:r>
            <a:r>
              <a:rPr lang="en-US" sz="800" dirty="0"/>
              <a:t>, </a:t>
            </a:r>
            <a:r>
              <a:rPr lang="en-US" sz="800" i="1" dirty="0"/>
              <a:t>178</a:t>
            </a:r>
            <a:r>
              <a:rPr lang="en-US" sz="800" dirty="0"/>
              <a:t>(4), 1333-1337. </a:t>
            </a:r>
            <a:r>
              <a:rPr lang="en-US" sz="800" dirty="0">
                <a:hlinkClick r:id="rId4"/>
              </a:rPr>
              <a:t>https://</a:t>
            </a:r>
            <a:r>
              <a:rPr lang="en-US" sz="800" dirty="0" smtClean="0">
                <a:hlinkClick r:id="rId4"/>
              </a:rPr>
              <a:t>doi.org/10.1016/j.juro.2007.05.140</a:t>
            </a:r>
            <a:endParaRPr lang="en-US" sz="800" dirty="0" smtClean="0"/>
          </a:p>
          <a:p>
            <a:pPr marL="0" indent="0">
              <a:spcBef>
                <a:spcPts val="600"/>
              </a:spcBef>
              <a:buNone/>
            </a:pPr>
            <a:r>
              <a:rPr lang="en-GB" sz="800" dirty="0" smtClean="0"/>
              <a:t>Eller-Smith</a:t>
            </a:r>
            <a:r>
              <a:rPr lang="en-GB" sz="800" dirty="0"/>
              <a:t>, O. C., Nicol, A. L., &amp; Christianson, J. A. (2018). Potential mechanisms underlying centralized pain and emerging therapeutic interventions. </a:t>
            </a:r>
            <a:r>
              <a:rPr lang="de-CH" sz="800" i="1" dirty="0"/>
              <a:t>Frontiers in </a:t>
            </a:r>
            <a:r>
              <a:rPr lang="de-CH" sz="800" i="1" dirty="0" err="1"/>
              <a:t>Cellular</a:t>
            </a:r>
            <a:r>
              <a:rPr lang="de-CH" sz="800" i="1" dirty="0"/>
              <a:t> </a:t>
            </a:r>
            <a:r>
              <a:rPr lang="de-CH" sz="800" i="1" dirty="0" err="1"/>
              <a:t>Neuroscience</a:t>
            </a:r>
            <a:r>
              <a:rPr lang="de-CH" sz="800" dirty="0"/>
              <a:t>, </a:t>
            </a:r>
            <a:r>
              <a:rPr lang="de-CH" sz="800" i="1" dirty="0"/>
              <a:t>12</a:t>
            </a:r>
            <a:r>
              <a:rPr lang="de-CH" sz="800" dirty="0"/>
              <a:t>. </a:t>
            </a:r>
            <a:r>
              <a:rPr lang="de-CH" sz="800" dirty="0" err="1"/>
              <a:t>Scopus</a:t>
            </a:r>
            <a:r>
              <a:rPr lang="de-CH" sz="800" dirty="0"/>
              <a:t>. </a:t>
            </a:r>
            <a:r>
              <a:rPr lang="en-GB" sz="800" u="sng" dirty="0">
                <a:hlinkClick r:id="rId5"/>
              </a:rPr>
              <a:t>https://doi.org/10.3389/fncel.2018.00035</a:t>
            </a:r>
            <a:endParaRPr lang="de-CH" sz="800" dirty="0"/>
          </a:p>
          <a:p>
            <a:pPr marL="0" indent="0">
              <a:spcBef>
                <a:spcPts val="600"/>
              </a:spcBef>
              <a:buNone/>
            </a:pPr>
            <a:r>
              <a:rPr lang="en-GB" sz="800" dirty="0"/>
              <a:t>Fairchild, P. S., Low, L. K., </a:t>
            </a:r>
            <a:r>
              <a:rPr lang="en-GB" sz="800" dirty="0" err="1"/>
              <a:t>Kowalk</a:t>
            </a:r>
            <a:r>
              <a:rPr lang="en-GB" sz="800" dirty="0"/>
              <a:t>, K. M., </a:t>
            </a:r>
            <a:r>
              <a:rPr lang="en-GB" sz="800" dirty="0" err="1"/>
              <a:t>Kolenic</a:t>
            </a:r>
            <a:r>
              <a:rPr lang="en-GB" sz="800" dirty="0"/>
              <a:t>, G. E., </a:t>
            </a:r>
            <a:r>
              <a:rPr lang="en-GB" sz="800" dirty="0" err="1"/>
              <a:t>DeLancey</a:t>
            </a:r>
            <a:r>
              <a:rPr lang="en-GB" sz="800" dirty="0"/>
              <a:t>, J. O., &amp; </a:t>
            </a:r>
            <a:r>
              <a:rPr lang="en-GB" sz="800" dirty="0" err="1"/>
              <a:t>Fenner</a:t>
            </a:r>
            <a:r>
              <a:rPr lang="en-GB" sz="800" dirty="0"/>
              <a:t>, D. E. (2020). Defining “normal recovery” of pelvic floor function and appearance in a high-risk vaginal delivery cohort. </a:t>
            </a:r>
            <a:r>
              <a:rPr lang="de-CH" sz="800" i="1" dirty="0"/>
              <a:t>International </a:t>
            </a:r>
            <a:r>
              <a:rPr lang="de-CH" sz="800" i="1" dirty="0" err="1"/>
              <a:t>urogynecology</a:t>
            </a:r>
            <a:r>
              <a:rPr lang="de-CH" sz="800" i="1" dirty="0"/>
              <a:t> </a:t>
            </a:r>
            <a:r>
              <a:rPr lang="de-CH" sz="800" i="1" dirty="0" err="1"/>
              <a:t>journal</a:t>
            </a:r>
            <a:r>
              <a:rPr lang="de-CH" sz="800" dirty="0"/>
              <a:t>, </a:t>
            </a:r>
            <a:r>
              <a:rPr lang="de-CH" sz="800" i="1" dirty="0"/>
              <a:t>31</a:t>
            </a:r>
            <a:r>
              <a:rPr lang="de-CH" sz="800" dirty="0"/>
              <a:t>(3), 495–504. </a:t>
            </a:r>
            <a:r>
              <a:rPr lang="de-CH" sz="800" u="sng" dirty="0">
                <a:hlinkClick r:id="rId6"/>
              </a:rPr>
              <a:t>https://doi.org/10.1007/s00192-019-04152-z</a:t>
            </a:r>
            <a:endParaRPr lang="de-CH" sz="800" dirty="0"/>
          </a:p>
          <a:p>
            <a:pPr marL="0" indent="0">
              <a:spcBef>
                <a:spcPts val="600"/>
              </a:spcBef>
              <a:buNone/>
            </a:pPr>
            <a:r>
              <a:rPr lang="en-GB" sz="800" dirty="0"/>
              <a:t>Fall, M., </a:t>
            </a:r>
            <a:r>
              <a:rPr lang="en-GB" sz="800" dirty="0" err="1"/>
              <a:t>Baranowski</a:t>
            </a:r>
            <a:r>
              <a:rPr lang="en-GB" sz="800" dirty="0"/>
              <a:t>, A. P., </a:t>
            </a:r>
            <a:r>
              <a:rPr lang="en-GB" sz="800" dirty="0" err="1"/>
              <a:t>Elneil</a:t>
            </a:r>
            <a:r>
              <a:rPr lang="en-GB" sz="800" dirty="0"/>
              <a:t>, S., </a:t>
            </a:r>
            <a:r>
              <a:rPr lang="en-GB" sz="800" dirty="0" err="1"/>
              <a:t>Engeler</a:t>
            </a:r>
            <a:r>
              <a:rPr lang="en-GB" sz="800" dirty="0"/>
              <a:t>, D., Hughes, J., </a:t>
            </a:r>
            <a:r>
              <a:rPr lang="en-GB" sz="800" dirty="0" err="1"/>
              <a:t>Messelink</a:t>
            </a:r>
            <a:r>
              <a:rPr lang="en-GB" sz="800" dirty="0"/>
              <a:t>, E. J., </a:t>
            </a:r>
            <a:r>
              <a:rPr lang="en-GB" sz="800" dirty="0" err="1"/>
              <a:t>Oberpenning</a:t>
            </a:r>
            <a:r>
              <a:rPr lang="en-GB" sz="800" dirty="0"/>
              <a:t>, F., de C Williams, A. C., &amp; European Association of Urology. </a:t>
            </a:r>
            <a:r>
              <a:rPr lang="de-CH" sz="800" dirty="0"/>
              <a:t>(2010). EAU </a:t>
            </a:r>
            <a:r>
              <a:rPr lang="de-CH" sz="800" dirty="0" err="1"/>
              <a:t>guidelines</a:t>
            </a:r>
            <a:r>
              <a:rPr lang="de-CH" sz="800" dirty="0"/>
              <a:t> on </a:t>
            </a:r>
            <a:r>
              <a:rPr lang="de-CH" sz="800" dirty="0" err="1"/>
              <a:t>chronic</a:t>
            </a:r>
            <a:r>
              <a:rPr lang="de-CH" sz="800" dirty="0"/>
              <a:t> </a:t>
            </a:r>
            <a:r>
              <a:rPr lang="de-CH" sz="800" dirty="0" err="1"/>
              <a:t>pelvic</a:t>
            </a:r>
            <a:r>
              <a:rPr lang="de-CH" sz="800" dirty="0"/>
              <a:t> </a:t>
            </a:r>
            <a:r>
              <a:rPr lang="de-CH" sz="800" dirty="0" err="1"/>
              <a:t>pain</a:t>
            </a:r>
            <a:r>
              <a:rPr lang="de-CH" sz="800" dirty="0"/>
              <a:t>. </a:t>
            </a:r>
            <a:r>
              <a:rPr lang="de-CH" sz="800" i="1" dirty="0"/>
              <a:t>European </a:t>
            </a:r>
            <a:r>
              <a:rPr lang="de-CH" sz="800" i="1" dirty="0" err="1"/>
              <a:t>Urology</a:t>
            </a:r>
            <a:r>
              <a:rPr lang="de-CH" sz="800" dirty="0"/>
              <a:t>, </a:t>
            </a:r>
            <a:r>
              <a:rPr lang="de-CH" sz="800" i="1" dirty="0"/>
              <a:t>57</a:t>
            </a:r>
            <a:r>
              <a:rPr lang="de-CH" sz="800" dirty="0"/>
              <a:t>(1), 35–48. </a:t>
            </a:r>
            <a:r>
              <a:rPr lang="de-CH" sz="800" u="sng" dirty="0">
                <a:hlinkClick r:id="rId7"/>
              </a:rPr>
              <a:t>https://doi.org/10.1016/j.eururo.2009.08.020</a:t>
            </a:r>
            <a:endParaRPr lang="de-CH" sz="800" dirty="0"/>
          </a:p>
          <a:p>
            <a:pPr marL="0" indent="0">
              <a:spcBef>
                <a:spcPts val="600"/>
              </a:spcBef>
              <a:buNone/>
            </a:pPr>
            <a:r>
              <a:rPr lang="de-CH" sz="800" dirty="0" err="1"/>
              <a:t>Ghani</a:t>
            </a:r>
            <a:r>
              <a:rPr lang="de-CH" sz="800" dirty="0"/>
              <a:t>, H. M., </a:t>
            </a:r>
            <a:r>
              <a:rPr lang="de-CH" sz="800" dirty="0" err="1"/>
              <a:t>Younas</a:t>
            </a:r>
            <a:r>
              <a:rPr lang="de-CH" sz="800" dirty="0"/>
              <a:t>, M., Mustafa, M. B., </a:t>
            </a:r>
            <a:r>
              <a:rPr lang="de-CH" sz="800" dirty="0" err="1"/>
              <a:t>Aslam</a:t>
            </a:r>
            <a:r>
              <a:rPr lang="de-CH" sz="800" dirty="0"/>
              <a:t>, M., </a:t>
            </a:r>
            <a:r>
              <a:rPr lang="de-CH" sz="800" dirty="0" err="1"/>
              <a:t>Dastgir</a:t>
            </a:r>
            <a:r>
              <a:rPr lang="de-CH" sz="800" dirty="0"/>
              <a:t>, H., &amp; </a:t>
            </a:r>
            <a:r>
              <a:rPr lang="de-CH" sz="800" dirty="0" err="1"/>
              <a:t>Rafique</a:t>
            </a:r>
            <a:r>
              <a:rPr lang="de-CH" sz="800" dirty="0"/>
              <a:t>, H. (2023). </a:t>
            </a:r>
            <a:r>
              <a:rPr lang="en-GB" sz="800" dirty="0"/>
              <a:t>Effects of Physical Therapy on Pelvic Floor Dysfunction Among Women; A Randomized Controlled Trial. </a:t>
            </a:r>
            <a:r>
              <a:rPr lang="en-GB" sz="800" i="1" dirty="0"/>
              <a:t>The Healer Journal of Physiotherapy and Rehabilitation Sciences</a:t>
            </a:r>
            <a:r>
              <a:rPr lang="en-GB" sz="800" dirty="0"/>
              <a:t>, </a:t>
            </a:r>
            <a:r>
              <a:rPr lang="en-GB" sz="800" i="1" dirty="0"/>
              <a:t>3</a:t>
            </a:r>
            <a:r>
              <a:rPr lang="en-GB" sz="800" dirty="0"/>
              <a:t>(2). </a:t>
            </a:r>
            <a:r>
              <a:rPr lang="en-GB" sz="800" u="sng" dirty="0">
                <a:hlinkClick r:id="rId8"/>
              </a:rPr>
              <a:t>https://doi.org/10.55735/hjprs.v3i2.120</a:t>
            </a:r>
            <a:endParaRPr lang="de-CH" sz="800" dirty="0"/>
          </a:p>
          <a:p>
            <a:pPr marL="0" indent="0">
              <a:spcBef>
                <a:spcPts val="600"/>
              </a:spcBef>
              <a:buNone/>
            </a:pPr>
            <a:r>
              <a:rPr lang="it-CH" sz="800" dirty="0" err="1"/>
              <a:t>González-Echevarría</a:t>
            </a:r>
            <a:r>
              <a:rPr lang="it-CH" sz="800" dirty="0"/>
              <a:t>, A. M., Rosario, E., Acevedo, S., &amp; </a:t>
            </a:r>
            <a:r>
              <a:rPr lang="it-CH" sz="800" dirty="0" err="1"/>
              <a:t>Flores</a:t>
            </a:r>
            <a:r>
              <a:rPr lang="it-CH" sz="800" dirty="0"/>
              <a:t>, I. (2019). </a:t>
            </a:r>
            <a:r>
              <a:rPr lang="en-GB" sz="800" dirty="0"/>
              <a:t>Impact of coping strategies on quality of life of adolescents and young women with endometriosis. </a:t>
            </a:r>
            <a:r>
              <a:rPr lang="de-CH" sz="800" i="1" dirty="0"/>
              <a:t>Journal </a:t>
            </a:r>
            <a:r>
              <a:rPr lang="de-CH" sz="800" i="1" dirty="0" err="1"/>
              <a:t>of</a:t>
            </a:r>
            <a:r>
              <a:rPr lang="de-CH" sz="800" i="1" dirty="0"/>
              <a:t> </a:t>
            </a:r>
            <a:r>
              <a:rPr lang="de-CH" sz="800" i="1" dirty="0" err="1"/>
              <a:t>Psychosomatic</a:t>
            </a:r>
            <a:r>
              <a:rPr lang="de-CH" sz="800" i="1" dirty="0"/>
              <a:t> </a:t>
            </a:r>
            <a:r>
              <a:rPr lang="de-CH" sz="800" i="1" dirty="0" err="1"/>
              <a:t>Obstetrics</a:t>
            </a:r>
            <a:r>
              <a:rPr lang="de-CH" sz="800" i="1" dirty="0"/>
              <a:t> </a:t>
            </a:r>
            <a:r>
              <a:rPr lang="de-CH" sz="800" i="1" dirty="0" err="1"/>
              <a:t>and</a:t>
            </a:r>
            <a:r>
              <a:rPr lang="de-CH" sz="800" i="1" dirty="0"/>
              <a:t> </a:t>
            </a:r>
            <a:r>
              <a:rPr lang="de-CH" sz="800" i="1" dirty="0" err="1"/>
              <a:t>Gynaecology</a:t>
            </a:r>
            <a:r>
              <a:rPr lang="de-CH" sz="800" dirty="0"/>
              <a:t>, </a:t>
            </a:r>
            <a:r>
              <a:rPr lang="de-CH" sz="800" i="1" dirty="0"/>
              <a:t>40</a:t>
            </a:r>
            <a:r>
              <a:rPr lang="de-CH" sz="800" dirty="0"/>
              <a:t>(2), 138–145. </a:t>
            </a:r>
            <a:r>
              <a:rPr lang="de-CH" sz="800" u="sng" dirty="0">
                <a:hlinkClick r:id="rId9"/>
              </a:rPr>
              <a:t>https://doi.org/10.1080/0167482X.2018.1450384</a:t>
            </a:r>
            <a:endParaRPr lang="de-CH" sz="800" dirty="0"/>
          </a:p>
          <a:p>
            <a:pPr marL="0" indent="0">
              <a:spcBef>
                <a:spcPts val="600"/>
              </a:spcBef>
              <a:buNone/>
            </a:pPr>
            <a:r>
              <a:rPr lang="en-GB" sz="800" dirty="0"/>
              <a:t>Gupta, M. A. (2013). Review of somatic symptoms in post-traumatic stress disorder. </a:t>
            </a:r>
            <a:r>
              <a:rPr lang="de-CH" sz="800" i="1" dirty="0"/>
              <a:t>International Review </a:t>
            </a:r>
            <a:r>
              <a:rPr lang="de-CH" sz="800" i="1" dirty="0" err="1"/>
              <a:t>of</a:t>
            </a:r>
            <a:r>
              <a:rPr lang="de-CH" sz="800" i="1" dirty="0"/>
              <a:t> </a:t>
            </a:r>
            <a:r>
              <a:rPr lang="de-CH" sz="800" i="1" dirty="0" err="1"/>
              <a:t>Psychiatry</a:t>
            </a:r>
            <a:r>
              <a:rPr lang="de-CH" sz="800" i="1" dirty="0"/>
              <a:t> (</a:t>
            </a:r>
            <a:r>
              <a:rPr lang="de-CH" sz="800" i="1" dirty="0" err="1"/>
              <a:t>Abingdon</a:t>
            </a:r>
            <a:r>
              <a:rPr lang="de-CH" sz="800" i="1" dirty="0"/>
              <a:t>, England)</a:t>
            </a:r>
            <a:r>
              <a:rPr lang="de-CH" sz="800" dirty="0"/>
              <a:t>, </a:t>
            </a:r>
            <a:r>
              <a:rPr lang="de-CH" sz="800" i="1" dirty="0"/>
              <a:t>25</a:t>
            </a:r>
            <a:r>
              <a:rPr lang="de-CH" sz="800" dirty="0"/>
              <a:t>(1), 86–99. </a:t>
            </a:r>
            <a:r>
              <a:rPr lang="de-CH" sz="800" u="sng" dirty="0">
                <a:hlinkClick r:id="rId10"/>
              </a:rPr>
              <a:t>https://doi.org/10.3109/09540261.2012.736367</a:t>
            </a:r>
            <a:endParaRPr lang="de-CH" sz="800" dirty="0"/>
          </a:p>
          <a:p>
            <a:pPr marL="0" indent="0">
              <a:spcBef>
                <a:spcPts val="600"/>
              </a:spcBef>
              <a:buNone/>
            </a:pPr>
            <a:r>
              <a:rPr lang="en-GB" sz="800" dirty="0"/>
              <a:t>Hartmann, D., &amp; Sarton, J. (2014). Chronic pelvic floor dysfunction. </a:t>
            </a:r>
            <a:r>
              <a:rPr lang="de-CH" sz="800" i="1" dirty="0"/>
              <a:t>Best Practice &amp; Research Clinical </a:t>
            </a:r>
            <a:r>
              <a:rPr lang="de-CH" sz="800" i="1" dirty="0" err="1"/>
              <a:t>Obstetrics</a:t>
            </a:r>
            <a:r>
              <a:rPr lang="de-CH" sz="800" i="1" dirty="0"/>
              <a:t> &amp; </a:t>
            </a:r>
            <a:r>
              <a:rPr lang="de-CH" sz="800" i="1" dirty="0" err="1"/>
              <a:t>Gynaecology</a:t>
            </a:r>
            <a:r>
              <a:rPr lang="de-CH" sz="800" dirty="0"/>
              <a:t>, </a:t>
            </a:r>
            <a:r>
              <a:rPr lang="de-CH" sz="800" i="1" dirty="0"/>
              <a:t>28</a:t>
            </a:r>
            <a:r>
              <a:rPr lang="de-CH" sz="800" dirty="0"/>
              <a:t>(7), 977–990. </a:t>
            </a:r>
            <a:r>
              <a:rPr lang="de-CH" sz="800" u="sng" dirty="0">
                <a:hlinkClick r:id="rId11"/>
              </a:rPr>
              <a:t>https://doi.org/10.1016/j.bpobgyn.2014.07.008</a:t>
            </a:r>
            <a:endParaRPr lang="de-CH" sz="800" dirty="0"/>
          </a:p>
          <a:p>
            <a:pPr marL="0" indent="0">
              <a:spcBef>
                <a:spcPts val="600"/>
              </a:spcBef>
              <a:buNone/>
            </a:pPr>
            <a:r>
              <a:rPr lang="en-GB" sz="800" dirty="0"/>
              <a:t>Howard, H. S. (2012). Sexual Adjustment </a:t>
            </a:r>
            <a:r>
              <a:rPr lang="en-GB" sz="800" dirty="0" err="1"/>
              <a:t>Counseling</a:t>
            </a:r>
            <a:r>
              <a:rPr lang="en-GB" sz="800" dirty="0"/>
              <a:t> for Women with Chronic Pelvic Pain. </a:t>
            </a:r>
            <a:r>
              <a:rPr lang="de-CH" sz="800" i="1" dirty="0"/>
              <a:t>Journal </a:t>
            </a:r>
            <a:r>
              <a:rPr lang="de-CH" sz="800" i="1" dirty="0" err="1"/>
              <a:t>of</a:t>
            </a:r>
            <a:r>
              <a:rPr lang="de-CH" sz="800" i="1" dirty="0"/>
              <a:t> </a:t>
            </a:r>
            <a:r>
              <a:rPr lang="de-CH" sz="800" i="1" dirty="0" err="1"/>
              <a:t>Obstetric</a:t>
            </a:r>
            <a:r>
              <a:rPr lang="de-CH" sz="800" i="1" dirty="0"/>
              <a:t>, </a:t>
            </a:r>
            <a:r>
              <a:rPr lang="de-CH" sz="800" i="1" dirty="0" err="1"/>
              <a:t>Gynecologic</a:t>
            </a:r>
            <a:r>
              <a:rPr lang="de-CH" sz="800" i="1" dirty="0"/>
              <a:t> &amp; </a:t>
            </a:r>
            <a:r>
              <a:rPr lang="de-CH" sz="800" i="1" dirty="0" err="1"/>
              <a:t>Neonatal</a:t>
            </a:r>
            <a:r>
              <a:rPr lang="de-CH" sz="800" i="1" dirty="0"/>
              <a:t> Nursing</a:t>
            </a:r>
            <a:r>
              <a:rPr lang="de-CH" sz="800" dirty="0"/>
              <a:t>, </a:t>
            </a:r>
            <a:r>
              <a:rPr lang="de-CH" sz="800" i="1" dirty="0"/>
              <a:t>41</a:t>
            </a:r>
            <a:r>
              <a:rPr lang="de-CH" sz="800" dirty="0"/>
              <a:t>(5), 692–702. </a:t>
            </a:r>
            <a:r>
              <a:rPr lang="de-CH" sz="800" u="sng" dirty="0">
                <a:hlinkClick r:id="rId12"/>
              </a:rPr>
              <a:t>https://</a:t>
            </a:r>
            <a:r>
              <a:rPr lang="de-CH" sz="800" u="sng" dirty="0" smtClean="0">
                <a:hlinkClick r:id="rId12"/>
              </a:rPr>
              <a:t>doi.org/10.1111/j.1552-6909.2012.01405.x</a:t>
            </a:r>
            <a:endParaRPr lang="de-CH" sz="800" u="sng" dirty="0" smtClean="0"/>
          </a:p>
          <a:p>
            <a:pPr marL="0" indent="0">
              <a:spcBef>
                <a:spcPts val="600"/>
              </a:spcBef>
              <a:buNone/>
            </a:pPr>
            <a:r>
              <a:rPr lang="de-CH" sz="800" dirty="0" smtClean="0"/>
              <a:t>Huang, J., Zhong, Y., Duan, Y., &amp; Sun, J. (2023). Case </a:t>
            </a:r>
            <a:r>
              <a:rPr lang="de-CH" sz="800" dirty="0" err="1" smtClean="0"/>
              <a:t>report</a:t>
            </a:r>
            <a:r>
              <a:rPr lang="de-CH" sz="800" dirty="0" smtClean="0"/>
              <a:t>: New </a:t>
            </a:r>
            <a:r>
              <a:rPr lang="de-CH" sz="800" dirty="0" err="1" smtClean="0"/>
              <a:t>insights</a:t>
            </a:r>
            <a:r>
              <a:rPr lang="de-CH" sz="800" dirty="0" smtClean="0"/>
              <a:t> </a:t>
            </a:r>
            <a:r>
              <a:rPr lang="de-CH" sz="800" dirty="0" err="1" smtClean="0"/>
              <a:t>into</a:t>
            </a:r>
            <a:r>
              <a:rPr lang="de-CH" sz="800" dirty="0" smtClean="0"/>
              <a:t> persistent </a:t>
            </a:r>
            <a:r>
              <a:rPr lang="de-CH" sz="800" dirty="0" err="1" smtClean="0"/>
              <a:t>chronic</a:t>
            </a:r>
            <a:r>
              <a:rPr lang="de-CH" sz="800" dirty="0" smtClean="0"/>
              <a:t> </a:t>
            </a:r>
            <a:r>
              <a:rPr lang="de-CH" sz="800" dirty="0" err="1" smtClean="0"/>
              <a:t>pelvic</a:t>
            </a:r>
            <a:r>
              <a:rPr lang="de-CH" sz="800" dirty="0" smtClean="0"/>
              <a:t> </a:t>
            </a:r>
            <a:r>
              <a:rPr lang="de-CH" sz="800" dirty="0" err="1" smtClean="0"/>
              <a:t>pain</a:t>
            </a:r>
            <a:r>
              <a:rPr lang="de-CH" sz="800" dirty="0" smtClean="0"/>
              <a:t> </a:t>
            </a:r>
            <a:r>
              <a:rPr lang="de-CH" sz="800" dirty="0" err="1" smtClean="0"/>
              <a:t>syndrome</a:t>
            </a:r>
            <a:r>
              <a:rPr lang="de-CH" sz="800" dirty="0" smtClean="0"/>
              <a:t> </a:t>
            </a:r>
            <a:r>
              <a:rPr lang="de-CH" sz="800" dirty="0" err="1" smtClean="0"/>
              <a:t>with</a:t>
            </a:r>
            <a:r>
              <a:rPr lang="de-CH" sz="800" dirty="0" smtClean="0"/>
              <a:t> </a:t>
            </a:r>
            <a:r>
              <a:rPr lang="de-CH" sz="800" dirty="0" err="1" smtClean="0"/>
              <a:t>comorbid</a:t>
            </a:r>
            <a:r>
              <a:rPr lang="de-CH" sz="800" dirty="0" smtClean="0"/>
              <a:t> </a:t>
            </a:r>
            <a:r>
              <a:rPr lang="de-CH" sz="800" dirty="0" err="1" smtClean="0"/>
              <a:t>somatic</a:t>
            </a:r>
            <a:r>
              <a:rPr lang="de-CH" sz="800" dirty="0" smtClean="0"/>
              <a:t> </a:t>
            </a:r>
            <a:r>
              <a:rPr lang="de-CH" sz="800" dirty="0" err="1" smtClean="0"/>
              <a:t>symptom</a:t>
            </a:r>
            <a:r>
              <a:rPr lang="de-CH" sz="800" dirty="0" smtClean="0"/>
              <a:t> </a:t>
            </a:r>
            <a:r>
              <a:rPr lang="de-CH" sz="800" dirty="0" err="1" smtClean="0"/>
              <a:t>disorder</a:t>
            </a:r>
            <a:r>
              <a:rPr lang="de-CH" sz="800" dirty="0" smtClean="0"/>
              <a:t>. </a:t>
            </a:r>
            <a:r>
              <a:rPr lang="de-CH" sz="800" i="1" dirty="0" smtClean="0"/>
              <a:t>Frontiers in </a:t>
            </a:r>
            <a:r>
              <a:rPr lang="de-CH" sz="800" i="1" dirty="0" err="1" smtClean="0"/>
              <a:t>psychiatry</a:t>
            </a:r>
            <a:r>
              <a:rPr lang="de-CH" sz="800" dirty="0" smtClean="0"/>
              <a:t>, </a:t>
            </a:r>
            <a:r>
              <a:rPr lang="de-CH" sz="800" i="1" dirty="0" smtClean="0"/>
              <a:t>14</a:t>
            </a:r>
            <a:r>
              <a:rPr lang="de-CH" sz="800" dirty="0"/>
              <a:t>, 1119938. </a:t>
            </a:r>
            <a:r>
              <a:rPr lang="de-CH" sz="800" dirty="0">
                <a:hlinkClick r:id="rId13"/>
              </a:rPr>
              <a:t>https://</a:t>
            </a:r>
            <a:r>
              <a:rPr lang="de-CH" sz="800" dirty="0" smtClean="0">
                <a:hlinkClick r:id="rId13"/>
              </a:rPr>
              <a:t>doi.org/10.3389/fpsyt.2023.1119938</a:t>
            </a:r>
            <a:endParaRPr lang="de-CH" sz="800" dirty="0" smtClean="0"/>
          </a:p>
          <a:p>
            <a:pPr marL="0" indent="0">
              <a:spcBef>
                <a:spcPts val="600"/>
              </a:spcBef>
              <a:buNone/>
            </a:pPr>
            <a:endParaRPr lang="de-CH" sz="800" dirty="0" smtClean="0"/>
          </a:p>
          <a:p>
            <a:endParaRPr lang="de-CH" sz="900" dirty="0"/>
          </a:p>
        </p:txBody>
      </p:sp>
      <p:sp>
        <p:nvSpPr>
          <p:cNvPr id="3" name="Datumsplatzhalter 2"/>
          <p:cNvSpPr>
            <a:spLocks noGrp="1"/>
          </p:cNvSpPr>
          <p:nvPr>
            <p:ph type="dt" sz="half" idx="18"/>
          </p:nvPr>
        </p:nvSpPr>
        <p:spPr/>
        <p:txBody>
          <a:bodyPr/>
          <a:lstStyle/>
          <a:p>
            <a:r>
              <a:rPr lang="de-DE" smtClean="0"/>
              <a:t>07.03.2024 | Kantonsspital St.Gallen / Beckenboden-Symposium</a:t>
            </a:r>
            <a:endParaRPr lang="en-GB" dirty="0"/>
          </a:p>
        </p:txBody>
      </p:sp>
      <p:sp>
        <p:nvSpPr>
          <p:cNvPr id="4" name="Fußzeilenplatzhalter 3"/>
          <p:cNvSpPr>
            <a:spLocks noGrp="1"/>
          </p:cNvSpPr>
          <p:nvPr>
            <p:ph type="ftr" sz="quarter" idx="19"/>
          </p:nvPr>
        </p:nvSpPr>
        <p:spPr>
          <a:xfrm>
            <a:off x="5580112" y="4900500"/>
            <a:ext cx="3058049" cy="144000"/>
          </a:xfrm>
        </p:spPr>
        <p:txBody>
          <a:bodyPr/>
          <a:lstStyle/>
          <a:p>
            <a:r>
              <a:rPr lang="en-GB" dirty="0" smtClean="0"/>
              <a:t>Katja Hämmerli Keller / Klinik für Psychosomatik und Konsiliarpsychiatrie</a:t>
            </a:r>
            <a:endParaRPr lang="en-GB" dirty="0"/>
          </a:p>
        </p:txBody>
      </p:sp>
      <p:sp>
        <p:nvSpPr>
          <p:cNvPr id="5" name="Foliennummernplatzhalter 4"/>
          <p:cNvSpPr>
            <a:spLocks noGrp="1"/>
          </p:cNvSpPr>
          <p:nvPr>
            <p:ph type="sldNum" sz="quarter" idx="20"/>
          </p:nvPr>
        </p:nvSpPr>
        <p:spPr/>
        <p:txBody>
          <a:bodyPr/>
          <a:lstStyle/>
          <a:p>
            <a:fld id="{85161AA8-845B-4832-91A1-E2961316CBF3}" type="slidenum">
              <a:rPr lang="en-GB" smtClean="0"/>
              <a:pPr/>
              <a:t>26</a:t>
            </a:fld>
            <a:endParaRPr lang="en-GB" dirty="0"/>
          </a:p>
        </p:txBody>
      </p:sp>
    </p:spTree>
    <p:extLst>
      <p:ext uri="{BB962C8B-B14F-4D97-AF65-F5344CB8AC3E}">
        <p14:creationId xmlns:p14="http://schemas.microsoft.com/office/powerpoint/2010/main" val="1361091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7"/>
          </p:nvPr>
        </p:nvSpPr>
        <p:spPr/>
        <p:txBody>
          <a:bodyPr>
            <a:normAutofit/>
          </a:bodyPr>
          <a:lstStyle/>
          <a:p>
            <a:pPr marL="0" indent="0">
              <a:spcBef>
                <a:spcPts val="600"/>
              </a:spcBef>
              <a:buNone/>
            </a:pPr>
            <a:r>
              <a:rPr lang="de-CH" sz="800" dirty="0"/>
              <a:t>Jarrell, J., </a:t>
            </a:r>
            <a:r>
              <a:rPr lang="de-CH" sz="800" dirty="0" err="1"/>
              <a:t>Vilos</a:t>
            </a:r>
            <a:r>
              <a:rPr lang="de-CH" sz="800" dirty="0"/>
              <a:t>, G. A., </a:t>
            </a:r>
            <a:r>
              <a:rPr lang="de-CH" sz="800" dirty="0" err="1"/>
              <a:t>Allaire</a:t>
            </a:r>
            <a:r>
              <a:rPr lang="de-CH" sz="800" dirty="0"/>
              <a:t>, C., Burgess, S., </a:t>
            </a:r>
            <a:r>
              <a:rPr lang="de-CH" sz="800" dirty="0" err="1"/>
              <a:t>Fortin</a:t>
            </a:r>
            <a:r>
              <a:rPr lang="de-CH" sz="800" dirty="0"/>
              <a:t>, C., Gerwin, R. D., </a:t>
            </a:r>
            <a:r>
              <a:rPr lang="de-CH" sz="800" dirty="0" err="1"/>
              <a:t>Lapensée</a:t>
            </a:r>
            <a:r>
              <a:rPr lang="de-CH" sz="800" dirty="0"/>
              <a:t>, L., Lea, R. H., Leyland, N., </a:t>
            </a:r>
            <a:r>
              <a:rPr lang="de-CH" sz="800" dirty="0" err="1"/>
              <a:t>Martyn</a:t>
            </a:r>
            <a:r>
              <a:rPr lang="de-CH" sz="800" dirty="0"/>
              <a:t>, P., </a:t>
            </a:r>
            <a:r>
              <a:rPr lang="de-CH" sz="800" dirty="0" err="1"/>
              <a:t>Shenassa</a:t>
            </a:r>
            <a:r>
              <a:rPr lang="de-CH" sz="800" dirty="0"/>
              <a:t>, H., &amp; </a:t>
            </a:r>
            <a:r>
              <a:rPr lang="de-CH" sz="800" dirty="0" err="1"/>
              <a:t>Taenzer</a:t>
            </a:r>
            <a:r>
              <a:rPr lang="de-CH" sz="800" dirty="0"/>
              <a:t>, P. (2018). </a:t>
            </a:r>
            <a:r>
              <a:rPr lang="en-GB" sz="800" dirty="0"/>
              <a:t>No. 164-Consensus Guidelines for the Management of Chronic Pelvic Pain. </a:t>
            </a:r>
            <a:r>
              <a:rPr lang="en-GB" sz="800" i="1" dirty="0"/>
              <a:t>Journal of Obstetrics and Gynaecology Canada</a:t>
            </a:r>
            <a:r>
              <a:rPr lang="en-GB" sz="800" dirty="0"/>
              <a:t>, </a:t>
            </a:r>
            <a:r>
              <a:rPr lang="en-GB" sz="800" i="1" dirty="0"/>
              <a:t>40</a:t>
            </a:r>
            <a:r>
              <a:rPr lang="en-GB" sz="800" dirty="0"/>
              <a:t>(11). </a:t>
            </a:r>
            <a:r>
              <a:rPr lang="en-GB" sz="800" u="sng" dirty="0">
                <a:hlinkClick r:id="rId2"/>
              </a:rPr>
              <a:t>https://doi.org/10.1016/j.jogc.2018.08.015</a:t>
            </a:r>
            <a:endParaRPr lang="de-CH" sz="800" dirty="0"/>
          </a:p>
          <a:p>
            <a:pPr marL="0" indent="0">
              <a:spcBef>
                <a:spcPts val="600"/>
              </a:spcBef>
              <a:buNone/>
            </a:pPr>
            <a:r>
              <a:rPr lang="en-GB" sz="800" dirty="0" err="1"/>
              <a:t>Jelovsek</a:t>
            </a:r>
            <a:r>
              <a:rPr lang="en-GB" sz="800" dirty="0"/>
              <a:t>, J., &amp; Barber, M. (2006). Women seeking treatment for advanced pelvic organ prolapse have decreased body image and quality of life. </a:t>
            </a:r>
            <a:r>
              <a:rPr lang="en-GB" sz="800" i="1" dirty="0"/>
              <a:t>American journal of obstetrics and </a:t>
            </a:r>
            <a:r>
              <a:rPr lang="en-GB" sz="800" i="1" dirty="0" err="1"/>
              <a:t>gynecology</a:t>
            </a:r>
            <a:r>
              <a:rPr lang="en-GB" sz="800" dirty="0"/>
              <a:t>, </a:t>
            </a:r>
            <a:r>
              <a:rPr lang="en-GB" sz="800" i="1" dirty="0"/>
              <a:t>194 5</a:t>
            </a:r>
            <a:r>
              <a:rPr lang="en-GB" sz="800" dirty="0"/>
              <a:t>, 1455–1461. </a:t>
            </a:r>
            <a:r>
              <a:rPr lang="en-GB" sz="800" u="sng" dirty="0">
                <a:hlinkClick r:id="rId3"/>
              </a:rPr>
              <a:t>https://doi.org/10.1016/J.AJOG.2006.01.060</a:t>
            </a:r>
            <a:endParaRPr lang="de-CH" sz="800" dirty="0"/>
          </a:p>
          <a:p>
            <a:pPr marL="0" indent="0">
              <a:spcBef>
                <a:spcPts val="600"/>
              </a:spcBef>
              <a:buNone/>
            </a:pPr>
            <a:r>
              <a:rPr lang="en-GB" sz="800" dirty="0" err="1"/>
              <a:t>Karsten</a:t>
            </a:r>
            <a:r>
              <a:rPr lang="en-GB" sz="800" dirty="0"/>
              <a:t>, M. D., </a:t>
            </a:r>
            <a:r>
              <a:rPr lang="en-GB" sz="800" dirty="0" err="1"/>
              <a:t>Wekker</a:t>
            </a:r>
            <a:r>
              <a:rPr lang="en-GB" sz="800" dirty="0"/>
              <a:t>, V., Bakker, A., </a:t>
            </a:r>
            <a:r>
              <a:rPr lang="en-GB" sz="800" dirty="0" err="1"/>
              <a:t>Groen</a:t>
            </a:r>
            <a:r>
              <a:rPr lang="en-GB" sz="800" dirty="0"/>
              <a:t>, H., </a:t>
            </a:r>
            <a:r>
              <a:rPr lang="en-GB" sz="800" dirty="0" err="1"/>
              <a:t>Olff</a:t>
            </a:r>
            <a:r>
              <a:rPr lang="en-GB" sz="800" dirty="0"/>
              <a:t>, M., Hoek, A., </a:t>
            </a:r>
            <a:r>
              <a:rPr lang="en-GB" sz="800" dirty="0" err="1"/>
              <a:t>Laan</a:t>
            </a:r>
            <a:r>
              <a:rPr lang="en-GB" sz="800" dirty="0"/>
              <a:t>, E., &amp; </a:t>
            </a:r>
            <a:r>
              <a:rPr lang="en-GB" sz="800" dirty="0" err="1"/>
              <a:t>Roseboom</a:t>
            </a:r>
            <a:r>
              <a:rPr lang="en-GB" sz="800" dirty="0"/>
              <a:t>, T. (2020). Sexual function and pelvic floor activity in women: The role of traumatic events and PTSD symptoms. </a:t>
            </a:r>
            <a:r>
              <a:rPr lang="de-CH" sz="800" i="1" dirty="0"/>
              <a:t>European Journal </a:t>
            </a:r>
            <a:r>
              <a:rPr lang="de-CH" sz="800" i="1" dirty="0" err="1"/>
              <a:t>of</a:t>
            </a:r>
            <a:r>
              <a:rPr lang="de-CH" sz="800" i="1" dirty="0"/>
              <a:t> </a:t>
            </a:r>
            <a:r>
              <a:rPr lang="de-CH" sz="800" i="1" dirty="0" err="1"/>
              <a:t>Psychotraumatology</a:t>
            </a:r>
            <a:r>
              <a:rPr lang="de-CH" sz="800" dirty="0"/>
              <a:t>, </a:t>
            </a:r>
            <a:r>
              <a:rPr lang="de-CH" sz="800" i="1" dirty="0"/>
              <a:t>11</a:t>
            </a:r>
            <a:r>
              <a:rPr lang="de-CH" sz="800" dirty="0"/>
              <a:t>. </a:t>
            </a:r>
            <a:r>
              <a:rPr lang="de-CH" sz="800" u="sng" dirty="0">
                <a:hlinkClick r:id="rId4"/>
              </a:rPr>
              <a:t>https://doi.org/10.1080/20008198.2020.1764246</a:t>
            </a:r>
            <a:endParaRPr lang="de-CH" sz="800" dirty="0"/>
          </a:p>
          <a:p>
            <a:pPr marL="0" indent="0">
              <a:spcBef>
                <a:spcPts val="600"/>
              </a:spcBef>
              <a:buNone/>
            </a:pPr>
            <a:r>
              <a:rPr lang="de-CH" sz="800" dirty="0"/>
              <a:t>Kaya, B., Ünal, S., &amp; </a:t>
            </a:r>
            <a:r>
              <a:rPr lang="de-CH" sz="800" dirty="0" err="1"/>
              <a:t>Kafkaslı</a:t>
            </a:r>
            <a:r>
              <a:rPr lang="de-CH" sz="800" dirty="0"/>
              <a:t>, A. (2006). </a:t>
            </a:r>
            <a:r>
              <a:rPr lang="en-GB" sz="800" dirty="0"/>
              <a:t>Anxiety, depression and sexual dysfunction in women with chronic pelvic pain. </a:t>
            </a:r>
            <a:r>
              <a:rPr lang="en-GB" sz="800" i="1" dirty="0"/>
              <a:t>Sexual and Relationship Therapy</a:t>
            </a:r>
            <a:r>
              <a:rPr lang="en-GB" sz="800" dirty="0"/>
              <a:t>, </a:t>
            </a:r>
            <a:r>
              <a:rPr lang="en-GB" sz="800" i="1" dirty="0"/>
              <a:t>21</a:t>
            </a:r>
            <a:r>
              <a:rPr lang="en-GB" sz="800" dirty="0"/>
              <a:t>(2). </a:t>
            </a:r>
            <a:r>
              <a:rPr lang="en-GB" sz="800" u="sng" dirty="0">
                <a:hlinkClick r:id="rId5"/>
              </a:rPr>
              <a:t>https://doi.org/10.1080/14681990500359897</a:t>
            </a:r>
            <a:endParaRPr lang="de-CH" sz="800" dirty="0"/>
          </a:p>
          <a:p>
            <a:pPr marL="0" indent="0">
              <a:spcBef>
                <a:spcPts val="600"/>
              </a:spcBef>
              <a:buNone/>
            </a:pPr>
            <a:r>
              <a:rPr lang="en-GB" sz="800" dirty="0"/>
              <a:t>Klotz, S. G. R., Kolbe, C., </a:t>
            </a:r>
            <a:r>
              <a:rPr lang="en-GB" sz="800" dirty="0" err="1"/>
              <a:t>Rueß</a:t>
            </a:r>
            <a:r>
              <a:rPr lang="en-GB" sz="800" dirty="0"/>
              <a:t>, M., &amp; </a:t>
            </a:r>
            <a:r>
              <a:rPr lang="en-GB" sz="800" dirty="0" err="1"/>
              <a:t>Brünahl</a:t>
            </a:r>
            <a:r>
              <a:rPr lang="en-GB" sz="800" dirty="0"/>
              <a:t>, C. A. (2024). The role of psychosocial factors in the </a:t>
            </a:r>
            <a:r>
              <a:rPr lang="en-GB" sz="800" dirty="0" err="1"/>
              <a:t>interprofessional</a:t>
            </a:r>
            <a:r>
              <a:rPr lang="en-GB" sz="800" dirty="0"/>
              <a:t> management of women with chronic pelvic pain: A systematic review. </a:t>
            </a:r>
            <a:r>
              <a:rPr lang="de-CH" sz="800" i="1" dirty="0"/>
              <a:t>Acta </a:t>
            </a:r>
            <a:r>
              <a:rPr lang="de-CH" sz="800" i="1" dirty="0" err="1"/>
              <a:t>Obstetricia</a:t>
            </a:r>
            <a:r>
              <a:rPr lang="de-CH" sz="800" i="1" dirty="0"/>
              <a:t> et </a:t>
            </a:r>
            <a:r>
              <a:rPr lang="de-CH" sz="800" i="1" dirty="0" err="1"/>
              <a:t>Gynecologica</a:t>
            </a:r>
            <a:r>
              <a:rPr lang="de-CH" sz="800" i="1" dirty="0"/>
              <a:t> </a:t>
            </a:r>
            <a:r>
              <a:rPr lang="de-CH" sz="800" i="1" dirty="0" err="1"/>
              <a:t>Scandinavica</a:t>
            </a:r>
            <a:r>
              <a:rPr lang="de-CH" sz="800" dirty="0"/>
              <a:t>, </a:t>
            </a:r>
            <a:r>
              <a:rPr lang="de-CH" sz="800" i="1" dirty="0"/>
              <a:t>103</a:t>
            </a:r>
            <a:r>
              <a:rPr lang="de-CH" sz="800" dirty="0"/>
              <a:t>(2), 199–209. </a:t>
            </a:r>
            <a:r>
              <a:rPr lang="de-CH" sz="800" u="sng" dirty="0">
                <a:hlinkClick r:id="rId6"/>
              </a:rPr>
              <a:t>https://doi.org/10.1111/aogs.14708</a:t>
            </a:r>
            <a:endParaRPr lang="de-CH" sz="800" dirty="0"/>
          </a:p>
          <a:p>
            <a:pPr marL="0" indent="0">
              <a:spcBef>
                <a:spcPts val="600"/>
              </a:spcBef>
              <a:buNone/>
            </a:pPr>
            <a:r>
              <a:rPr lang="de-CH" sz="800" dirty="0" err="1"/>
              <a:t>Laan</a:t>
            </a:r>
            <a:r>
              <a:rPr lang="de-CH" sz="800" dirty="0"/>
              <a:t>, E., &amp; </a:t>
            </a:r>
            <a:r>
              <a:rPr lang="de-CH" sz="800" dirty="0" err="1"/>
              <a:t>Lunsen</a:t>
            </a:r>
            <a:r>
              <a:rPr lang="de-CH" sz="800" dirty="0"/>
              <a:t>, R. H. W. van. </a:t>
            </a:r>
            <a:r>
              <a:rPr lang="en-GB" sz="800" dirty="0"/>
              <a:t>(2016). Overactive Pelvic Floor: Female Sexual Functioning. </a:t>
            </a:r>
            <a:r>
              <a:rPr lang="en-GB" sz="800" i="1" dirty="0"/>
              <a:t>The Overactive Pelvic Floor</a:t>
            </a:r>
            <a:r>
              <a:rPr lang="en-GB" sz="800" dirty="0"/>
              <a:t>. </a:t>
            </a:r>
            <a:r>
              <a:rPr lang="en-GB" sz="800" u="sng" dirty="0">
                <a:hlinkClick r:id="rId7"/>
              </a:rPr>
              <a:t>https://doi.org/10.1007/978-3-319-22150-2_2</a:t>
            </a:r>
            <a:endParaRPr lang="de-CH" sz="800" dirty="0"/>
          </a:p>
          <a:p>
            <a:pPr marL="0" indent="0">
              <a:spcBef>
                <a:spcPts val="600"/>
              </a:spcBef>
              <a:buNone/>
            </a:pPr>
            <a:r>
              <a:rPr lang="en-GB" sz="800" dirty="0" err="1"/>
              <a:t>Lakeman</a:t>
            </a:r>
            <a:r>
              <a:rPr lang="en-GB" sz="800" dirty="0"/>
              <a:t>, M. M. E., </a:t>
            </a:r>
            <a:r>
              <a:rPr lang="en-GB" sz="800" dirty="0" err="1"/>
              <a:t>Laan</a:t>
            </a:r>
            <a:r>
              <a:rPr lang="en-GB" sz="800" dirty="0"/>
              <a:t>, E., &amp; </a:t>
            </a:r>
            <a:r>
              <a:rPr lang="en-GB" sz="800" dirty="0" err="1"/>
              <a:t>Roovers</a:t>
            </a:r>
            <a:r>
              <a:rPr lang="en-GB" sz="800" dirty="0"/>
              <a:t>, J. (2014). The effects of prolapse surgery on vaginal wall sensibility, vaginal </a:t>
            </a:r>
            <a:r>
              <a:rPr lang="en-GB" sz="800" dirty="0" err="1"/>
              <a:t>vasocongestion</a:t>
            </a:r>
            <a:r>
              <a:rPr lang="en-GB" sz="800" dirty="0"/>
              <a:t>, and sexual function: A prospective single centre study. </a:t>
            </a:r>
            <a:r>
              <a:rPr lang="de-CH" sz="800" i="1" dirty="0" err="1"/>
              <a:t>Neurourology</a:t>
            </a:r>
            <a:r>
              <a:rPr lang="de-CH" sz="800" i="1" dirty="0"/>
              <a:t> </a:t>
            </a:r>
            <a:r>
              <a:rPr lang="de-CH" sz="800" i="1" dirty="0" err="1"/>
              <a:t>and</a:t>
            </a:r>
            <a:r>
              <a:rPr lang="de-CH" sz="800" i="1" dirty="0"/>
              <a:t> </a:t>
            </a:r>
            <a:r>
              <a:rPr lang="de-CH" sz="800" i="1" dirty="0" err="1"/>
              <a:t>Urodynamics</a:t>
            </a:r>
            <a:r>
              <a:rPr lang="de-CH" sz="800" dirty="0"/>
              <a:t>, </a:t>
            </a:r>
            <a:r>
              <a:rPr lang="de-CH" sz="800" i="1" dirty="0"/>
              <a:t>33</a:t>
            </a:r>
            <a:r>
              <a:rPr lang="de-CH" sz="800" dirty="0"/>
              <a:t>. </a:t>
            </a:r>
            <a:r>
              <a:rPr lang="de-CH" sz="800" u="sng" dirty="0">
                <a:hlinkClick r:id="rId8"/>
              </a:rPr>
              <a:t>https://doi.org/10.1002/nau.22491</a:t>
            </a:r>
            <a:endParaRPr lang="de-CH" sz="800" dirty="0"/>
          </a:p>
          <a:p>
            <a:pPr marL="0" indent="0">
              <a:spcBef>
                <a:spcPts val="600"/>
              </a:spcBef>
              <a:buNone/>
            </a:pPr>
            <a:r>
              <a:rPr lang="de-CH" sz="800" dirty="0" err="1"/>
              <a:t>Langgartner</a:t>
            </a:r>
            <a:r>
              <a:rPr lang="de-CH" sz="800" dirty="0"/>
              <a:t>, D., Lowry, C. A., &amp; Reber, S. O. (2020). „Old </a:t>
            </a:r>
            <a:r>
              <a:rPr lang="de-CH" sz="800" dirty="0" err="1"/>
              <a:t>Friends</a:t>
            </a:r>
            <a:r>
              <a:rPr lang="de-CH" sz="800" dirty="0"/>
              <a:t>“, Immunregulation und </a:t>
            </a:r>
            <a:r>
              <a:rPr lang="de-CH" sz="800" dirty="0" err="1"/>
              <a:t>Stressresilienz</a:t>
            </a:r>
            <a:r>
              <a:rPr lang="de-CH" sz="800" dirty="0"/>
              <a:t>. </a:t>
            </a:r>
            <a:r>
              <a:rPr lang="de-CH" sz="800" i="1" dirty="0"/>
              <a:t>Nervenheilkunde</a:t>
            </a:r>
            <a:r>
              <a:rPr lang="de-CH" sz="800" dirty="0"/>
              <a:t>, </a:t>
            </a:r>
            <a:r>
              <a:rPr lang="de-CH" sz="800" i="1" dirty="0"/>
              <a:t>39</a:t>
            </a:r>
            <a:r>
              <a:rPr lang="de-CH" sz="800" dirty="0"/>
              <a:t>(01/02). </a:t>
            </a:r>
            <a:r>
              <a:rPr lang="de-CH" sz="800" u="sng" dirty="0">
                <a:hlinkClick r:id="rId9"/>
              </a:rPr>
              <a:t>https://doi.org/10.1055/a-1037-2032</a:t>
            </a:r>
            <a:endParaRPr lang="de-CH" sz="800" dirty="0"/>
          </a:p>
          <a:p>
            <a:pPr marL="0" indent="0">
              <a:spcBef>
                <a:spcPts val="600"/>
              </a:spcBef>
              <a:buNone/>
            </a:pPr>
            <a:r>
              <a:rPr lang="de-CH" sz="800" dirty="0" err="1"/>
              <a:t>Latthe</a:t>
            </a:r>
            <a:r>
              <a:rPr lang="de-CH" sz="800" dirty="0"/>
              <a:t>, P., </a:t>
            </a:r>
            <a:r>
              <a:rPr lang="de-CH" sz="800" dirty="0" err="1"/>
              <a:t>Latthe</a:t>
            </a:r>
            <a:r>
              <a:rPr lang="de-CH" sz="800" dirty="0"/>
              <a:t>, M., Say, L., </a:t>
            </a:r>
            <a:r>
              <a:rPr lang="de-CH" sz="800" dirty="0" err="1"/>
              <a:t>Gülmezoglu</a:t>
            </a:r>
            <a:r>
              <a:rPr lang="de-CH" sz="800" dirty="0"/>
              <a:t>, M., &amp; Khan, K. S. (2006). </a:t>
            </a:r>
            <a:r>
              <a:rPr lang="en-GB" sz="800" dirty="0"/>
              <a:t>WHO systematic review of prevalence of chronic pelvic pain: A neglected reproductive health morbidity. </a:t>
            </a:r>
            <a:r>
              <a:rPr lang="de-CH" sz="800" i="1" dirty="0"/>
              <a:t>BMC Public </a:t>
            </a:r>
            <a:r>
              <a:rPr lang="de-CH" sz="800" i="1" dirty="0" err="1"/>
              <a:t>Health</a:t>
            </a:r>
            <a:r>
              <a:rPr lang="de-CH" sz="800" dirty="0"/>
              <a:t>, </a:t>
            </a:r>
            <a:r>
              <a:rPr lang="de-CH" sz="800" i="1" dirty="0"/>
              <a:t>6</a:t>
            </a:r>
            <a:r>
              <a:rPr lang="de-CH" sz="800" dirty="0"/>
              <a:t>(1). </a:t>
            </a:r>
            <a:r>
              <a:rPr lang="de-CH" sz="800" u="sng" dirty="0">
                <a:hlinkClick r:id="rId10"/>
              </a:rPr>
              <a:t>https://doi.org/10.1186/1471-2458-6-177</a:t>
            </a:r>
            <a:endParaRPr lang="de-CH" sz="800" dirty="0"/>
          </a:p>
          <a:p>
            <a:pPr marL="0" indent="0">
              <a:spcBef>
                <a:spcPts val="600"/>
              </a:spcBef>
              <a:buNone/>
            </a:pPr>
            <a:r>
              <a:rPr lang="de-CH" sz="800" dirty="0" err="1"/>
              <a:t>Leener</a:t>
            </a:r>
            <a:r>
              <a:rPr lang="de-CH" sz="800" dirty="0"/>
              <a:t>, B. (2014). </a:t>
            </a:r>
            <a:r>
              <a:rPr lang="de-CH" sz="800" i="1" dirty="0"/>
              <a:t>Psychosomatische Aspekte des Beckenbodenschmerzes</a:t>
            </a:r>
            <a:r>
              <a:rPr lang="de-CH" sz="800" dirty="0" smtClean="0"/>
              <a:t>.</a:t>
            </a:r>
            <a:endParaRPr lang="de-CH" dirty="0" smtClean="0"/>
          </a:p>
          <a:p>
            <a:pPr marL="0" indent="0">
              <a:spcBef>
                <a:spcPts val="600"/>
              </a:spcBef>
              <a:buNone/>
            </a:pPr>
            <a:r>
              <a:rPr lang="de-CH" sz="800" dirty="0" err="1"/>
              <a:t>Leserman</a:t>
            </a:r>
            <a:r>
              <a:rPr lang="de-CH" sz="800" dirty="0"/>
              <a:t>, J., </a:t>
            </a:r>
            <a:r>
              <a:rPr lang="de-CH" sz="800" dirty="0" err="1"/>
              <a:t>Zolnoun</a:t>
            </a:r>
            <a:r>
              <a:rPr lang="de-CH" sz="800" dirty="0"/>
              <a:t>, D., Meltzer‐</a:t>
            </a:r>
            <a:r>
              <a:rPr lang="de-CH" sz="800" dirty="0" err="1"/>
              <a:t>Brody</a:t>
            </a:r>
            <a:r>
              <a:rPr lang="de-CH" sz="800" dirty="0"/>
              <a:t>, S., </a:t>
            </a:r>
            <a:r>
              <a:rPr lang="de-CH" sz="800" dirty="0" err="1"/>
              <a:t>Lamvu</a:t>
            </a:r>
            <a:r>
              <a:rPr lang="de-CH" sz="800" dirty="0"/>
              <a:t>, G., &amp; </a:t>
            </a:r>
            <a:r>
              <a:rPr lang="de-CH" sz="800" dirty="0" err="1"/>
              <a:t>Steege</a:t>
            </a:r>
            <a:r>
              <a:rPr lang="de-CH" sz="800" dirty="0"/>
              <a:t>, J. F. (2006). </a:t>
            </a:r>
            <a:r>
              <a:rPr lang="de-CH" sz="800" dirty="0" err="1"/>
              <a:t>Identification</a:t>
            </a:r>
            <a:r>
              <a:rPr lang="de-CH" sz="800" dirty="0"/>
              <a:t> </a:t>
            </a:r>
            <a:r>
              <a:rPr lang="de-CH" sz="800" dirty="0" err="1"/>
              <a:t>of</a:t>
            </a:r>
            <a:r>
              <a:rPr lang="de-CH" sz="800" dirty="0"/>
              <a:t> </a:t>
            </a:r>
            <a:r>
              <a:rPr lang="de-CH" sz="800" dirty="0" err="1"/>
              <a:t>diagnostic</a:t>
            </a:r>
            <a:r>
              <a:rPr lang="de-CH" sz="800" dirty="0"/>
              <a:t> </a:t>
            </a:r>
            <a:r>
              <a:rPr lang="de-CH" sz="800" dirty="0" err="1"/>
              <a:t>subtypes</a:t>
            </a:r>
            <a:r>
              <a:rPr lang="de-CH" sz="800" dirty="0"/>
              <a:t> </a:t>
            </a:r>
            <a:r>
              <a:rPr lang="de-CH" sz="800" dirty="0" err="1"/>
              <a:t>of</a:t>
            </a:r>
            <a:r>
              <a:rPr lang="de-CH" sz="800" dirty="0"/>
              <a:t> </a:t>
            </a:r>
            <a:r>
              <a:rPr lang="de-CH" sz="800" dirty="0" err="1"/>
              <a:t>chronic</a:t>
            </a:r>
            <a:r>
              <a:rPr lang="de-CH" sz="800" dirty="0"/>
              <a:t> </a:t>
            </a:r>
            <a:r>
              <a:rPr lang="de-CH" sz="800" dirty="0" err="1"/>
              <a:t>pelvic</a:t>
            </a:r>
            <a:r>
              <a:rPr lang="de-CH" sz="800" dirty="0"/>
              <a:t> </a:t>
            </a:r>
            <a:r>
              <a:rPr lang="de-CH" sz="800" dirty="0" err="1"/>
              <a:t>pain</a:t>
            </a:r>
            <a:r>
              <a:rPr lang="de-CH" sz="800" dirty="0"/>
              <a:t> </a:t>
            </a:r>
            <a:r>
              <a:rPr lang="de-CH" sz="800" dirty="0" err="1"/>
              <a:t>and</a:t>
            </a:r>
            <a:r>
              <a:rPr lang="de-CH" sz="800" dirty="0"/>
              <a:t> </a:t>
            </a:r>
            <a:r>
              <a:rPr lang="de-CH" sz="800" dirty="0" err="1"/>
              <a:t>how</a:t>
            </a:r>
            <a:r>
              <a:rPr lang="de-CH" sz="800" dirty="0"/>
              <a:t> </a:t>
            </a:r>
            <a:r>
              <a:rPr lang="de-CH" sz="800" dirty="0" err="1"/>
              <a:t>subtypes</a:t>
            </a:r>
            <a:r>
              <a:rPr lang="de-CH" sz="800" dirty="0"/>
              <a:t> </a:t>
            </a:r>
            <a:r>
              <a:rPr lang="de-CH" sz="800" dirty="0" err="1"/>
              <a:t>differ</a:t>
            </a:r>
            <a:r>
              <a:rPr lang="de-CH" sz="800" dirty="0"/>
              <a:t> in </a:t>
            </a:r>
            <a:r>
              <a:rPr lang="de-CH" sz="800" dirty="0" err="1"/>
              <a:t>health</a:t>
            </a:r>
            <a:r>
              <a:rPr lang="de-CH" sz="800" dirty="0"/>
              <a:t> </a:t>
            </a:r>
            <a:r>
              <a:rPr lang="de-CH" sz="800" dirty="0" err="1"/>
              <a:t>status</a:t>
            </a:r>
            <a:r>
              <a:rPr lang="de-CH" sz="800" dirty="0"/>
              <a:t> </a:t>
            </a:r>
            <a:r>
              <a:rPr lang="de-CH" sz="800" dirty="0" err="1"/>
              <a:t>and</a:t>
            </a:r>
            <a:r>
              <a:rPr lang="de-CH" sz="800" dirty="0"/>
              <a:t> </a:t>
            </a:r>
            <a:r>
              <a:rPr lang="de-CH" sz="800" dirty="0" err="1"/>
              <a:t>trauma</a:t>
            </a:r>
            <a:r>
              <a:rPr lang="de-CH" sz="800" dirty="0"/>
              <a:t> </a:t>
            </a:r>
            <a:r>
              <a:rPr lang="de-CH" sz="800" dirty="0" err="1"/>
              <a:t>history</a:t>
            </a:r>
            <a:r>
              <a:rPr lang="de-CH" sz="800" dirty="0"/>
              <a:t>. </a:t>
            </a:r>
            <a:r>
              <a:rPr lang="de-CH" sz="800" i="1" dirty="0"/>
              <a:t>American Journal </a:t>
            </a:r>
            <a:r>
              <a:rPr lang="de-CH" sz="800" i="1" dirty="0" err="1"/>
              <a:t>of</a:t>
            </a:r>
            <a:r>
              <a:rPr lang="de-CH" sz="800" i="1" dirty="0"/>
              <a:t> </a:t>
            </a:r>
            <a:r>
              <a:rPr lang="de-CH" sz="800" i="1" dirty="0" err="1"/>
              <a:t>Obstetrics</a:t>
            </a:r>
            <a:r>
              <a:rPr lang="de-CH" sz="800" i="1" dirty="0"/>
              <a:t> </a:t>
            </a:r>
            <a:r>
              <a:rPr lang="de-CH" sz="800" i="1" dirty="0" err="1"/>
              <a:t>and</a:t>
            </a:r>
            <a:r>
              <a:rPr lang="de-CH" sz="800" i="1" dirty="0"/>
              <a:t> </a:t>
            </a:r>
            <a:r>
              <a:rPr lang="de-CH" sz="800" i="1" dirty="0" err="1"/>
              <a:t>Gynecology</a:t>
            </a:r>
            <a:r>
              <a:rPr lang="de-CH" sz="800" dirty="0"/>
              <a:t>, 195(2). https://doi.org/10.1016/j.ajog.2006.03.071</a:t>
            </a:r>
          </a:p>
          <a:p>
            <a:pPr marL="0" indent="0">
              <a:spcBef>
                <a:spcPts val="600"/>
              </a:spcBef>
              <a:buNone/>
            </a:pPr>
            <a:endParaRPr lang="de-CH" sz="800" dirty="0"/>
          </a:p>
        </p:txBody>
      </p:sp>
      <p:sp>
        <p:nvSpPr>
          <p:cNvPr id="3" name="Datumsplatzhalter 2"/>
          <p:cNvSpPr>
            <a:spLocks noGrp="1"/>
          </p:cNvSpPr>
          <p:nvPr>
            <p:ph type="dt" sz="half" idx="18"/>
          </p:nvPr>
        </p:nvSpPr>
        <p:spPr/>
        <p:txBody>
          <a:bodyPr/>
          <a:lstStyle/>
          <a:p>
            <a:r>
              <a:rPr lang="de-DE" smtClean="0"/>
              <a:t>07.03.2024 | Kantonsspital St.Gallen / Beckenboden-Symposium</a:t>
            </a:r>
            <a:endParaRPr lang="en-GB" dirty="0"/>
          </a:p>
        </p:txBody>
      </p:sp>
      <p:sp>
        <p:nvSpPr>
          <p:cNvPr id="4" name="Fußzeilenplatzhalter 3"/>
          <p:cNvSpPr>
            <a:spLocks noGrp="1"/>
          </p:cNvSpPr>
          <p:nvPr>
            <p:ph type="ftr" sz="quarter" idx="19"/>
          </p:nvPr>
        </p:nvSpPr>
        <p:spPr>
          <a:xfrm>
            <a:off x="5580112" y="4900500"/>
            <a:ext cx="3058049" cy="144000"/>
          </a:xfrm>
        </p:spPr>
        <p:txBody>
          <a:bodyPr/>
          <a:lstStyle/>
          <a:p>
            <a:r>
              <a:rPr lang="en-GB" dirty="0" smtClean="0"/>
              <a:t>Katja Hämmerli Keller / Klinik für Psychosomatik und Konsiliarpsychiatrie</a:t>
            </a:r>
            <a:endParaRPr lang="en-GB" dirty="0"/>
          </a:p>
        </p:txBody>
      </p:sp>
      <p:sp>
        <p:nvSpPr>
          <p:cNvPr id="5" name="Foliennummernplatzhalter 4"/>
          <p:cNvSpPr>
            <a:spLocks noGrp="1"/>
          </p:cNvSpPr>
          <p:nvPr>
            <p:ph type="sldNum" sz="quarter" idx="20"/>
          </p:nvPr>
        </p:nvSpPr>
        <p:spPr/>
        <p:txBody>
          <a:bodyPr/>
          <a:lstStyle/>
          <a:p>
            <a:fld id="{85161AA8-845B-4832-91A1-E2961316CBF3}" type="slidenum">
              <a:rPr lang="en-GB" smtClean="0"/>
              <a:pPr/>
              <a:t>27</a:t>
            </a:fld>
            <a:endParaRPr lang="en-GB" dirty="0"/>
          </a:p>
        </p:txBody>
      </p:sp>
    </p:spTree>
    <p:extLst>
      <p:ext uri="{BB962C8B-B14F-4D97-AF65-F5344CB8AC3E}">
        <p14:creationId xmlns:p14="http://schemas.microsoft.com/office/powerpoint/2010/main" val="3151565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7"/>
          </p:nvPr>
        </p:nvSpPr>
        <p:spPr/>
        <p:txBody>
          <a:bodyPr>
            <a:normAutofit fontScale="25000" lnSpcReduction="20000"/>
          </a:bodyPr>
          <a:lstStyle/>
          <a:p>
            <a:pPr marL="0" indent="0">
              <a:spcBef>
                <a:spcPts val="600"/>
              </a:spcBef>
              <a:buNone/>
            </a:pPr>
            <a:r>
              <a:rPr lang="en-GB" sz="3200" dirty="0" err="1" smtClean="0"/>
              <a:t>Maercker</a:t>
            </a:r>
            <a:r>
              <a:rPr lang="en-GB" sz="3200" dirty="0"/>
              <a:t>, A., Brewin, C. R., Bryant, R. A., </a:t>
            </a:r>
            <a:r>
              <a:rPr lang="en-GB" sz="3200" dirty="0" err="1"/>
              <a:t>Cloitre</a:t>
            </a:r>
            <a:r>
              <a:rPr lang="en-GB" sz="3200" dirty="0"/>
              <a:t>, M., van </a:t>
            </a:r>
            <a:r>
              <a:rPr lang="en-GB" sz="3200" dirty="0" err="1"/>
              <a:t>Ommeren</a:t>
            </a:r>
            <a:r>
              <a:rPr lang="en-GB" sz="3200" dirty="0"/>
              <a:t>, M., Jones, L. M., </a:t>
            </a:r>
            <a:r>
              <a:rPr lang="en-GB" sz="3200" dirty="0" err="1"/>
              <a:t>Humayan</a:t>
            </a:r>
            <a:r>
              <a:rPr lang="en-GB" sz="3200" dirty="0"/>
              <a:t>, A., </a:t>
            </a:r>
            <a:r>
              <a:rPr lang="en-GB" sz="3200" dirty="0" err="1"/>
              <a:t>Kagee</a:t>
            </a:r>
            <a:r>
              <a:rPr lang="en-GB" sz="3200" dirty="0"/>
              <a:t>, A., </a:t>
            </a:r>
            <a:r>
              <a:rPr lang="en-GB" sz="3200" dirty="0" err="1"/>
              <a:t>Llosa</a:t>
            </a:r>
            <a:r>
              <a:rPr lang="en-GB" sz="3200" dirty="0"/>
              <a:t>, A. E., Rousseau, C., </a:t>
            </a:r>
            <a:r>
              <a:rPr lang="en-GB" sz="3200" dirty="0" err="1"/>
              <a:t>Somasundaram</a:t>
            </a:r>
            <a:r>
              <a:rPr lang="en-GB" sz="3200" dirty="0"/>
              <a:t>, D. J., Souza, R., Suzuki, Y., </a:t>
            </a:r>
            <a:r>
              <a:rPr lang="en-GB" sz="3200" dirty="0" err="1"/>
              <a:t>Weissbecker</a:t>
            </a:r>
            <a:r>
              <a:rPr lang="en-GB" sz="3200" dirty="0"/>
              <a:t>, I., </a:t>
            </a:r>
            <a:r>
              <a:rPr lang="en-GB" sz="3200" dirty="0" err="1"/>
              <a:t>Wessely</a:t>
            </a:r>
            <a:r>
              <a:rPr lang="en-GB" sz="3200" dirty="0"/>
              <a:t>, S. C., First, M. B., &amp; Reed, G. M. (2013). Diagnosis and classification of disorders specifically associated with stress: Proposals for ICD-11. </a:t>
            </a:r>
            <a:r>
              <a:rPr lang="en-GB" sz="3200" i="1" dirty="0"/>
              <a:t>World Psychiatry: Official Journal of the World Psychiatric Association (WPA)</a:t>
            </a:r>
            <a:r>
              <a:rPr lang="en-GB" sz="3200" dirty="0"/>
              <a:t>, </a:t>
            </a:r>
            <a:r>
              <a:rPr lang="en-GB" sz="3200" i="1" dirty="0"/>
              <a:t>12</a:t>
            </a:r>
            <a:r>
              <a:rPr lang="en-GB" sz="3200" dirty="0"/>
              <a:t>(3), 198–206. </a:t>
            </a:r>
            <a:r>
              <a:rPr lang="de-CH" sz="3200" u="sng" dirty="0">
                <a:hlinkClick r:id="rId2"/>
              </a:rPr>
              <a:t>https://doi.org/10.1002/wps.20057</a:t>
            </a:r>
            <a:endParaRPr lang="de-CH" sz="3200" dirty="0"/>
          </a:p>
          <a:p>
            <a:pPr marL="0" indent="0">
              <a:spcBef>
                <a:spcPts val="600"/>
              </a:spcBef>
              <a:buNone/>
            </a:pPr>
            <a:r>
              <a:rPr lang="de-CH" sz="3200" dirty="0"/>
              <a:t>Mathias, S. D., </a:t>
            </a:r>
            <a:r>
              <a:rPr lang="de-CH" sz="3200" dirty="0" err="1"/>
              <a:t>Kuppermann</a:t>
            </a:r>
            <a:r>
              <a:rPr lang="de-CH" sz="3200" dirty="0"/>
              <a:t>, M., </a:t>
            </a:r>
            <a:r>
              <a:rPr lang="de-CH" sz="3200" dirty="0" err="1"/>
              <a:t>Liberman</a:t>
            </a:r>
            <a:r>
              <a:rPr lang="de-CH" sz="3200" dirty="0"/>
              <a:t>, R. F., </a:t>
            </a:r>
            <a:r>
              <a:rPr lang="de-CH" sz="3200" dirty="0" err="1"/>
              <a:t>Lipschutz</a:t>
            </a:r>
            <a:r>
              <a:rPr lang="de-CH" sz="3200" dirty="0"/>
              <a:t>, R. C., &amp; </a:t>
            </a:r>
            <a:r>
              <a:rPr lang="de-CH" sz="3200" dirty="0" err="1"/>
              <a:t>Steege</a:t>
            </a:r>
            <a:r>
              <a:rPr lang="de-CH" sz="3200" dirty="0"/>
              <a:t>, J. F. (1996). </a:t>
            </a:r>
            <a:r>
              <a:rPr lang="en-GB" sz="3200" dirty="0"/>
              <a:t>Chronic pelvic pain: Prevalence, health-related quality of life, and economic correlates. </a:t>
            </a:r>
            <a:r>
              <a:rPr lang="de-CH" sz="3200" i="1" dirty="0" err="1"/>
              <a:t>Obstetrics</a:t>
            </a:r>
            <a:r>
              <a:rPr lang="de-CH" sz="3200" i="1" dirty="0"/>
              <a:t> &amp; </a:t>
            </a:r>
            <a:r>
              <a:rPr lang="de-CH" sz="3200" i="1" dirty="0" err="1"/>
              <a:t>Gynecology</a:t>
            </a:r>
            <a:r>
              <a:rPr lang="de-CH" sz="3200" dirty="0"/>
              <a:t>, </a:t>
            </a:r>
            <a:r>
              <a:rPr lang="de-CH" sz="3200" i="1" dirty="0"/>
              <a:t>87</a:t>
            </a:r>
            <a:r>
              <a:rPr lang="de-CH" sz="3200" dirty="0"/>
              <a:t>(3), 321–327. </a:t>
            </a:r>
            <a:r>
              <a:rPr lang="de-CH" sz="3200" u="sng" dirty="0">
                <a:hlinkClick r:id="rId3"/>
              </a:rPr>
              <a:t>https://doi.org/10.1016/0029-7844(95)00458-0</a:t>
            </a:r>
            <a:endParaRPr lang="de-CH" sz="3200" dirty="0"/>
          </a:p>
          <a:p>
            <a:pPr marL="0" indent="0">
              <a:spcBef>
                <a:spcPts val="600"/>
              </a:spcBef>
              <a:buNone/>
            </a:pPr>
            <a:r>
              <a:rPr lang="en-GB" sz="3200" dirty="0" err="1"/>
              <a:t>Munishvaran</a:t>
            </a:r>
            <a:r>
              <a:rPr lang="en-GB" sz="3200" dirty="0"/>
              <a:t>, K., &amp; </a:t>
            </a:r>
            <a:r>
              <a:rPr lang="en-GB" sz="3200" dirty="0" err="1"/>
              <a:t>Booysen</a:t>
            </a:r>
            <a:r>
              <a:rPr lang="en-GB" sz="3200" dirty="0"/>
              <a:t>, D. D. (2022). The experiences of clinical psychologists in treating traumatic stress at a tertiary psychiatric hospital in the Eastern Cape: A qualitative study. </a:t>
            </a:r>
            <a:r>
              <a:rPr lang="de-CH" sz="3200" i="1" dirty="0"/>
              <a:t>South African Journal </a:t>
            </a:r>
            <a:r>
              <a:rPr lang="de-CH" sz="3200" i="1" dirty="0" err="1"/>
              <a:t>of</a:t>
            </a:r>
            <a:r>
              <a:rPr lang="de-CH" sz="3200" i="1" dirty="0"/>
              <a:t> </a:t>
            </a:r>
            <a:r>
              <a:rPr lang="de-CH" sz="3200" i="1" dirty="0" err="1"/>
              <a:t>Psychiatry</a:t>
            </a:r>
            <a:r>
              <a:rPr lang="de-CH" sz="3200" dirty="0"/>
              <a:t>, </a:t>
            </a:r>
            <a:r>
              <a:rPr lang="de-CH" sz="3200" i="1" dirty="0"/>
              <a:t>28</a:t>
            </a:r>
            <a:r>
              <a:rPr lang="de-CH" sz="3200" dirty="0"/>
              <a:t>. </a:t>
            </a:r>
            <a:r>
              <a:rPr lang="de-CH" sz="3200" u="sng" dirty="0">
                <a:hlinkClick r:id="rId4"/>
              </a:rPr>
              <a:t>https://doi.org/10.4102/sajpsychiatry.v28i0.1868</a:t>
            </a:r>
            <a:endParaRPr lang="de-CH" sz="3200" dirty="0"/>
          </a:p>
          <a:p>
            <a:pPr marL="0" indent="0">
              <a:spcBef>
                <a:spcPts val="600"/>
              </a:spcBef>
              <a:buNone/>
            </a:pPr>
            <a:r>
              <a:rPr lang="de-CH" sz="3200" dirty="0" err="1"/>
              <a:t>Nikkola</a:t>
            </a:r>
            <a:r>
              <a:rPr lang="de-CH" sz="3200" dirty="0"/>
              <a:t>, J., Holm, A., </a:t>
            </a:r>
            <a:r>
              <a:rPr lang="de-CH" sz="3200" dirty="0" err="1"/>
              <a:t>Seppänen</a:t>
            </a:r>
            <a:r>
              <a:rPr lang="de-CH" sz="3200" dirty="0"/>
              <a:t>, M., </a:t>
            </a:r>
            <a:r>
              <a:rPr lang="de-CH" sz="3200" dirty="0" err="1"/>
              <a:t>Joutsi</a:t>
            </a:r>
            <a:r>
              <a:rPr lang="de-CH" sz="3200" dirty="0"/>
              <a:t>, T., </a:t>
            </a:r>
            <a:r>
              <a:rPr lang="de-CH" sz="3200" dirty="0" err="1"/>
              <a:t>Rauhala</a:t>
            </a:r>
            <a:r>
              <a:rPr lang="de-CH" sz="3200" dirty="0"/>
              <a:t>, E., &amp; </a:t>
            </a:r>
            <a:r>
              <a:rPr lang="de-CH" sz="3200" dirty="0" err="1"/>
              <a:t>Kaipia</a:t>
            </a:r>
            <a:r>
              <a:rPr lang="de-CH" sz="3200" dirty="0"/>
              <a:t>, A. (2020). </a:t>
            </a:r>
            <a:r>
              <a:rPr lang="en-GB" sz="3200" dirty="0"/>
              <a:t>Repetitive Transcranial Magnetic Stimulation for Chronic Prostatitis/Chronic Pelvic Pain Syndrome: A Prospective Pilot Study. </a:t>
            </a:r>
            <a:r>
              <a:rPr lang="de-CH" sz="3200" i="1" dirty="0"/>
              <a:t>International </a:t>
            </a:r>
            <a:r>
              <a:rPr lang="de-CH" sz="3200" i="1" dirty="0" err="1"/>
              <a:t>Neurourology</a:t>
            </a:r>
            <a:r>
              <a:rPr lang="de-CH" sz="3200" i="1" dirty="0"/>
              <a:t> Journal</a:t>
            </a:r>
            <a:r>
              <a:rPr lang="de-CH" sz="3200" dirty="0"/>
              <a:t>, </a:t>
            </a:r>
            <a:r>
              <a:rPr lang="de-CH" sz="3200" i="1" dirty="0"/>
              <a:t>24</a:t>
            </a:r>
            <a:r>
              <a:rPr lang="de-CH" sz="3200" dirty="0"/>
              <a:t>(2), 144–149. </a:t>
            </a:r>
            <a:r>
              <a:rPr lang="de-CH" sz="3200" u="sng" dirty="0">
                <a:hlinkClick r:id="rId5"/>
              </a:rPr>
              <a:t>https://doi.org/10.5213/inj.1938258.129</a:t>
            </a:r>
            <a:endParaRPr lang="de-CH" sz="3200" dirty="0"/>
          </a:p>
          <a:p>
            <a:pPr marL="0" indent="0">
              <a:spcBef>
                <a:spcPts val="600"/>
              </a:spcBef>
              <a:buNone/>
            </a:pPr>
            <a:r>
              <a:rPr lang="de-CH" sz="3200" dirty="0"/>
              <a:t>Panisch, L. S., &amp; Tam, L. M. (2020). </a:t>
            </a:r>
            <a:r>
              <a:rPr lang="en-GB" sz="3200" dirty="0"/>
              <a:t>The Role of Trauma and Mental Health in the Treatment of Chronic Pelvic Pain: A Systematic Review of the Intervention Literature. </a:t>
            </a:r>
            <a:r>
              <a:rPr lang="en-GB" sz="3200" i="1" dirty="0"/>
              <a:t>Trauma, Violence &amp; Abuse</a:t>
            </a:r>
            <a:r>
              <a:rPr lang="en-GB" sz="3200" dirty="0"/>
              <a:t>, </a:t>
            </a:r>
            <a:r>
              <a:rPr lang="en-GB" sz="3200" i="1" dirty="0"/>
              <a:t>21</a:t>
            </a:r>
            <a:r>
              <a:rPr lang="en-GB" sz="3200" dirty="0"/>
              <a:t>(5), 1029–1043. </a:t>
            </a:r>
            <a:r>
              <a:rPr lang="en-GB" sz="3200" u="sng" dirty="0">
                <a:hlinkClick r:id="rId6"/>
              </a:rPr>
              <a:t>https://doi.org/10.1177/1524838018821950</a:t>
            </a:r>
            <a:endParaRPr lang="de-CH" sz="3200" dirty="0"/>
          </a:p>
          <a:p>
            <a:pPr marL="0" indent="0">
              <a:spcBef>
                <a:spcPts val="600"/>
              </a:spcBef>
              <a:buNone/>
            </a:pPr>
            <a:r>
              <a:rPr lang="en-GB" sz="3200" dirty="0"/>
              <a:t>Pauls, R. N., &amp; Berman, J. R. (2002). Impact of pelvic floor disorders and prolapse on female sexual function and response. </a:t>
            </a:r>
            <a:r>
              <a:rPr lang="en-GB" sz="3200" i="1" dirty="0"/>
              <a:t>Urologic Clinics of North America</a:t>
            </a:r>
            <a:r>
              <a:rPr lang="en-GB" sz="3200" dirty="0"/>
              <a:t>, </a:t>
            </a:r>
            <a:r>
              <a:rPr lang="en-GB" sz="3200" i="1" dirty="0"/>
              <a:t>29</a:t>
            </a:r>
            <a:r>
              <a:rPr lang="en-GB" sz="3200" dirty="0"/>
              <a:t>(3). </a:t>
            </a:r>
            <a:r>
              <a:rPr lang="en-GB" sz="3200" u="sng" dirty="0">
                <a:hlinkClick r:id="rId7"/>
              </a:rPr>
              <a:t>https://doi.org/10.1016/s0094-0143(02)00056-3</a:t>
            </a:r>
            <a:endParaRPr lang="de-CH" sz="3200" dirty="0"/>
          </a:p>
          <a:p>
            <a:pPr marL="0" indent="0">
              <a:spcBef>
                <a:spcPts val="600"/>
              </a:spcBef>
              <a:buNone/>
            </a:pPr>
            <a:r>
              <a:rPr lang="en-GB" sz="3200" dirty="0" err="1"/>
              <a:t>Peschers</a:t>
            </a:r>
            <a:r>
              <a:rPr lang="en-GB" sz="3200" dirty="0"/>
              <a:t>, U. M., Du Mont, J., </a:t>
            </a:r>
            <a:r>
              <a:rPr lang="en-GB" sz="3200" dirty="0" err="1"/>
              <a:t>Jundt</a:t>
            </a:r>
            <a:r>
              <a:rPr lang="en-GB" sz="3200" dirty="0"/>
              <a:t>, K., </a:t>
            </a:r>
            <a:r>
              <a:rPr lang="en-GB" sz="3200" dirty="0" err="1"/>
              <a:t>Pfürtner</a:t>
            </a:r>
            <a:r>
              <a:rPr lang="en-GB" sz="3200" dirty="0"/>
              <a:t>, M., Dugan, E., &amp; </a:t>
            </a:r>
            <a:r>
              <a:rPr lang="en-GB" sz="3200" dirty="0" err="1"/>
              <a:t>Kindermann</a:t>
            </a:r>
            <a:r>
              <a:rPr lang="en-GB" sz="3200" dirty="0"/>
              <a:t>, G. (2003). Prevalence of sexual abuse among women seeking </a:t>
            </a:r>
            <a:r>
              <a:rPr lang="en-GB" sz="3200" dirty="0" err="1"/>
              <a:t>gynecologic</a:t>
            </a:r>
            <a:r>
              <a:rPr lang="en-GB" sz="3200" dirty="0"/>
              <a:t> care in Germany. </a:t>
            </a:r>
            <a:r>
              <a:rPr lang="de-CH" sz="3200" i="1" dirty="0" err="1"/>
              <a:t>Obstetrics</a:t>
            </a:r>
            <a:r>
              <a:rPr lang="de-CH" sz="3200" i="1" dirty="0"/>
              <a:t> </a:t>
            </a:r>
            <a:r>
              <a:rPr lang="de-CH" sz="3200" i="1" dirty="0" err="1"/>
              <a:t>and</a:t>
            </a:r>
            <a:r>
              <a:rPr lang="de-CH" sz="3200" i="1" dirty="0"/>
              <a:t> </a:t>
            </a:r>
            <a:r>
              <a:rPr lang="de-CH" sz="3200" i="1" dirty="0" err="1"/>
              <a:t>Gynecology</a:t>
            </a:r>
            <a:r>
              <a:rPr lang="de-CH" sz="3200" dirty="0"/>
              <a:t>, </a:t>
            </a:r>
            <a:r>
              <a:rPr lang="de-CH" sz="3200" i="1" dirty="0"/>
              <a:t>101</a:t>
            </a:r>
            <a:r>
              <a:rPr lang="de-CH" sz="3200" dirty="0"/>
              <a:t>(1), 103–108. </a:t>
            </a:r>
            <a:r>
              <a:rPr lang="de-CH" sz="3200" u="sng" dirty="0">
                <a:hlinkClick r:id="rId8"/>
              </a:rPr>
              <a:t>https://doi.org/10.1016/s0029-7844(02)02248-2</a:t>
            </a:r>
            <a:endParaRPr lang="de-CH" sz="3200" dirty="0"/>
          </a:p>
          <a:p>
            <a:pPr marL="0" indent="0">
              <a:spcBef>
                <a:spcPts val="600"/>
              </a:spcBef>
              <a:buNone/>
            </a:pPr>
            <a:r>
              <a:rPr lang="en-GB" sz="3200" dirty="0"/>
              <a:t>Peters, K., </a:t>
            </a:r>
            <a:r>
              <a:rPr lang="en-GB" sz="3200" dirty="0" err="1"/>
              <a:t>Carrico</a:t>
            </a:r>
            <a:r>
              <a:rPr lang="en-GB" sz="3200" dirty="0"/>
              <a:t>, D., </a:t>
            </a:r>
            <a:r>
              <a:rPr lang="en-GB" sz="3200" dirty="0" err="1"/>
              <a:t>Kalinowski</a:t>
            </a:r>
            <a:r>
              <a:rPr lang="en-GB" sz="3200" dirty="0"/>
              <a:t>, S. E., Ibrahim, I., &amp; </a:t>
            </a:r>
            <a:r>
              <a:rPr lang="en-GB" sz="3200" dirty="0" err="1"/>
              <a:t>Diokno</a:t>
            </a:r>
            <a:r>
              <a:rPr lang="en-GB" sz="3200" dirty="0"/>
              <a:t>, A. (2007). Prevalence of pelvic floor dysfunction in patients with interstitial cystitis. </a:t>
            </a:r>
            <a:r>
              <a:rPr lang="de-CH" sz="3200" i="1" dirty="0" err="1"/>
              <a:t>Urology</a:t>
            </a:r>
            <a:r>
              <a:rPr lang="de-CH" sz="3200" dirty="0"/>
              <a:t>, </a:t>
            </a:r>
            <a:r>
              <a:rPr lang="de-CH" sz="3200" i="1" dirty="0"/>
              <a:t>70 1</a:t>
            </a:r>
            <a:r>
              <a:rPr lang="de-CH" sz="3200" dirty="0"/>
              <a:t>, 16–18. </a:t>
            </a:r>
            <a:r>
              <a:rPr lang="de-CH" sz="3200" u="sng" dirty="0">
                <a:hlinkClick r:id="rId9"/>
              </a:rPr>
              <a:t>https://doi.org/10.1016/J.UROLOGY.2007.02.067</a:t>
            </a:r>
            <a:endParaRPr lang="de-CH" sz="3200" dirty="0"/>
          </a:p>
          <a:p>
            <a:pPr marL="0" indent="0">
              <a:spcBef>
                <a:spcPts val="600"/>
              </a:spcBef>
              <a:buNone/>
            </a:pPr>
            <a:r>
              <a:rPr lang="en-GB" sz="3200" dirty="0"/>
              <a:t>Pierce, A., &amp; Christianson, J. (2015). Stress and chronic pelvic pain. </a:t>
            </a:r>
            <a:r>
              <a:rPr lang="de-CH" sz="3200" i="1" dirty="0"/>
              <a:t>Progress in </a:t>
            </a:r>
            <a:r>
              <a:rPr lang="de-CH" sz="3200" i="1" dirty="0" err="1"/>
              <a:t>molecular</a:t>
            </a:r>
            <a:r>
              <a:rPr lang="de-CH" sz="3200" i="1" dirty="0"/>
              <a:t> </a:t>
            </a:r>
            <a:r>
              <a:rPr lang="de-CH" sz="3200" i="1" dirty="0" err="1"/>
              <a:t>biology</a:t>
            </a:r>
            <a:r>
              <a:rPr lang="de-CH" sz="3200" i="1" dirty="0"/>
              <a:t> </a:t>
            </a:r>
            <a:r>
              <a:rPr lang="de-CH" sz="3200" i="1" dirty="0" err="1"/>
              <a:t>and</a:t>
            </a:r>
            <a:r>
              <a:rPr lang="de-CH" sz="3200" i="1" dirty="0"/>
              <a:t> </a:t>
            </a:r>
            <a:r>
              <a:rPr lang="de-CH" sz="3200" i="1" dirty="0" err="1"/>
              <a:t>translational</a:t>
            </a:r>
            <a:r>
              <a:rPr lang="de-CH" sz="3200" i="1" dirty="0"/>
              <a:t> </a:t>
            </a:r>
            <a:r>
              <a:rPr lang="de-CH" sz="3200" i="1" dirty="0" err="1"/>
              <a:t>science</a:t>
            </a:r>
            <a:r>
              <a:rPr lang="de-CH" sz="3200" dirty="0"/>
              <a:t>, </a:t>
            </a:r>
            <a:r>
              <a:rPr lang="de-CH" sz="3200" i="1" dirty="0"/>
              <a:t>131</a:t>
            </a:r>
            <a:r>
              <a:rPr lang="de-CH" sz="3200" dirty="0"/>
              <a:t>, 509–535. </a:t>
            </a:r>
            <a:r>
              <a:rPr lang="de-CH" sz="3200" u="sng" dirty="0">
                <a:hlinkClick r:id="rId10"/>
              </a:rPr>
              <a:t>https://doi.org/10.1016/bs.pmbts.2014.11.009</a:t>
            </a:r>
            <a:endParaRPr lang="de-CH" sz="3200" dirty="0"/>
          </a:p>
          <a:p>
            <a:pPr marL="0" indent="0">
              <a:spcBef>
                <a:spcPts val="600"/>
              </a:spcBef>
              <a:buNone/>
            </a:pPr>
            <a:r>
              <a:rPr lang="fr-CH" sz="3200" dirty="0"/>
              <a:t>Pinot-</a:t>
            </a:r>
            <a:r>
              <a:rPr lang="fr-CH" sz="3200" dirty="0" err="1"/>
              <a:t>Monange</a:t>
            </a:r>
            <a:r>
              <a:rPr lang="fr-CH" sz="3200" dirty="0"/>
              <a:t>, A., </a:t>
            </a:r>
            <a:r>
              <a:rPr lang="fr-CH" sz="3200" dirty="0" err="1"/>
              <a:t>Moisset</a:t>
            </a:r>
            <a:r>
              <a:rPr lang="fr-CH" sz="3200" dirty="0"/>
              <a:t>, X., Chauvet, P., </a:t>
            </a:r>
            <a:r>
              <a:rPr lang="fr-CH" sz="3200" dirty="0" err="1"/>
              <a:t>Grémeau</a:t>
            </a:r>
            <a:r>
              <a:rPr lang="fr-CH" sz="3200" dirty="0"/>
              <a:t>, A.-S., </a:t>
            </a:r>
            <a:r>
              <a:rPr lang="fr-CH" sz="3200" dirty="0" err="1"/>
              <a:t>Canis</a:t>
            </a:r>
            <a:r>
              <a:rPr lang="fr-CH" sz="3200" dirty="0"/>
              <a:t>, M., Pereira, B., &amp; </a:t>
            </a:r>
            <a:r>
              <a:rPr lang="fr-CH" sz="3200" dirty="0" err="1"/>
              <a:t>Bourdel</a:t>
            </a:r>
            <a:r>
              <a:rPr lang="fr-CH" sz="3200" dirty="0"/>
              <a:t>, N. (2019). </a:t>
            </a:r>
            <a:r>
              <a:rPr lang="en-GB" sz="3200" dirty="0"/>
              <a:t>Repetitive Transcranial Magnetic Stimulation Therapy (</a:t>
            </a:r>
            <a:r>
              <a:rPr lang="en-GB" sz="3200" dirty="0" err="1"/>
              <a:t>rTMS</a:t>
            </a:r>
            <a:r>
              <a:rPr lang="en-GB" sz="3200" dirty="0"/>
              <a:t>) for Endometriosis Patients with Refractory Pelvic Chronic Pain: A Pilot Study. </a:t>
            </a:r>
            <a:r>
              <a:rPr lang="en-GB" sz="3200" i="1" dirty="0"/>
              <a:t>Journal of Clinical Medicine</a:t>
            </a:r>
            <a:r>
              <a:rPr lang="en-GB" sz="3200" dirty="0"/>
              <a:t>, </a:t>
            </a:r>
            <a:r>
              <a:rPr lang="en-GB" sz="3200" i="1" dirty="0"/>
              <a:t>8</a:t>
            </a:r>
            <a:r>
              <a:rPr lang="en-GB" sz="3200" dirty="0"/>
              <a:t>(4). </a:t>
            </a:r>
            <a:r>
              <a:rPr lang="en-GB" sz="3200" u="sng" dirty="0">
                <a:hlinkClick r:id="rId11"/>
              </a:rPr>
              <a:t>https://doi.org/10.3390/jcm8040508</a:t>
            </a:r>
            <a:endParaRPr lang="de-CH" sz="3200" dirty="0"/>
          </a:p>
          <a:p>
            <a:pPr marL="0" indent="0">
              <a:spcBef>
                <a:spcPts val="600"/>
              </a:spcBef>
              <a:buNone/>
            </a:pPr>
            <a:r>
              <a:rPr lang="en-GB" sz="3200" dirty="0" err="1"/>
              <a:t>Postma</a:t>
            </a:r>
            <a:r>
              <a:rPr lang="en-GB" sz="3200" dirty="0"/>
              <a:t>, R., </a:t>
            </a:r>
            <a:r>
              <a:rPr lang="en-GB" sz="3200" dirty="0" err="1"/>
              <a:t>Bicanic</a:t>
            </a:r>
            <a:r>
              <a:rPr lang="en-GB" sz="3200" dirty="0"/>
              <a:t>, I., </a:t>
            </a:r>
            <a:r>
              <a:rPr lang="en-GB" sz="3200" dirty="0" err="1"/>
              <a:t>Vaart</a:t>
            </a:r>
            <a:r>
              <a:rPr lang="en-GB" sz="3200" dirty="0"/>
              <a:t>, H. van der, &amp; </a:t>
            </a:r>
            <a:r>
              <a:rPr lang="en-GB" sz="3200" dirty="0" err="1"/>
              <a:t>Laan</a:t>
            </a:r>
            <a:r>
              <a:rPr lang="en-GB" sz="3200" dirty="0"/>
              <a:t>, E. (2013). Pelvic floor muscle problems mediate sexual problems in young adult rape victims. </a:t>
            </a:r>
            <a:r>
              <a:rPr lang="en-GB" sz="3200" i="1" dirty="0"/>
              <a:t>The journal of sexual medicine</a:t>
            </a:r>
            <a:r>
              <a:rPr lang="en-GB" sz="3200" dirty="0"/>
              <a:t>, </a:t>
            </a:r>
            <a:r>
              <a:rPr lang="en-GB" sz="3200" i="1" dirty="0"/>
              <a:t>10 8</a:t>
            </a:r>
            <a:r>
              <a:rPr lang="en-GB" sz="3200" dirty="0"/>
              <a:t>, 1978–1987. </a:t>
            </a:r>
            <a:r>
              <a:rPr lang="en-GB" sz="3200" u="sng" dirty="0">
                <a:hlinkClick r:id="rId12"/>
              </a:rPr>
              <a:t>https://</a:t>
            </a:r>
            <a:r>
              <a:rPr lang="en-GB" sz="3200" u="sng" dirty="0" smtClean="0">
                <a:hlinkClick r:id="rId12"/>
              </a:rPr>
              <a:t>doi.org/10.1111/jsm.12196</a:t>
            </a:r>
            <a:endParaRPr lang="en-GB" sz="3200" u="sng" dirty="0" smtClean="0"/>
          </a:p>
          <a:p>
            <a:pPr marL="0" indent="0">
              <a:spcBef>
                <a:spcPts val="600"/>
              </a:spcBef>
              <a:buNone/>
            </a:pPr>
            <a:r>
              <a:rPr lang="en-GB" sz="3200" dirty="0" err="1"/>
              <a:t>Rebullido</a:t>
            </a:r>
            <a:r>
              <a:rPr lang="en-GB" sz="3200" dirty="0"/>
              <a:t>, T. R., </a:t>
            </a:r>
            <a:r>
              <a:rPr lang="en-GB" sz="3200" dirty="0" err="1"/>
              <a:t>Chulvi</a:t>
            </a:r>
            <a:r>
              <a:rPr lang="en-GB" sz="3200" dirty="0"/>
              <a:t>‐Medrano, I., </a:t>
            </a:r>
            <a:r>
              <a:rPr lang="en-GB" sz="3200" dirty="0" err="1"/>
              <a:t>Faigenbaum</a:t>
            </a:r>
            <a:r>
              <a:rPr lang="en-GB" sz="3200" dirty="0"/>
              <a:t>, A. D., &amp; </a:t>
            </a:r>
            <a:r>
              <a:rPr lang="en-GB" sz="3200" dirty="0" err="1"/>
              <a:t>Stracciolini</a:t>
            </a:r>
            <a:r>
              <a:rPr lang="en-GB" sz="3200" dirty="0"/>
              <a:t>, A. (2020). Pelvic Floor Dysfunction in Female Athletes. </a:t>
            </a:r>
            <a:r>
              <a:rPr lang="en-GB" sz="3200" i="1" dirty="0"/>
              <a:t>Strength &amp;Amp; Conditioning Journal</a:t>
            </a:r>
            <a:r>
              <a:rPr lang="en-GB" sz="3200" dirty="0"/>
              <a:t>, </a:t>
            </a:r>
            <a:r>
              <a:rPr lang="en-GB" sz="3200" i="1" dirty="0"/>
              <a:t>42</a:t>
            </a:r>
            <a:r>
              <a:rPr lang="en-GB" sz="3200" dirty="0"/>
              <a:t>(4). </a:t>
            </a:r>
            <a:r>
              <a:rPr lang="en-GB" sz="3200" u="sng" dirty="0">
                <a:hlinkClick r:id="rId13"/>
              </a:rPr>
              <a:t>https://doi.org/10.1519/ssc.0000000000000440</a:t>
            </a:r>
            <a:endParaRPr lang="de-CH" sz="3200" dirty="0"/>
          </a:p>
          <a:p>
            <a:pPr marL="0" indent="0">
              <a:spcBef>
                <a:spcPts val="600"/>
              </a:spcBef>
              <a:buNone/>
            </a:pPr>
            <a:r>
              <a:rPr lang="en-GB" sz="3200" dirty="0"/>
              <a:t>Rogers, R. G. (2013). Sexual function in women with pelvic floor disorders. </a:t>
            </a:r>
            <a:r>
              <a:rPr lang="de-CH" sz="3200" i="1" dirty="0"/>
              <a:t>Canadian </a:t>
            </a:r>
            <a:r>
              <a:rPr lang="de-CH" sz="3200" i="1" dirty="0" err="1"/>
              <a:t>Urological</a:t>
            </a:r>
            <a:r>
              <a:rPr lang="de-CH" sz="3200" i="1" dirty="0"/>
              <a:t> </a:t>
            </a:r>
            <a:r>
              <a:rPr lang="de-CH" sz="3200" i="1" dirty="0" err="1"/>
              <a:t>Association</a:t>
            </a:r>
            <a:r>
              <a:rPr lang="de-CH" sz="3200" i="1" dirty="0"/>
              <a:t> Journal</a:t>
            </a:r>
            <a:r>
              <a:rPr lang="de-CH" sz="3200" dirty="0"/>
              <a:t>, </a:t>
            </a:r>
            <a:r>
              <a:rPr lang="de-CH" sz="3200" i="1" dirty="0"/>
              <a:t>7</a:t>
            </a:r>
            <a:r>
              <a:rPr lang="de-CH" sz="3200" dirty="0"/>
              <a:t>(9–10), </a:t>
            </a:r>
            <a:r>
              <a:rPr lang="de-CH" sz="3200" dirty="0" err="1"/>
              <a:t>Article</a:t>
            </a:r>
            <a:r>
              <a:rPr lang="de-CH" sz="3200" dirty="0"/>
              <a:t> 9–10. </a:t>
            </a:r>
            <a:r>
              <a:rPr lang="de-CH" sz="3200" u="sng" dirty="0">
                <a:hlinkClick r:id="rId14"/>
              </a:rPr>
              <a:t>https://doi.org/10.5489/cuaj.1625</a:t>
            </a:r>
            <a:endParaRPr lang="de-CH" sz="3200" dirty="0"/>
          </a:p>
          <a:p>
            <a:pPr marL="0" indent="0">
              <a:spcBef>
                <a:spcPts val="600"/>
              </a:spcBef>
              <a:buNone/>
            </a:pPr>
            <a:endParaRPr lang="de-CH" sz="2500" dirty="0"/>
          </a:p>
          <a:p>
            <a:endParaRPr lang="de-CH" dirty="0"/>
          </a:p>
        </p:txBody>
      </p:sp>
      <p:sp>
        <p:nvSpPr>
          <p:cNvPr id="3" name="Datumsplatzhalter 2"/>
          <p:cNvSpPr>
            <a:spLocks noGrp="1"/>
          </p:cNvSpPr>
          <p:nvPr>
            <p:ph type="dt" sz="half" idx="18"/>
          </p:nvPr>
        </p:nvSpPr>
        <p:spPr/>
        <p:txBody>
          <a:bodyPr/>
          <a:lstStyle/>
          <a:p>
            <a:r>
              <a:rPr lang="de-DE" smtClean="0"/>
              <a:t>07.03.2024 | Kantonsspital St.Gallen / Beckenboden-Symposium</a:t>
            </a:r>
            <a:endParaRPr lang="en-GB" dirty="0"/>
          </a:p>
        </p:txBody>
      </p:sp>
      <p:sp>
        <p:nvSpPr>
          <p:cNvPr id="4" name="Fußzeilenplatzhalter 3"/>
          <p:cNvSpPr>
            <a:spLocks noGrp="1"/>
          </p:cNvSpPr>
          <p:nvPr>
            <p:ph type="ftr" sz="quarter" idx="19"/>
          </p:nvPr>
        </p:nvSpPr>
        <p:spPr>
          <a:xfrm>
            <a:off x="5580112" y="4900500"/>
            <a:ext cx="3058049" cy="144000"/>
          </a:xfrm>
        </p:spPr>
        <p:txBody>
          <a:bodyPr/>
          <a:lstStyle/>
          <a:p>
            <a:r>
              <a:rPr lang="en-GB" dirty="0" smtClean="0"/>
              <a:t>Katja Hämmerli Keller / Klinik für Psychosomatik und Konsiliarpsychiatrie</a:t>
            </a:r>
            <a:endParaRPr lang="en-GB" dirty="0"/>
          </a:p>
        </p:txBody>
      </p:sp>
      <p:sp>
        <p:nvSpPr>
          <p:cNvPr id="5" name="Foliennummernplatzhalter 4"/>
          <p:cNvSpPr>
            <a:spLocks noGrp="1"/>
          </p:cNvSpPr>
          <p:nvPr>
            <p:ph type="sldNum" sz="quarter" idx="20"/>
          </p:nvPr>
        </p:nvSpPr>
        <p:spPr/>
        <p:txBody>
          <a:bodyPr/>
          <a:lstStyle/>
          <a:p>
            <a:fld id="{85161AA8-845B-4832-91A1-E2961316CBF3}" type="slidenum">
              <a:rPr lang="en-GB" smtClean="0"/>
              <a:pPr/>
              <a:t>28</a:t>
            </a:fld>
            <a:endParaRPr lang="en-GB" dirty="0"/>
          </a:p>
        </p:txBody>
      </p:sp>
    </p:spTree>
    <p:extLst>
      <p:ext uri="{BB962C8B-B14F-4D97-AF65-F5344CB8AC3E}">
        <p14:creationId xmlns:p14="http://schemas.microsoft.com/office/powerpoint/2010/main" val="1527785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7"/>
          </p:nvPr>
        </p:nvSpPr>
        <p:spPr>
          <a:xfrm>
            <a:off x="539750" y="411510"/>
            <a:ext cx="7704138" cy="4248150"/>
          </a:xfrm>
        </p:spPr>
        <p:txBody>
          <a:bodyPr>
            <a:normAutofit fontScale="25000" lnSpcReduction="20000"/>
          </a:bodyPr>
          <a:lstStyle/>
          <a:p>
            <a:pPr marL="0" indent="0">
              <a:spcBef>
                <a:spcPts val="600"/>
              </a:spcBef>
              <a:buNone/>
            </a:pPr>
            <a:r>
              <a:rPr lang="de-CH" sz="3200" dirty="0" err="1" smtClean="0"/>
              <a:t>Sanses</a:t>
            </a:r>
            <a:r>
              <a:rPr lang="de-CH" sz="3200" dirty="0"/>
              <a:t>, T., </a:t>
            </a:r>
            <a:r>
              <a:rPr lang="de-CH" sz="3200" dirty="0" err="1"/>
              <a:t>Chelimsky</a:t>
            </a:r>
            <a:r>
              <a:rPr lang="de-CH" sz="3200" dirty="0"/>
              <a:t>, G., McCabe, N. P., </a:t>
            </a:r>
            <a:r>
              <a:rPr lang="de-CH" sz="3200" dirty="0" err="1"/>
              <a:t>Zolnoun</a:t>
            </a:r>
            <a:r>
              <a:rPr lang="de-CH" sz="3200" dirty="0"/>
              <a:t>, D., </a:t>
            </a:r>
            <a:r>
              <a:rPr lang="de-CH" sz="3200" dirty="0" err="1"/>
              <a:t>Janata</a:t>
            </a:r>
            <a:r>
              <a:rPr lang="de-CH" sz="3200" dirty="0"/>
              <a:t>, J. W., </a:t>
            </a:r>
            <a:r>
              <a:rPr lang="de-CH" sz="3200" dirty="0" err="1"/>
              <a:t>Elston</a:t>
            </a:r>
            <a:r>
              <a:rPr lang="de-CH" sz="3200" dirty="0"/>
              <a:t>, R. C., </a:t>
            </a:r>
            <a:r>
              <a:rPr lang="de-CH" sz="3200" dirty="0" err="1"/>
              <a:t>Buffington</a:t>
            </a:r>
            <a:r>
              <a:rPr lang="de-CH" sz="3200" dirty="0"/>
              <a:t>, C. A. T., Simpson, P., Zhang, L., &amp; </a:t>
            </a:r>
            <a:r>
              <a:rPr lang="de-CH" sz="3200" dirty="0" err="1"/>
              <a:t>Chelimsky</a:t>
            </a:r>
            <a:r>
              <a:rPr lang="de-CH" sz="3200" dirty="0"/>
              <a:t>, T. C. (2016). </a:t>
            </a:r>
            <a:r>
              <a:rPr lang="en-GB" sz="3200" dirty="0"/>
              <a:t>The Pelvis and Beyond. </a:t>
            </a:r>
            <a:r>
              <a:rPr lang="en-GB" sz="3200" i="1" dirty="0"/>
              <a:t>The Clinical Journal of Pain</a:t>
            </a:r>
            <a:r>
              <a:rPr lang="en-GB" sz="3200" dirty="0"/>
              <a:t>, </a:t>
            </a:r>
            <a:r>
              <a:rPr lang="en-GB" sz="3200" i="1" dirty="0"/>
              <a:t>32</a:t>
            </a:r>
            <a:r>
              <a:rPr lang="en-GB" sz="3200" dirty="0"/>
              <a:t>(8). </a:t>
            </a:r>
            <a:r>
              <a:rPr lang="en-GB" sz="3200" u="sng" dirty="0">
                <a:hlinkClick r:id="rId2"/>
              </a:rPr>
              <a:t>https://doi.org/10.1097/ajp.0000000000000307</a:t>
            </a:r>
            <a:endParaRPr lang="de-CH" sz="3200" dirty="0"/>
          </a:p>
          <a:p>
            <a:pPr marL="0" indent="0">
              <a:spcBef>
                <a:spcPts val="600"/>
              </a:spcBef>
              <a:buNone/>
            </a:pPr>
            <a:r>
              <a:rPr lang="en-GB" sz="3200" dirty="0"/>
              <a:t>Sewell, M., </a:t>
            </a:r>
            <a:r>
              <a:rPr lang="en-GB" sz="3200" dirty="0" err="1"/>
              <a:t>Churilov</a:t>
            </a:r>
            <a:r>
              <a:rPr lang="en-GB" sz="3200" dirty="0"/>
              <a:t>, L., Mooney, S., Ma, T., Maher, P., &amp; Grover, S. R. (2018). Chronic pelvic pain—Pain catastrophizing, pelvic pain and quality of life. </a:t>
            </a:r>
            <a:r>
              <a:rPr lang="de-CH" sz="3200" i="1" dirty="0" err="1"/>
              <a:t>Scandinavian</a:t>
            </a:r>
            <a:r>
              <a:rPr lang="de-CH" sz="3200" i="1" dirty="0"/>
              <a:t> Journal </a:t>
            </a:r>
            <a:r>
              <a:rPr lang="de-CH" sz="3200" i="1" dirty="0" err="1"/>
              <a:t>of</a:t>
            </a:r>
            <a:r>
              <a:rPr lang="de-CH" sz="3200" i="1" dirty="0"/>
              <a:t> </a:t>
            </a:r>
            <a:r>
              <a:rPr lang="de-CH" sz="3200" i="1" dirty="0" err="1"/>
              <a:t>Pain</a:t>
            </a:r>
            <a:r>
              <a:rPr lang="de-CH" sz="3200" dirty="0"/>
              <a:t>, </a:t>
            </a:r>
            <a:r>
              <a:rPr lang="de-CH" sz="3200" i="1" dirty="0"/>
              <a:t>18</a:t>
            </a:r>
            <a:r>
              <a:rPr lang="de-CH" sz="3200" dirty="0"/>
              <a:t>(3), 441–448. </a:t>
            </a:r>
            <a:r>
              <a:rPr lang="de-CH" sz="3200" u="sng" dirty="0">
                <a:hlinkClick r:id="rId3"/>
              </a:rPr>
              <a:t>https://doi.org/10.1515/sjpain-2017-0181</a:t>
            </a:r>
            <a:endParaRPr lang="de-CH" sz="3200" dirty="0"/>
          </a:p>
          <a:p>
            <a:pPr marL="0" indent="0">
              <a:spcBef>
                <a:spcPts val="600"/>
              </a:spcBef>
              <a:buNone/>
            </a:pPr>
            <a:r>
              <a:rPr lang="en-GB" sz="3200" dirty="0"/>
              <a:t>Skinner, E., &amp; Dietz, H. (2015). Psychological consequences of traumatic vaginal birth. </a:t>
            </a:r>
            <a:r>
              <a:rPr lang="en-GB" sz="3200" i="1" dirty="0" err="1"/>
              <a:t>Neurourology</a:t>
            </a:r>
            <a:r>
              <a:rPr lang="en-GB" sz="3200" i="1" dirty="0"/>
              <a:t> and </a:t>
            </a:r>
            <a:r>
              <a:rPr lang="en-GB" sz="3200" i="1" dirty="0" err="1"/>
              <a:t>Urodynamics</a:t>
            </a:r>
            <a:r>
              <a:rPr lang="en-GB" sz="3200" dirty="0"/>
              <a:t>. </a:t>
            </a:r>
            <a:r>
              <a:rPr lang="en-GB" sz="3200" u="sng" dirty="0">
                <a:hlinkClick r:id="rId4"/>
              </a:rPr>
              <a:t>https://consensus.app/papers/consequences-birth-skinner/d2f1cecb9e27571d8dd94d8d9773b0b4/</a:t>
            </a:r>
            <a:endParaRPr lang="de-CH" sz="3200" dirty="0"/>
          </a:p>
          <a:p>
            <a:pPr marL="0" indent="0">
              <a:spcBef>
                <a:spcPts val="600"/>
              </a:spcBef>
              <a:buNone/>
            </a:pPr>
            <a:r>
              <a:rPr lang="en-GB" sz="3200" dirty="0" err="1"/>
              <a:t>Smorgick</a:t>
            </a:r>
            <a:r>
              <a:rPr lang="en-GB" sz="3200" dirty="0"/>
              <a:t>, N., &amp; As‐</a:t>
            </a:r>
            <a:r>
              <a:rPr lang="en-GB" sz="3200" dirty="0" err="1"/>
              <a:t>Sanie</a:t>
            </a:r>
            <a:r>
              <a:rPr lang="en-GB" sz="3200" dirty="0"/>
              <a:t>, S. (2018). Pelvic Pain in Adolescents. </a:t>
            </a:r>
            <a:r>
              <a:rPr lang="en-GB" sz="3200" i="1" dirty="0"/>
              <a:t>Seminars in Reproductive Medicine</a:t>
            </a:r>
            <a:r>
              <a:rPr lang="en-GB" sz="3200" dirty="0"/>
              <a:t>, </a:t>
            </a:r>
            <a:r>
              <a:rPr lang="en-GB" sz="3200" i="1" dirty="0"/>
              <a:t>36</a:t>
            </a:r>
            <a:r>
              <a:rPr lang="en-GB" sz="3200" dirty="0"/>
              <a:t>(02). </a:t>
            </a:r>
            <a:r>
              <a:rPr lang="en-GB" sz="3200" u="sng" dirty="0">
                <a:hlinkClick r:id="rId5"/>
              </a:rPr>
              <a:t>https://doi.org/10.1055/s-0038-1676088</a:t>
            </a:r>
            <a:endParaRPr lang="de-CH" sz="3200" dirty="0"/>
          </a:p>
          <a:p>
            <a:pPr marL="0" indent="0">
              <a:spcBef>
                <a:spcPts val="600"/>
              </a:spcBef>
              <a:buNone/>
            </a:pPr>
            <a:r>
              <a:rPr lang="en-GB" sz="3200" dirty="0"/>
              <a:t>Stein, S. L. (2013). Chronic Pelvic Pain. </a:t>
            </a:r>
            <a:r>
              <a:rPr lang="en-GB" sz="3200" i="1" dirty="0"/>
              <a:t>Gastroenterology Clinics of North America</a:t>
            </a:r>
            <a:r>
              <a:rPr lang="en-GB" sz="3200" dirty="0"/>
              <a:t>, </a:t>
            </a:r>
            <a:r>
              <a:rPr lang="en-GB" sz="3200" i="1" dirty="0"/>
              <a:t>42</a:t>
            </a:r>
            <a:r>
              <a:rPr lang="en-GB" sz="3200" dirty="0"/>
              <a:t>(4). </a:t>
            </a:r>
            <a:r>
              <a:rPr lang="de-CH" sz="3200" u="sng" dirty="0">
                <a:hlinkClick r:id="rId6"/>
              </a:rPr>
              <a:t>https://doi.org/10.1016/j.gtc.2013.08.005</a:t>
            </a:r>
            <a:endParaRPr lang="de-CH" sz="3200" dirty="0"/>
          </a:p>
          <a:p>
            <a:pPr marL="0" indent="0">
              <a:spcBef>
                <a:spcPts val="600"/>
              </a:spcBef>
              <a:buNone/>
            </a:pPr>
            <a:r>
              <a:rPr lang="de-CH" sz="3200" dirty="0" err="1"/>
              <a:t>ter</a:t>
            </a:r>
            <a:r>
              <a:rPr lang="de-CH" sz="3200" dirty="0"/>
              <a:t> </a:t>
            </a:r>
            <a:r>
              <a:rPr lang="de-CH" sz="3200" dirty="0" err="1"/>
              <a:t>Kuile</a:t>
            </a:r>
            <a:r>
              <a:rPr lang="de-CH" sz="3200" dirty="0"/>
              <a:t>, M. M., </a:t>
            </a:r>
            <a:r>
              <a:rPr lang="de-CH" sz="3200" dirty="0" err="1"/>
              <a:t>Weijenborg</a:t>
            </a:r>
            <a:r>
              <a:rPr lang="de-CH" sz="3200" dirty="0"/>
              <a:t>, P. T. M., &amp; </a:t>
            </a:r>
            <a:r>
              <a:rPr lang="de-CH" sz="3200" dirty="0" err="1"/>
              <a:t>Spinhoven</a:t>
            </a:r>
            <a:r>
              <a:rPr lang="de-CH" sz="3200" dirty="0"/>
              <a:t>, P. (2010). </a:t>
            </a:r>
            <a:r>
              <a:rPr lang="en-GB" sz="3200" dirty="0"/>
              <a:t>Sexual functioning in women with chronic pelvic pain: The role of anxiety and depression. </a:t>
            </a:r>
            <a:r>
              <a:rPr lang="en-GB" sz="3200" i="1" dirty="0"/>
              <a:t>The Journal of Sexual Medicine</a:t>
            </a:r>
            <a:r>
              <a:rPr lang="en-GB" sz="3200" dirty="0"/>
              <a:t>, </a:t>
            </a:r>
            <a:r>
              <a:rPr lang="en-GB" sz="3200" i="1" dirty="0"/>
              <a:t>7</a:t>
            </a:r>
            <a:r>
              <a:rPr lang="en-GB" sz="3200" dirty="0"/>
              <a:t>(5), 1901–1910. </a:t>
            </a:r>
            <a:r>
              <a:rPr lang="en-GB" sz="3200" u="sng" dirty="0">
                <a:hlinkClick r:id="rId7"/>
              </a:rPr>
              <a:t>https://doi.org/10.1111/j.1743-6109.2009.01414.x</a:t>
            </a:r>
            <a:endParaRPr lang="de-CH" sz="3200" dirty="0"/>
          </a:p>
          <a:p>
            <a:pPr marL="0" indent="0">
              <a:spcBef>
                <a:spcPts val="600"/>
              </a:spcBef>
              <a:buNone/>
            </a:pPr>
            <a:r>
              <a:rPr lang="en-GB" sz="3200" dirty="0"/>
              <a:t>Till, S. R., As-</a:t>
            </a:r>
            <a:r>
              <a:rPr lang="en-GB" sz="3200" dirty="0" err="1"/>
              <a:t>Sanie</a:t>
            </a:r>
            <a:r>
              <a:rPr lang="en-GB" sz="3200" dirty="0"/>
              <a:t>, S., &amp; </a:t>
            </a:r>
            <a:r>
              <a:rPr lang="en-GB" sz="3200" dirty="0" err="1"/>
              <a:t>Schrepf</a:t>
            </a:r>
            <a:r>
              <a:rPr lang="en-GB" sz="3200" dirty="0"/>
              <a:t>, A. (2019). Psychology of Chronic Pelvic Pain: Prevalence, Neurobiological Vulnerabilities, and Treatment. </a:t>
            </a:r>
            <a:r>
              <a:rPr lang="de-CH" sz="3200" i="1" dirty="0"/>
              <a:t>Clinical </a:t>
            </a:r>
            <a:r>
              <a:rPr lang="de-CH" sz="3200" i="1" dirty="0" err="1"/>
              <a:t>Obstetrics</a:t>
            </a:r>
            <a:r>
              <a:rPr lang="de-CH" sz="3200" i="1" dirty="0"/>
              <a:t> </a:t>
            </a:r>
            <a:r>
              <a:rPr lang="de-CH" sz="3200" i="1" dirty="0" err="1"/>
              <a:t>and</a:t>
            </a:r>
            <a:r>
              <a:rPr lang="de-CH" sz="3200" i="1" dirty="0"/>
              <a:t> </a:t>
            </a:r>
            <a:r>
              <a:rPr lang="de-CH" sz="3200" i="1" dirty="0" err="1"/>
              <a:t>Gynecology</a:t>
            </a:r>
            <a:r>
              <a:rPr lang="de-CH" sz="3200" dirty="0"/>
              <a:t>, </a:t>
            </a:r>
            <a:r>
              <a:rPr lang="de-CH" sz="3200" i="1" dirty="0"/>
              <a:t>62</a:t>
            </a:r>
            <a:r>
              <a:rPr lang="de-CH" sz="3200" dirty="0"/>
              <a:t>(1), 22. </a:t>
            </a:r>
            <a:r>
              <a:rPr lang="de-CH" sz="3200" u="sng" dirty="0">
                <a:hlinkClick r:id="rId8"/>
              </a:rPr>
              <a:t>https://doi.org/10.1097/GRF.0000000000000412</a:t>
            </a:r>
            <a:endParaRPr lang="de-CH" sz="3200" dirty="0"/>
          </a:p>
          <a:p>
            <a:pPr marL="0" indent="0">
              <a:spcBef>
                <a:spcPts val="600"/>
              </a:spcBef>
              <a:buNone/>
            </a:pPr>
            <a:r>
              <a:rPr lang="en-GB" sz="3200" dirty="0" err="1"/>
              <a:t>Tonyali</a:t>
            </a:r>
            <a:r>
              <a:rPr lang="en-GB" sz="3200" dirty="0"/>
              <a:t>, S., &amp; Yilmaz, M. (2017). Sexual Dysfunction in Interstitial Cystitis. </a:t>
            </a:r>
            <a:r>
              <a:rPr lang="de-CH" sz="3200" i="1" dirty="0" err="1"/>
              <a:t>Current</a:t>
            </a:r>
            <a:r>
              <a:rPr lang="de-CH" sz="3200" i="1" dirty="0"/>
              <a:t> </a:t>
            </a:r>
            <a:r>
              <a:rPr lang="de-CH" sz="3200" i="1" dirty="0" err="1"/>
              <a:t>Urology</a:t>
            </a:r>
            <a:r>
              <a:rPr lang="de-CH" sz="3200" dirty="0"/>
              <a:t>, </a:t>
            </a:r>
            <a:r>
              <a:rPr lang="de-CH" sz="3200" i="1" dirty="0"/>
              <a:t>11</a:t>
            </a:r>
            <a:r>
              <a:rPr lang="de-CH" sz="3200" dirty="0"/>
              <a:t>(1), 1–3. </a:t>
            </a:r>
            <a:r>
              <a:rPr lang="de-CH" sz="3200" u="sng" dirty="0">
                <a:hlinkClick r:id="rId9"/>
              </a:rPr>
              <a:t>https://doi.org/10.1159/000447186</a:t>
            </a:r>
            <a:endParaRPr lang="de-CH" sz="3200" dirty="0"/>
          </a:p>
          <a:p>
            <a:pPr marL="0" indent="0">
              <a:spcBef>
                <a:spcPts val="600"/>
              </a:spcBef>
              <a:buNone/>
            </a:pPr>
            <a:r>
              <a:rPr lang="de-CH" sz="3200" dirty="0" err="1"/>
              <a:t>Ünsal</a:t>
            </a:r>
            <a:r>
              <a:rPr lang="de-CH" sz="3200" dirty="0"/>
              <a:t>, A., </a:t>
            </a:r>
            <a:r>
              <a:rPr lang="de-CH" sz="3200" dirty="0" err="1"/>
              <a:t>Ayrancı</a:t>
            </a:r>
            <a:r>
              <a:rPr lang="de-CH" sz="3200" dirty="0"/>
              <a:t>, U., </a:t>
            </a:r>
            <a:r>
              <a:rPr lang="de-CH" sz="3200" dirty="0" err="1"/>
              <a:t>Tözün</a:t>
            </a:r>
            <a:r>
              <a:rPr lang="de-CH" sz="3200" dirty="0"/>
              <a:t>, M., Arslan, G., &amp; </a:t>
            </a:r>
            <a:r>
              <a:rPr lang="de-CH" sz="3200" dirty="0" err="1"/>
              <a:t>Calik</a:t>
            </a:r>
            <a:r>
              <a:rPr lang="de-CH" sz="3200" dirty="0"/>
              <a:t>, E. (2010). </a:t>
            </a:r>
            <a:r>
              <a:rPr lang="en-GB" sz="3200" dirty="0"/>
              <a:t>Prevalence of dysmenorrhea and its effect on quality of life among a group of female university students. </a:t>
            </a:r>
            <a:r>
              <a:rPr lang="en-GB" sz="3200" i="1" dirty="0" err="1"/>
              <a:t>Upsala</a:t>
            </a:r>
            <a:r>
              <a:rPr lang="en-GB" sz="3200" i="1" dirty="0"/>
              <a:t> Journal of Medical Sciences</a:t>
            </a:r>
            <a:r>
              <a:rPr lang="en-GB" sz="3200" dirty="0"/>
              <a:t>, </a:t>
            </a:r>
            <a:r>
              <a:rPr lang="en-GB" sz="3200" i="1" dirty="0"/>
              <a:t>115</a:t>
            </a:r>
            <a:r>
              <a:rPr lang="en-GB" sz="3200" dirty="0"/>
              <a:t>(2). </a:t>
            </a:r>
            <a:r>
              <a:rPr lang="en-GB" sz="3200" u="sng" dirty="0">
                <a:hlinkClick r:id="rId10"/>
              </a:rPr>
              <a:t>https://doi.org/10.3109/03009730903457218</a:t>
            </a:r>
            <a:endParaRPr lang="de-CH" sz="3200" dirty="0"/>
          </a:p>
          <a:p>
            <a:pPr marL="0" indent="0">
              <a:spcBef>
                <a:spcPts val="600"/>
              </a:spcBef>
              <a:buNone/>
            </a:pPr>
            <a:r>
              <a:rPr lang="en-GB" sz="3200" dirty="0" err="1"/>
              <a:t>Urits</a:t>
            </a:r>
            <a:r>
              <a:rPr lang="en-GB" sz="3200" dirty="0"/>
              <a:t>, I., Callan, J., Moore, W. C., Fuller, M. C., </a:t>
            </a:r>
            <a:r>
              <a:rPr lang="en-GB" sz="3200" dirty="0" err="1"/>
              <a:t>Renschler</a:t>
            </a:r>
            <a:r>
              <a:rPr lang="en-GB" sz="3200" dirty="0"/>
              <a:t>, J. S., Fisher, P., Jung, J. W., </a:t>
            </a:r>
            <a:r>
              <a:rPr lang="en-GB" sz="3200" dirty="0" err="1"/>
              <a:t>Hasoon</a:t>
            </a:r>
            <a:r>
              <a:rPr lang="en-GB" sz="3200" dirty="0"/>
              <a:t>, J., </a:t>
            </a:r>
            <a:r>
              <a:rPr lang="en-GB" sz="3200" dirty="0" err="1"/>
              <a:t>Eskander</a:t>
            </a:r>
            <a:r>
              <a:rPr lang="en-GB" sz="3200" dirty="0"/>
              <a:t>, J., Kaye, A. D., &amp; </a:t>
            </a:r>
            <a:r>
              <a:rPr lang="en-GB" sz="3200" dirty="0" err="1"/>
              <a:t>Viswanath</a:t>
            </a:r>
            <a:r>
              <a:rPr lang="en-GB" sz="3200" dirty="0"/>
              <a:t>, O. (2020). Cognitive </a:t>
            </a:r>
            <a:r>
              <a:rPr lang="en-GB" sz="3200" dirty="0" err="1"/>
              <a:t>behavioral</a:t>
            </a:r>
            <a:r>
              <a:rPr lang="en-GB" sz="3200" dirty="0"/>
              <a:t> therapy for the treatment of chronic pelvic pain. </a:t>
            </a:r>
            <a:r>
              <a:rPr lang="de-CH" sz="3200" i="1" dirty="0"/>
              <a:t>Best Practice &amp; Research. Clinical </a:t>
            </a:r>
            <a:r>
              <a:rPr lang="de-CH" sz="3200" i="1" dirty="0" err="1"/>
              <a:t>Anaesthesiology</a:t>
            </a:r>
            <a:r>
              <a:rPr lang="de-CH" sz="3200" dirty="0"/>
              <a:t>, </a:t>
            </a:r>
            <a:r>
              <a:rPr lang="de-CH" sz="3200" i="1" dirty="0"/>
              <a:t>34</a:t>
            </a:r>
            <a:r>
              <a:rPr lang="de-CH" sz="3200" dirty="0"/>
              <a:t>(3), 409–426. </a:t>
            </a:r>
            <a:r>
              <a:rPr lang="de-CH" sz="3200" u="sng" dirty="0">
                <a:hlinkClick r:id="rId11"/>
              </a:rPr>
              <a:t>https://doi.org/10.1016/j.bpa.2020.08.001</a:t>
            </a:r>
            <a:endParaRPr lang="de-CH" sz="3200" dirty="0"/>
          </a:p>
          <a:p>
            <a:pPr marL="0" indent="0">
              <a:spcBef>
                <a:spcPts val="600"/>
              </a:spcBef>
              <a:buNone/>
            </a:pPr>
            <a:r>
              <a:rPr lang="en-GB" sz="3200" dirty="0" err="1"/>
              <a:t>Verbeek</a:t>
            </a:r>
            <a:r>
              <a:rPr lang="en-GB" sz="3200" dirty="0"/>
              <a:t>, M., &amp; Hayward, L. (2019). Pelvic Floor Dysfunction And Its Effect On Quality Of Sexual Life. </a:t>
            </a:r>
            <a:r>
              <a:rPr lang="de-CH" sz="3200" i="1" dirty="0"/>
              <a:t>Sexual </a:t>
            </a:r>
            <a:r>
              <a:rPr lang="de-CH" sz="3200" i="1" dirty="0" err="1"/>
              <a:t>Medicine</a:t>
            </a:r>
            <a:r>
              <a:rPr lang="de-CH" sz="3200" i="1" dirty="0"/>
              <a:t> Reviews</a:t>
            </a:r>
            <a:r>
              <a:rPr lang="de-CH" sz="3200" dirty="0"/>
              <a:t>, </a:t>
            </a:r>
            <a:r>
              <a:rPr lang="de-CH" sz="3200" i="1" dirty="0"/>
              <a:t>7</a:t>
            </a:r>
            <a:r>
              <a:rPr lang="de-CH" sz="3200" dirty="0"/>
              <a:t>(4), 559–564. </a:t>
            </a:r>
            <a:r>
              <a:rPr lang="de-CH" sz="3200" u="sng" dirty="0">
                <a:hlinkClick r:id="rId12"/>
              </a:rPr>
              <a:t>https://doi.org/10.1016/j.sxmr.2019.05.007</a:t>
            </a:r>
            <a:endParaRPr lang="de-CH" sz="3200" dirty="0"/>
          </a:p>
          <a:p>
            <a:pPr marL="0" indent="0">
              <a:spcBef>
                <a:spcPts val="600"/>
              </a:spcBef>
              <a:buNone/>
            </a:pPr>
            <a:r>
              <a:rPr lang="en-GB" sz="3200" dirty="0" err="1"/>
              <a:t>Wehbe</a:t>
            </a:r>
            <a:r>
              <a:rPr lang="en-GB" sz="3200" dirty="0"/>
              <a:t>, S., Whitmore, K., &amp; Kellogg-</a:t>
            </a:r>
            <a:r>
              <a:rPr lang="en-GB" sz="3200" dirty="0" err="1"/>
              <a:t>Spadt</a:t>
            </a:r>
            <a:r>
              <a:rPr lang="en-GB" sz="3200" dirty="0"/>
              <a:t>, S. (2010). Urogenital complaints and female sexual dysfunction (part 1). </a:t>
            </a:r>
            <a:r>
              <a:rPr lang="en-GB" sz="3200" i="1" dirty="0"/>
              <a:t>The journal of sexual medicine</a:t>
            </a:r>
            <a:r>
              <a:rPr lang="en-GB" sz="3200" dirty="0"/>
              <a:t>, </a:t>
            </a:r>
            <a:r>
              <a:rPr lang="en-GB" sz="3200" i="1" dirty="0"/>
              <a:t>7 5</a:t>
            </a:r>
            <a:r>
              <a:rPr lang="en-GB" sz="3200" dirty="0"/>
              <a:t>, 1704–1317031714. </a:t>
            </a:r>
            <a:r>
              <a:rPr lang="en-GB" sz="3200" u="sng" dirty="0">
                <a:hlinkClick r:id="rId13"/>
              </a:rPr>
              <a:t>https://doi.org/10.1111/j.1743-6109.2010.01769.x</a:t>
            </a:r>
            <a:endParaRPr lang="de-CH" sz="3200" dirty="0"/>
          </a:p>
          <a:p>
            <a:pPr marL="0" indent="0">
              <a:spcBef>
                <a:spcPts val="600"/>
              </a:spcBef>
              <a:buNone/>
            </a:pPr>
            <a:r>
              <a:rPr lang="en-GB" sz="3200" dirty="0"/>
              <a:t>Zondervan, K. T., &amp; Barlow, D. H. (2000). Epidemiology of chronic pelvic pain. </a:t>
            </a:r>
            <a:r>
              <a:rPr lang="en-GB" sz="3200" i="1" dirty="0"/>
              <a:t>Best Practice &amp;Amp; Research Clinical Obstetrics &amp;Amp; Gynaecology</a:t>
            </a:r>
            <a:r>
              <a:rPr lang="en-GB" sz="3200" dirty="0"/>
              <a:t>, </a:t>
            </a:r>
            <a:r>
              <a:rPr lang="en-GB" sz="3200" i="1" dirty="0"/>
              <a:t>14</a:t>
            </a:r>
            <a:r>
              <a:rPr lang="en-GB" sz="3200" dirty="0"/>
              <a:t>(3). </a:t>
            </a:r>
            <a:r>
              <a:rPr lang="en-GB" sz="3200" u="sng" dirty="0">
                <a:hlinkClick r:id="rId14"/>
              </a:rPr>
              <a:t>https://doi.org/10.1053/beog.1999.0083</a:t>
            </a:r>
            <a:endParaRPr lang="de-CH" sz="3200" dirty="0"/>
          </a:p>
          <a:p>
            <a:endParaRPr lang="de-CH" dirty="0"/>
          </a:p>
        </p:txBody>
      </p:sp>
      <p:sp>
        <p:nvSpPr>
          <p:cNvPr id="3" name="Datumsplatzhalter 2"/>
          <p:cNvSpPr>
            <a:spLocks noGrp="1"/>
          </p:cNvSpPr>
          <p:nvPr>
            <p:ph type="dt" sz="half" idx="18"/>
          </p:nvPr>
        </p:nvSpPr>
        <p:spPr/>
        <p:txBody>
          <a:bodyPr/>
          <a:lstStyle/>
          <a:p>
            <a:r>
              <a:rPr lang="de-DE" dirty="0" smtClean="0"/>
              <a:t>07.03.2024 | Kantonsspital </a:t>
            </a:r>
            <a:r>
              <a:rPr lang="de-DE" dirty="0" err="1" smtClean="0"/>
              <a:t>St.Gallen</a:t>
            </a:r>
            <a:r>
              <a:rPr lang="de-DE" dirty="0" smtClean="0"/>
              <a:t> / Beckenboden-Symposium</a:t>
            </a:r>
            <a:endParaRPr lang="en-GB" dirty="0"/>
          </a:p>
        </p:txBody>
      </p:sp>
      <p:sp>
        <p:nvSpPr>
          <p:cNvPr id="4" name="Fußzeilenplatzhalter 3"/>
          <p:cNvSpPr>
            <a:spLocks noGrp="1"/>
          </p:cNvSpPr>
          <p:nvPr>
            <p:ph type="ftr" sz="quarter" idx="19"/>
          </p:nvPr>
        </p:nvSpPr>
        <p:spPr>
          <a:xfrm>
            <a:off x="5508104" y="4900500"/>
            <a:ext cx="3130057" cy="144000"/>
          </a:xfrm>
        </p:spPr>
        <p:txBody>
          <a:bodyPr/>
          <a:lstStyle/>
          <a:p>
            <a:r>
              <a:rPr lang="en-GB" dirty="0" smtClean="0"/>
              <a:t>Katja Hämmerli Keller / Klinik für Psychosomatik und Konsiliarpsychiatrie</a:t>
            </a:r>
            <a:endParaRPr lang="en-GB" dirty="0"/>
          </a:p>
        </p:txBody>
      </p:sp>
      <p:sp>
        <p:nvSpPr>
          <p:cNvPr id="5" name="Foliennummernplatzhalter 4"/>
          <p:cNvSpPr>
            <a:spLocks noGrp="1"/>
          </p:cNvSpPr>
          <p:nvPr>
            <p:ph type="sldNum" sz="quarter" idx="20"/>
          </p:nvPr>
        </p:nvSpPr>
        <p:spPr/>
        <p:txBody>
          <a:bodyPr/>
          <a:lstStyle/>
          <a:p>
            <a:fld id="{85161AA8-845B-4832-91A1-E2961316CBF3}" type="slidenum">
              <a:rPr lang="en-GB" smtClean="0"/>
              <a:pPr/>
              <a:t>29</a:t>
            </a:fld>
            <a:endParaRPr lang="en-GB" dirty="0"/>
          </a:p>
        </p:txBody>
      </p:sp>
    </p:spTree>
    <p:extLst>
      <p:ext uri="{BB962C8B-B14F-4D97-AF65-F5344CB8AC3E}">
        <p14:creationId xmlns:p14="http://schemas.microsoft.com/office/powerpoint/2010/main" val="3704106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dirty="0"/>
              <a:t>07.03.2024 | Kantonsspital </a:t>
            </a:r>
            <a:r>
              <a:rPr lang="de-DE" dirty="0" err="1"/>
              <a:t>St.Gallen</a:t>
            </a:r>
            <a:r>
              <a:rPr lang="de-DE" dirty="0"/>
              <a:t> / Beckenboden-Symposium</a:t>
            </a:r>
            <a:endParaRPr lang="de-CH" dirty="0"/>
          </a:p>
        </p:txBody>
      </p:sp>
      <p:sp>
        <p:nvSpPr>
          <p:cNvPr id="5" name="Fußzeilenplatzhalter 4"/>
          <p:cNvSpPr>
            <a:spLocks noGrp="1"/>
          </p:cNvSpPr>
          <p:nvPr>
            <p:ph type="ftr" sz="quarter" idx="11"/>
          </p:nvPr>
        </p:nvSpPr>
        <p:spPr>
          <a:xfrm>
            <a:off x="5652120" y="4900500"/>
            <a:ext cx="2986041" cy="144000"/>
          </a:xfrm>
        </p:spPr>
        <p:txBody>
          <a:bodyPr/>
          <a:lstStyle/>
          <a:p>
            <a:r>
              <a:rPr lang="en-GB" dirty="0"/>
              <a:t>Katja Hämmerli Keller / Klinik für Psychosomatik und Konsiliarpsychiatrie</a:t>
            </a:r>
          </a:p>
        </p:txBody>
      </p:sp>
      <p:sp>
        <p:nvSpPr>
          <p:cNvPr id="6" name="Foliennummernplatzhalter 5"/>
          <p:cNvSpPr>
            <a:spLocks noGrp="1"/>
          </p:cNvSpPr>
          <p:nvPr>
            <p:ph type="sldNum" sz="quarter" idx="12"/>
          </p:nvPr>
        </p:nvSpPr>
        <p:spPr/>
        <p:txBody>
          <a:bodyPr/>
          <a:lstStyle/>
          <a:p>
            <a:fld id="{85161AA8-845B-4832-91A1-E2961316CBF3}" type="slidenum">
              <a:rPr lang="en-GB" smtClean="0"/>
              <a:pPr/>
              <a:t>3</a:t>
            </a:fld>
            <a:endParaRPr lang="en-GB" dirty="0"/>
          </a:p>
        </p:txBody>
      </p:sp>
      <p:sp>
        <p:nvSpPr>
          <p:cNvPr id="13" name="Rectangle 2"/>
          <p:cNvSpPr>
            <a:spLocks noGrp="1" noChangeArrowheads="1"/>
          </p:cNvSpPr>
          <p:nvPr>
            <p:ph type="title"/>
          </p:nvPr>
        </p:nvSpPr>
        <p:spPr>
          <a:xfrm>
            <a:off x="683568" y="498019"/>
            <a:ext cx="7616978" cy="431378"/>
          </a:xfrm>
          <a:noFill/>
          <a:extLst>
            <a:ext uri="{909E8E84-426E-40DD-AFC4-6F175D3DCCD1}">
              <a14:hiddenFill xmlns:a14="http://schemas.microsoft.com/office/drawing/2010/main">
                <a:solidFill>
                  <a:srgbClr val="6699FF"/>
                </a:solidFill>
              </a14:hiddenFill>
            </a:ext>
          </a:extLst>
        </p:spPr>
        <p:txBody>
          <a:bodyPr/>
          <a:lstStyle/>
          <a:p>
            <a:r>
              <a:rPr lang="en-GB" dirty="0" err="1" smtClean="0"/>
              <a:t>Pelvipathie</a:t>
            </a:r>
            <a:endParaRPr lang="de-CH" altLang="de-DE" dirty="0"/>
          </a:p>
        </p:txBody>
      </p:sp>
      <p:sp>
        <p:nvSpPr>
          <p:cNvPr id="14" name="Rechteck 13"/>
          <p:cNvSpPr/>
          <p:nvPr/>
        </p:nvSpPr>
        <p:spPr>
          <a:xfrm>
            <a:off x="611560" y="1244870"/>
            <a:ext cx="7848872" cy="2708434"/>
          </a:xfrm>
          <a:prstGeom prst="rect">
            <a:avLst/>
          </a:prstGeom>
        </p:spPr>
        <p:txBody>
          <a:bodyPr wrap="square">
            <a:spAutoFit/>
          </a:bodyPr>
          <a:lstStyle/>
          <a:p>
            <a:pPr marL="446088" indent="-446088">
              <a:spcAft>
                <a:spcPts val="600"/>
              </a:spcAft>
              <a:buFont typeface="+mj-lt"/>
              <a:buAutoNum type="arabicParenR"/>
            </a:pPr>
            <a:r>
              <a:rPr lang="en-US" sz="2000" dirty="0"/>
              <a:t>Wo </a:t>
            </a:r>
            <a:r>
              <a:rPr lang="en-US" sz="2000" dirty="0" err="1"/>
              <a:t>spielt</a:t>
            </a:r>
            <a:r>
              <a:rPr lang="en-US" sz="2000" dirty="0"/>
              <a:t> der </a:t>
            </a:r>
            <a:r>
              <a:rPr lang="en-US" sz="2000" dirty="0" err="1"/>
              <a:t>Beckenboden</a:t>
            </a:r>
            <a:r>
              <a:rPr lang="en-US" sz="2000" dirty="0"/>
              <a:t> </a:t>
            </a:r>
            <a:r>
              <a:rPr lang="en-US" sz="2000" dirty="0" err="1"/>
              <a:t>eine</a:t>
            </a:r>
            <a:r>
              <a:rPr lang="en-US" sz="2000" dirty="0"/>
              <a:t> Rolle</a:t>
            </a:r>
            <a:r>
              <a:rPr lang="en-US" sz="2000" dirty="0" smtClean="0"/>
              <a:t>?</a:t>
            </a:r>
          </a:p>
          <a:p>
            <a:pPr marL="446088" indent="-446088">
              <a:spcAft>
                <a:spcPts val="600"/>
              </a:spcAft>
              <a:buFont typeface="+mj-lt"/>
              <a:buAutoNum type="arabicParenR"/>
            </a:pPr>
            <a:r>
              <a:rPr lang="en-US" sz="2000" dirty="0" err="1" smtClean="0"/>
              <a:t>Prävalenzen</a:t>
            </a:r>
            <a:endParaRPr lang="en-US" sz="2000" dirty="0" smtClean="0"/>
          </a:p>
          <a:p>
            <a:pPr marL="446088" indent="-446088">
              <a:spcAft>
                <a:spcPts val="600"/>
              </a:spcAft>
              <a:buFont typeface="+mj-lt"/>
              <a:buAutoNum type="arabicParenR"/>
            </a:pPr>
            <a:r>
              <a:rPr lang="en-US" sz="2000" dirty="0" err="1" smtClean="0"/>
              <a:t>Psychische</a:t>
            </a:r>
            <a:r>
              <a:rPr lang="en-US" sz="2000" dirty="0" smtClean="0"/>
              <a:t> </a:t>
            </a:r>
            <a:r>
              <a:rPr lang="en-US" sz="2000" dirty="0" err="1" smtClean="0"/>
              <a:t>Aspekte</a:t>
            </a:r>
            <a:r>
              <a:rPr lang="en-US" sz="2000" dirty="0" smtClean="0"/>
              <a:t> </a:t>
            </a:r>
            <a:r>
              <a:rPr lang="en-US" sz="2000" dirty="0" err="1" smtClean="0"/>
              <a:t>bei</a:t>
            </a:r>
            <a:r>
              <a:rPr lang="en-US" sz="2000" dirty="0" smtClean="0"/>
              <a:t> chron. </a:t>
            </a:r>
            <a:r>
              <a:rPr lang="en-US" sz="2000" dirty="0" err="1" smtClean="0"/>
              <a:t>Unterbauchschmerzen</a:t>
            </a:r>
            <a:endParaRPr lang="en-US" sz="2000" dirty="0" smtClean="0"/>
          </a:p>
          <a:p>
            <a:pPr marL="446088" indent="-446088">
              <a:spcAft>
                <a:spcPts val="600"/>
              </a:spcAft>
              <a:buFont typeface="+mj-lt"/>
              <a:buAutoNum type="arabicParenR"/>
            </a:pPr>
            <a:r>
              <a:rPr lang="en-US" sz="2000" dirty="0" smtClean="0"/>
              <a:t>Was </a:t>
            </a:r>
            <a:r>
              <a:rPr lang="en-US" sz="2000" dirty="0" err="1" smtClean="0"/>
              <a:t>zeigt</a:t>
            </a:r>
            <a:r>
              <a:rPr lang="en-US" sz="2000" dirty="0" smtClean="0"/>
              <a:t> die </a:t>
            </a:r>
            <a:r>
              <a:rPr lang="en-US" sz="2000" dirty="0" err="1" smtClean="0"/>
              <a:t>Forschung</a:t>
            </a:r>
            <a:r>
              <a:rPr lang="en-US" sz="2000" dirty="0" smtClean="0"/>
              <a:t>?</a:t>
            </a:r>
          </a:p>
          <a:p>
            <a:pPr marL="446088" indent="-446088">
              <a:spcAft>
                <a:spcPts val="600"/>
              </a:spcAft>
              <a:buFont typeface="+mj-lt"/>
              <a:buAutoNum type="arabicParenR"/>
            </a:pPr>
            <a:r>
              <a:rPr lang="en-US" sz="2000" dirty="0" smtClean="0"/>
              <a:t>Behandlungsempfehlungen </a:t>
            </a:r>
            <a:r>
              <a:rPr lang="en-US" sz="2000" dirty="0" err="1"/>
              <a:t>gemäss</a:t>
            </a:r>
            <a:r>
              <a:rPr lang="en-US" sz="2000" dirty="0"/>
              <a:t> </a:t>
            </a:r>
            <a:r>
              <a:rPr lang="en-US" sz="2000" dirty="0" err="1"/>
              <a:t>Leitlinien</a:t>
            </a:r>
            <a:endParaRPr lang="en-US" sz="2000" dirty="0"/>
          </a:p>
          <a:p>
            <a:pPr marL="446088" indent="-446088">
              <a:spcAft>
                <a:spcPts val="600"/>
              </a:spcAft>
              <a:buFont typeface="+mj-lt"/>
              <a:buAutoNum type="arabicParenR"/>
            </a:pPr>
            <a:r>
              <a:rPr lang="en-US" sz="2000" dirty="0" smtClean="0"/>
              <a:t>Was </a:t>
            </a:r>
            <a:r>
              <a:rPr lang="en-US" sz="2000" dirty="0" err="1"/>
              <a:t>macht</a:t>
            </a:r>
            <a:r>
              <a:rPr lang="en-US" sz="2000" dirty="0"/>
              <a:t> der </a:t>
            </a:r>
            <a:r>
              <a:rPr lang="en-US" sz="2000" dirty="0" err="1" smtClean="0"/>
              <a:t>Psychologe</a:t>
            </a:r>
            <a:r>
              <a:rPr lang="en-US" sz="2000" dirty="0"/>
              <a:t>?</a:t>
            </a:r>
            <a:r>
              <a:rPr lang="en-US" sz="2000" dirty="0" smtClean="0"/>
              <a:t> </a:t>
            </a:r>
          </a:p>
          <a:p>
            <a:pPr marL="446088" indent="-446088">
              <a:spcAft>
                <a:spcPts val="600"/>
              </a:spcAft>
              <a:buFont typeface="+mj-lt"/>
              <a:buAutoNum type="arabicParenR"/>
            </a:pPr>
            <a:r>
              <a:rPr lang="de-CH" sz="2000" dirty="0" smtClean="0"/>
              <a:t>Tipps </a:t>
            </a:r>
            <a:r>
              <a:rPr lang="de-CH" sz="2000" dirty="0"/>
              <a:t>für den Frauenarzt: </a:t>
            </a:r>
            <a:r>
              <a:rPr lang="de-CH" sz="2000" dirty="0" err="1" smtClean="0"/>
              <a:t>Do’s</a:t>
            </a:r>
            <a:r>
              <a:rPr lang="de-CH" sz="2000" dirty="0" smtClean="0"/>
              <a:t> </a:t>
            </a:r>
            <a:r>
              <a:rPr lang="de-CH" sz="2000" dirty="0" err="1" smtClean="0"/>
              <a:t>and</a:t>
            </a:r>
            <a:r>
              <a:rPr lang="de-CH" sz="2000" dirty="0" smtClean="0"/>
              <a:t> </a:t>
            </a:r>
            <a:r>
              <a:rPr lang="de-CH" sz="2000" dirty="0" err="1" smtClean="0"/>
              <a:t>Don’ts</a:t>
            </a:r>
            <a:endParaRPr lang="en-US" sz="2000" dirty="0"/>
          </a:p>
        </p:txBody>
      </p:sp>
      <p:sp>
        <p:nvSpPr>
          <p:cNvPr id="10" name="Pfeil nach rechts 9"/>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Psyche              Forschung              Leitlinien</a:t>
            </a:r>
            <a:r>
              <a:rPr lang="de-CH" sz="1100" dirty="0"/>
              <a:t> </a:t>
            </a:r>
            <a:r>
              <a:rPr lang="de-CH" sz="1100" dirty="0" smtClean="0"/>
              <a:t>             Psychologe              </a:t>
            </a:r>
            <a:r>
              <a:rPr lang="de-CH" sz="1100" dirty="0" err="1" smtClean="0"/>
              <a:t>Do’s</a:t>
            </a:r>
            <a:r>
              <a:rPr lang="de-CH" sz="1100" dirty="0" smtClean="0"/>
              <a:t> / </a:t>
            </a:r>
            <a:r>
              <a:rPr lang="de-CH" sz="1100" dirty="0" err="1" smtClean="0"/>
              <a:t>Don’ts</a:t>
            </a:r>
            <a:endParaRPr lang="de-CH" sz="1100" dirty="0"/>
          </a:p>
        </p:txBody>
      </p:sp>
      <p:pic>
        <p:nvPicPr>
          <p:cNvPr id="2" name="Grafik 1"/>
          <p:cNvPicPr>
            <a:picLocks noChangeAspect="1"/>
          </p:cNvPicPr>
          <p:nvPr/>
        </p:nvPicPr>
        <p:blipFill>
          <a:blip r:embed="rId3"/>
          <a:stretch>
            <a:fillRect/>
          </a:stretch>
        </p:blipFill>
        <p:spPr>
          <a:xfrm>
            <a:off x="6703547" y="2449288"/>
            <a:ext cx="2255715" cy="1576485"/>
          </a:xfrm>
          <a:prstGeom prst="rect">
            <a:avLst/>
          </a:prstGeom>
        </p:spPr>
      </p:pic>
    </p:spTree>
    <p:extLst>
      <p:ext uri="{BB962C8B-B14F-4D97-AF65-F5344CB8AC3E}">
        <p14:creationId xmlns:p14="http://schemas.microsoft.com/office/powerpoint/2010/main" val="210935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FED27-0768-9EBE-3857-071AA3F93C2F}"/>
              </a:ext>
            </a:extLst>
          </p:cNvPr>
          <p:cNvSpPr>
            <a:spLocks noGrp="1"/>
          </p:cNvSpPr>
          <p:nvPr>
            <p:ph type="title"/>
          </p:nvPr>
        </p:nvSpPr>
        <p:spPr>
          <a:xfrm>
            <a:off x="539750" y="484188"/>
            <a:ext cx="7848674" cy="756000"/>
          </a:xfrm>
        </p:spPr>
        <p:txBody>
          <a:bodyPr/>
          <a:lstStyle/>
          <a:p>
            <a:r>
              <a:rPr lang="en-US" sz="2400" b="1" dirty="0" smtClean="0"/>
              <a:t>1) Wo </a:t>
            </a:r>
            <a:r>
              <a:rPr lang="en-US" sz="2400" b="1" dirty="0" err="1" smtClean="0"/>
              <a:t>spielt</a:t>
            </a:r>
            <a:r>
              <a:rPr lang="en-US" sz="2400" b="1" dirty="0" smtClean="0"/>
              <a:t> der </a:t>
            </a:r>
            <a:r>
              <a:rPr lang="en-US" sz="2400" b="1" dirty="0" err="1" smtClean="0"/>
              <a:t>Beckenboden</a:t>
            </a:r>
            <a:r>
              <a:rPr lang="en-US" sz="2400" b="1" dirty="0" smtClean="0"/>
              <a:t> </a:t>
            </a:r>
            <a:r>
              <a:rPr lang="en-US" sz="2400" b="1" dirty="0" err="1" smtClean="0"/>
              <a:t>eine</a:t>
            </a:r>
            <a:r>
              <a:rPr lang="en-US" sz="2400" b="1" dirty="0" smtClean="0"/>
              <a:t> Rolle?</a:t>
            </a:r>
            <a:endParaRPr lang="de-CH" dirty="0"/>
          </a:p>
        </p:txBody>
      </p:sp>
      <p:sp>
        <p:nvSpPr>
          <p:cNvPr id="3" name="Inhaltsplatzhalter 2">
            <a:extLst>
              <a:ext uri="{FF2B5EF4-FFF2-40B4-BE49-F238E27FC236}">
                <a16:creationId xmlns:a16="http://schemas.microsoft.com/office/drawing/2014/main" id="{3CC03465-A596-6443-9FF5-8B4557AA2D89}"/>
              </a:ext>
            </a:extLst>
          </p:cNvPr>
          <p:cNvSpPr>
            <a:spLocks noGrp="1"/>
          </p:cNvSpPr>
          <p:nvPr>
            <p:ph idx="1"/>
          </p:nvPr>
        </p:nvSpPr>
        <p:spPr>
          <a:xfrm>
            <a:off x="539750" y="1059582"/>
            <a:ext cx="8208963" cy="3240088"/>
          </a:xfrm>
        </p:spPr>
        <p:txBody>
          <a:bodyPr>
            <a:normAutofit/>
          </a:bodyPr>
          <a:lstStyle/>
          <a:p>
            <a:pPr>
              <a:spcAft>
                <a:spcPts val="600"/>
              </a:spcAft>
              <a:buSzPct val="75000"/>
            </a:pPr>
            <a:r>
              <a:rPr lang="de-CH" sz="2000" b="1" i="0" dirty="0">
                <a:effectLst/>
              </a:rPr>
              <a:t>Chronische </a:t>
            </a:r>
            <a:r>
              <a:rPr lang="de-CH" sz="2000" b="1" dirty="0" smtClean="0"/>
              <a:t>Unterbauch</a:t>
            </a:r>
            <a:r>
              <a:rPr lang="de-CH" sz="2000" b="1" i="0" dirty="0" smtClean="0">
                <a:effectLst/>
              </a:rPr>
              <a:t>schmerzen </a:t>
            </a:r>
            <a:r>
              <a:rPr lang="de-CH" sz="2000" b="1" i="0" dirty="0">
                <a:effectLst/>
              </a:rPr>
              <a:t>(</a:t>
            </a:r>
            <a:r>
              <a:rPr lang="de-CH" sz="2000" b="1" i="0" dirty="0" smtClean="0">
                <a:effectLst/>
              </a:rPr>
              <a:t>CPP; </a:t>
            </a:r>
            <a:r>
              <a:rPr lang="de-CH" sz="2000" b="1" i="0" dirty="0" err="1" smtClean="0">
                <a:effectLst/>
              </a:rPr>
              <a:t>Chronic</a:t>
            </a:r>
            <a:r>
              <a:rPr lang="de-CH" sz="2000" b="1" i="0" dirty="0" smtClean="0">
                <a:effectLst/>
              </a:rPr>
              <a:t> </a:t>
            </a:r>
            <a:r>
              <a:rPr lang="de-CH" sz="2000" b="1" i="0" dirty="0" err="1" smtClean="0">
                <a:effectLst/>
              </a:rPr>
              <a:t>Pelvic</a:t>
            </a:r>
            <a:r>
              <a:rPr lang="de-CH" sz="2000" b="1" i="0" dirty="0" smtClean="0">
                <a:effectLst/>
              </a:rPr>
              <a:t> </a:t>
            </a:r>
            <a:r>
              <a:rPr lang="de-CH" sz="2000" b="1" i="0" dirty="0" err="1" smtClean="0">
                <a:effectLst/>
              </a:rPr>
              <a:t>Pain</a:t>
            </a:r>
            <a:r>
              <a:rPr lang="de-CH" sz="2000" b="1" i="0" dirty="0" smtClean="0">
                <a:effectLst/>
              </a:rPr>
              <a:t>)</a:t>
            </a:r>
            <a:endParaRPr lang="de-CH" sz="2000" b="1" i="0" dirty="0">
              <a:effectLst/>
            </a:endParaRPr>
          </a:p>
          <a:p>
            <a:pPr>
              <a:spcAft>
                <a:spcPts val="600"/>
              </a:spcAft>
              <a:buSzPct val="75000"/>
            </a:pPr>
            <a:r>
              <a:rPr lang="de-CH" sz="2000" i="0" dirty="0" smtClean="0">
                <a:effectLst/>
              </a:rPr>
              <a:t>Interstitielle Zystitis </a:t>
            </a:r>
            <a:r>
              <a:rPr lang="de-CH" sz="2000" dirty="0" smtClean="0"/>
              <a:t>(IC)</a:t>
            </a:r>
            <a:endParaRPr lang="de-CH" sz="2000" i="0" dirty="0">
              <a:effectLst/>
            </a:endParaRPr>
          </a:p>
          <a:p>
            <a:pPr>
              <a:spcAft>
                <a:spcPts val="600"/>
              </a:spcAft>
              <a:buSzPct val="75000"/>
            </a:pPr>
            <a:r>
              <a:rPr lang="de-CH" sz="2000" i="0" dirty="0">
                <a:effectLst/>
              </a:rPr>
              <a:t>Sexuelle Dysfunktionen</a:t>
            </a:r>
          </a:p>
          <a:p>
            <a:pPr>
              <a:spcAft>
                <a:spcPts val="600"/>
              </a:spcAft>
              <a:buSzPct val="75000"/>
            </a:pPr>
            <a:r>
              <a:rPr lang="de-CH" sz="2000" i="0" dirty="0">
                <a:effectLst/>
              </a:rPr>
              <a:t>Inkontinenz</a:t>
            </a:r>
          </a:p>
          <a:p>
            <a:pPr>
              <a:spcAft>
                <a:spcPts val="600"/>
              </a:spcAft>
              <a:buSzPct val="75000"/>
            </a:pPr>
            <a:r>
              <a:rPr lang="de-CH" sz="2000" i="0" dirty="0">
                <a:effectLst/>
              </a:rPr>
              <a:t>Reizdarmsyndrom (RDS)</a:t>
            </a:r>
          </a:p>
        </p:txBody>
      </p:sp>
      <p:sp>
        <p:nvSpPr>
          <p:cNvPr id="4" name="Datumsplatzhalter 3">
            <a:extLst>
              <a:ext uri="{FF2B5EF4-FFF2-40B4-BE49-F238E27FC236}">
                <a16:creationId xmlns:a16="http://schemas.microsoft.com/office/drawing/2014/main" id="{BC4DB16C-CCD6-50B7-63AF-928C15C14F81}"/>
              </a:ext>
            </a:extLst>
          </p:cNvPr>
          <p:cNvSpPr>
            <a:spLocks noGrp="1"/>
          </p:cNvSpPr>
          <p:nvPr>
            <p:ph type="dt" sz="half" idx="10"/>
          </p:nvPr>
        </p:nvSpPr>
        <p:spPr/>
        <p:txBody>
          <a:bodyPr/>
          <a:lstStyle/>
          <a:p>
            <a:r>
              <a:rPr lang="de-DE"/>
              <a:t>07.03.2024 | Kantonsspital St.Gallen / Beckenboden-Symposium</a:t>
            </a:r>
            <a:endParaRPr lang="en-GB" dirty="0"/>
          </a:p>
        </p:txBody>
      </p:sp>
      <p:sp>
        <p:nvSpPr>
          <p:cNvPr id="5" name="Fußzeilenplatzhalter 4">
            <a:extLst>
              <a:ext uri="{FF2B5EF4-FFF2-40B4-BE49-F238E27FC236}">
                <a16:creationId xmlns:a16="http://schemas.microsoft.com/office/drawing/2014/main" id="{A1A25391-3A43-CB18-E42D-62A81D8D4023}"/>
              </a:ext>
            </a:extLst>
          </p:cNvPr>
          <p:cNvSpPr>
            <a:spLocks noGrp="1"/>
          </p:cNvSpPr>
          <p:nvPr>
            <p:ph type="ftr" sz="quarter" idx="11"/>
          </p:nvPr>
        </p:nvSpPr>
        <p:spPr>
          <a:xfrm>
            <a:off x="5580112" y="4900500"/>
            <a:ext cx="3058049" cy="144000"/>
          </a:xfrm>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50642CD4-2E4C-88CF-BE8D-8096B77A8B93}"/>
              </a:ext>
            </a:extLst>
          </p:cNvPr>
          <p:cNvSpPr>
            <a:spLocks noGrp="1"/>
          </p:cNvSpPr>
          <p:nvPr>
            <p:ph type="sldNum" sz="quarter" idx="12"/>
          </p:nvPr>
        </p:nvSpPr>
        <p:spPr/>
        <p:txBody>
          <a:bodyPr/>
          <a:lstStyle/>
          <a:p>
            <a:fld id="{85161AA8-845B-4832-91A1-E2961316CBF3}" type="slidenum">
              <a:rPr lang="en-GB" smtClean="0"/>
              <a:pPr/>
              <a:t>4</a:t>
            </a:fld>
            <a:endParaRPr lang="en-GB" dirty="0"/>
          </a:p>
        </p:txBody>
      </p:sp>
      <p:sp>
        <p:nvSpPr>
          <p:cNvPr id="8" name="Ellipse 7"/>
          <p:cNvSpPr/>
          <p:nvPr/>
        </p:nvSpPr>
        <p:spPr>
          <a:xfrm>
            <a:off x="4486710" y="2067558"/>
            <a:ext cx="4004122"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solidFill>
                  <a:srgbClr val="FF0000"/>
                </a:solidFill>
              </a:rPr>
              <a:t>Rein körperliche Krankheitsbilder?</a:t>
            </a:r>
            <a:endParaRPr lang="de-CH" sz="2400" b="1" dirty="0">
              <a:solidFill>
                <a:srgbClr val="FF0000"/>
              </a:solidFill>
            </a:endParaRPr>
          </a:p>
        </p:txBody>
      </p:sp>
      <p:sp>
        <p:nvSpPr>
          <p:cNvPr id="9" name="Pfeil nach rechts 8"/>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b="1" dirty="0" smtClean="0">
                <a:solidFill>
                  <a:schemeClr val="tx2"/>
                </a:solidFill>
              </a:rPr>
              <a:t>Krankheitsbilder</a:t>
            </a:r>
            <a:r>
              <a:rPr lang="de-CH" sz="1100" dirty="0" smtClean="0"/>
              <a:t>              </a:t>
            </a:r>
            <a:r>
              <a:rPr lang="de-CH" sz="1100" dirty="0" smtClean="0">
                <a:solidFill>
                  <a:schemeClr val="bg1"/>
                </a:solidFill>
              </a:rPr>
              <a:t>Zahlen</a:t>
            </a:r>
            <a:r>
              <a:rPr lang="de-CH" sz="1100" dirty="0" smtClean="0"/>
              <a:t>              Psyche              Forschung              Leitlinien</a:t>
            </a:r>
            <a:r>
              <a:rPr lang="de-CH" sz="1100" dirty="0"/>
              <a:t> </a:t>
            </a:r>
            <a:r>
              <a:rPr lang="de-CH" sz="1100" dirty="0" smtClean="0"/>
              <a:t>             Psychologe              </a:t>
            </a:r>
            <a:r>
              <a:rPr lang="de-CH" sz="1100" dirty="0" err="1" smtClean="0"/>
              <a:t>Do’s</a:t>
            </a:r>
            <a:r>
              <a:rPr lang="de-CH" sz="1100" dirty="0" smtClean="0"/>
              <a:t> / </a:t>
            </a:r>
            <a:r>
              <a:rPr lang="de-CH" sz="1100" dirty="0" err="1" smtClean="0"/>
              <a:t>Don’ts</a:t>
            </a:r>
            <a:endParaRPr lang="de-CH" sz="1100" dirty="0"/>
          </a:p>
        </p:txBody>
      </p:sp>
    </p:spTree>
    <p:extLst>
      <p:ext uri="{BB962C8B-B14F-4D97-AF65-F5344CB8AC3E}">
        <p14:creationId xmlns:p14="http://schemas.microsoft.com/office/powerpoint/2010/main" val="184669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E0B5D72-5C5B-22A4-45A4-50AB635A3168}"/>
              </a:ext>
            </a:extLst>
          </p:cNvPr>
          <p:cNvPicPr>
            <a:picLocks noGrp="1" noChangeAspect="1"/>
          </p:cNvPicPr>
          <p:nvPr>
            <p:ph sz="quarter" idx="17"/>
          </p:nvPr>
        </p:nvPicPr>
        <p:blipFill rotWithShape="1">
          <a:blip r:embed="rId3"/>
          <a:srcRect l="1172" t="1695" b="2189"/>
          <a:stretch/>
        </p:blipFill>
        <p:spPr>
          <a:xfrm>
            <a:off x="1729987" y="432837"/>
            <a:ext cx="5684025" cy="4083129"/>
          </a:xfrm>
        </p:spPr>
      </p:pic>
      <p:sp>
        <p:nvSpPr>
          <p:cNvPr id="3" name="Datumsplatzhalter 2">
            <a:extLst>
              <a:ext uri="{FF2B5EF4-FFF2-40B4-BE49-F238E27FC236}">
                <a16:creationId xmlns:a16="http://schemas.microsoft.com/office/drawing/2014/main" id="{02CB02BE-FC07-3447-59FB-3C2455B3BB2B}"/>
              </a:ext>
            </a:extLst>
          </p:cNvPr>
          <p:cNvSpPr>
            <a:spLocks noGrp="1"/>
          </p:cNvSpPr>
          <p:nvPr>
            <p:ph type="dt" sz="half" idx="18"/>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7FBFC4E0-1ADC-9C19-D908-A0BDF80BAD65}"/>
              </a:ext>
            </a:extLst>
          </p:cNvPr>
          <p:cNvSpPr>
            <a:spLocks noGrp="1"/>
          </p:cNvSpPr>
          <p:nvPr>
            <p:ph type="ftr" sz="quarter" idx="19"/>
          </p:nvPr>
        </p:nvSpPr>
        <p:spPr>
          <a:xfrm>
            <a:off x="5652120" y="4900500"/>
            <a:ext cx="2986041" cy="119522"/>
          </a:xfrm>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008FFF2E-F58A-7B4A-43B2-971B27BA36D7}"/>
              </a:ext>
            </a:extLst>
          </p:cNvPr>
          <p:cNvSpPr>
            <a:spLocks noGrp="1"/>
          </p:cNvSpPr>
          <p:nvPr>
            <p:ph type="sldNum" sz="quarter" idx="20"/>
          </p:nvPr>
        </p:nvSpPr>
        <p:spPr/>
        <p:txBody>
          <a:bodyPr/>
          <a:lstStyle/>
          <a:p>
            <a:fld id="{85161AA8-845B-4832-91A1-E2961316CBF3}" type="slidenum">
              <a:rPr lang="en-GB" smtClean="0"/>
              <a:pPr/>
              <a:t>5</a:t>
            </a:fld>
            <a:endParaRPr lang="en-GB" dirty="0"/>
          </a:p>
        </p:txBody>
      </p:sp>
      <p:sp>
        <p:nvSpPr>
          <p:cNvPr id="6" name="Textfeld 5"/>
          <p:cNvSpPr txBox="1"/>
          <p:nvPr/>
        </p:nvSpPr>
        <p:spPr>
          <a:xfrm>
            <a:off x="5940152" y="4537277"/>
            <a:ext cx="1606017" cy="232575"/>
          </a:xfrm>
          <a:prstGeom prst="rect">
            <a:avLst/>
          </a:prstGeom>
          <a:noFill/>
        </p:spPr>
        <p:txBody>
          <a:bodyPr wrap="square" lIns="77925" tIns="38963" rIns="77925" bIns="38963" rtlCol="0">
            <a:spAutoFit/>
          </a:bodyPr>
          <a:lstStyle/>
          <a:p>
            <a:r>
              <a:rPr lang="de-CH" sz="1000" dirty="0" smtClean="0">
                <a:solidFill>
                  <a:schemeClr val="bg1">
                    <a:lumMod val="50000"/>
                  </a:schemeClr>
                </a:solidFill>
              </a:rPr>
              <a:t>Abbildung: </a:t>
            </a:r>
            <a:r>
              <a:rPr lang="de-CH" sz="1000" dirty="0" err="1" smtClean="0">
                <a:solidFill>
                  <a:schemeClr val="bg1">
                    <a:lumMod val="50000"/>
                  </a:schemeClr>
                </a:solidFill>
              </a:rPr>
              <a:t>Leener</a:t>
            </a:r>
            <a:r>
              <a:rPr lang="de-CH" sz="1000" dirty="0">
                <a:solidFill>
                  <a:schemeClr val="bg1">
                    <a:lumMod val="50000"/>
                  </a:schemeClr>
                </a:solidFill>
              </a:rPr>
              <a:t>, </a:t>
            </a:r>
            <a:r>
              <a:rPr lang="de-CH" sz="1000" dirty="0" smtClean="0">
                <a:solidFill>
                  <a:schemeClr val="bg1">
                    <a:lumMod val="50000"/>
                  </a:schemeClr>
                </a:solidFill>
              </a:rPr>
              <a:t>2014</a:t>
            </a:r>
            <a:endParaRPr lang="de-CH" sz="1000" dirty="0">
              <a:solidFill>
                <a:schemeClr val="bg1">
                  <a:lumMod val="50000"/>
                </a:schemeClr>
              </a:solidFill>
            </a:endParaRPr>
          </a:p>
        </p:txBody>
      </p:sp>
    </p:spTree>
    <p:extLst>
      <p:ext uri="{BB962C8B-B14F-4D97-AF65-F5344CB8AC3E}">
        <p14:creationId xmlns:p14="http://schemas.microsoft.com/office/powerpoint/2010/main" val="284033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FED27-0768-9EBE-3857-071AA3F93C2F}"/>
              </a:ext>
            </a:extLst>
          </p:cNvPr>
          <p:cNvSpPr>
            <a:spLocks noGrp="1"/>
          </p:cNvSpPr>
          <p:nvPr>
            <p:ph type="title"/>
          </p:nvPr>
        </p:nvSpPr>
        <p:spPr>
          <a:xfrm>
            <a:off x="539750" y="484188"/>
            <a:ext cx="6984578" cy="431378"/>
          </a:xfrm>
        </p:spPr>
        <p:txBody>
          <a:bodyPr/>
          <a:lstStyle/>
          <a:p>
            <a:r>
              <a:rPr lang="en-US" sz="2400" b="1" dirty="0" smtClean="0"/>
              <a:t>2) </a:t>
            </a:r>
            <a:r>
              <a:rPr lang="en-US" sz="2400" b="1" dirty="0" err="1" smtClean="0"/>
              <a:t>Prävalenzen</a:t>
            </a:r>
            <a:endParaRPr lang="de-CH" dirty="0"/>
          </a:p>
        </p:txBody>
      </p:sp>
      <p:sp>
        <p:nvSpPr>
          <p:cNvPr id="3" name="Inhaltsplatzhalter 2">
            <a:extLst>
              <a:ext uri="{FF2B5EF4-FFF2-40B4-BE49-F238E27FC236}">
                <a16:creationId xmlns:a16="http://schemas.microsoft.com/office/drawing/2014/main" id="{3CC03465-A596-6443-9FF5-8B4557AA2D89}"/>
              </a:ext>
            </a:extLst>
          </p:cNvPr>
          <p:cNvSpPr>
            <a:spLocks noGrp="1"/>
          </p:cNvSpPr>
          <p:nvPr>
            <p:ph idx="1"/>
          </p:nvPr>
        </p:nvSpPr>
        <p:spPr>
          <a:xfrm>
            <a:off x="552721" y="1131590"/>
            <a:ext cx="8208963" cy="3240088"/>
          </a:xfrm>
        </p:spPr>
        <p:txBody>
          <a:bodyPr>
            <a:normAutofit/>
          </a:bodyPr>
          <a:lstStyle/>
          <a:p>
            <a:pPr marL="0" indent="0">
              <a:buNone/>
            </a:pPr>
            <a:r>
              <a:rPr lang="de-DE" sz="1900" b="1" dirty="0"/>
              <a:t>C</a:t>
            </a:r>
            <a:r>
              <a:rPr lang="de-DE" sz="1900" b="1" i="0" dirty="0" smtClean="0">
                <a:effectLst/>
              </a:rPr>
              <a:t>hronische Unterbauchschmerzen als bedeutendes Gesundheitsproblem</a:t>
            </a:r>
            <a:r>
              <a:rPr lang="de-DE" sz="1900" b="1" i="0" dirty="0">
                <a:effectLst/>
              </a:rPr>
              <a:t>, insbesondere bei Frauen, </a:t>
            </a:r>
            <a:r>
              <a:rPr lang="de-DE" sz="1900" b="1" i="0" dirty="0" smtClean="0">
                <a:effectLst/>
              </a:rPr>
              <a:t>mit hoher Prävalenz:</a:t>
            </a:r>
            <a:endParaRPr lang="de-DE" sz="1900" b="0" i="0" dirty="0">
              <a:effectLst/>
            </a:endParaRPr>
          </a:p>
          <a:p>
            <a:pPr marL="179388" lvl="1" indent="-179388">
              <a:tabLst>
                <a:tab pos="179388" algn="l"/>
              </a:tabLst>
            </a:pPr>
            <a:r>
              <a:rPr lang="de-DE" dirty="0" smtClean="0">
                <a:solidFill>
                  <a:srgbClr val="000000"/>
                </a:solidFill>
              </a:rPr>
              <a:t>Lebenszeitprävalenz </a:t>
            </a:r>
            <a:r>
              <a:rPr lang="de-DE" dirty="0">
                <a:solidFill>
                  <a:srgbClr val="000000"/>
                </a:solidFill>
              </a:rPr>
              <a:t>15% -</a:t>
            </a:r>
            <a:r>
              <a:rPr lang="de-DE" dirty="0" smtClean="0">
                <a:solidFill>
                  <a:srgbClr val="000000"/>
                </a:solidFill>
              </a:rPr>
              <a:t> </a:t>
            </a:r>
            <a:r>
              <a:rPr lang="de-DE" dirty="0">
                <a:solidFill>
                  <a:srgbClr val="000000"/>
                </a:solidFill>
              </a:rPr>
              <a:t>24% von Frauen im reproduktiven Alter </a:t>
            </a:r>
            <a:r>
              <a:rPr lang="de-DE" sz="1200" dirty="0">
                <a:solidFill>
                  <a:srgbClr val="FFFFFF">
                    <a:lumMod val="50000"/>
                  </a:srgbClr>
                </a:solidFill>
              </a:rPr>
              <a:t>(</a:t>
            </a:r>
            <a:r>
              <a:rPr lang="de-DE" sz="1200" dirty="0" err="1">
                <a:solidFill>
                  <a:srgbClr val="FFFFFF">
                    <a:lumMod val="50000"/>
                  </a:srgbClr>
                </a:solidFill>
              </a:rPr>
              <a:t>Zondervan</a:t>
            </a:r>
            <a:r>
              <a:rPr lang="de-DE" sz="1200" dirty="0">
                <a:solidFill>
                  <a:srgbClr val="FFFFFF">
                    <a:lumMod val="50000"/>
                  </a:srgbClr>
                </a:solidFill>
              </a:rPr>
              <a:t>, 2000</a:t>
            </a:r>
            <a:r>
              <a:rPr lang="de-DE" sz="1200" dirty="0" smtClean="0">
                <a:solidFill>
                  <a:srgbClr val="FFFFFF">
                    <a:lumMod val="50000"/>
                  </a:srgbClr>
                </a:solidFill>
              </a:rPr>
              <a:t>; </a:t>
            </a:r>
            <a:r>
              <a:rPr lang="de-DE" sz="1200" dirty="0" err="1" smtClean="0">
                <a:solidFill>
                  <a:srgbClr val="FFFFFF">
                    <a:lumMod val="50000"/>
                  </a:srgbClr>
                </a:solidFill>
              </a:rPr>
              <a:t>Ünsal</a:t>
            </a:r>
            <a:r>
              <a:rPr lang="de-DE" sz="1200" dirty="0" smtClean="0">
                <a:solidFill>
                  <a:srgbClr val="FFFFFF">
                    <a:lumMod val="50000"/>
                  </a:srgbClr>
                </a:solidFill>
              </a:rPr>
              <a:t> et al., 2010;  </a:t>
            </a:r>
            <a:r>
              <a:rPr lang="de-DE" sz="1200" dirty="0">
                <a:solidFill>
                  <a:srgbClr val="FFFFFF">
                    <a:lumMod val="50000"/>
                  </a:srgbClr>
                </a:solidFill>
              </a:rPr>
              <a:t>Stein, 2014</a:t>
            </a:r>
            <a:r>
              <a:rPr lang="de-DE" sz="1200" dirty="0" smtClean="0">
                <a:solidFill>
                  <a:srgbClr val="FFFFFF">
                    <a:lumMod val="50000"/>
                  </a:srgbClr>
                </a:solidFill>
              </a:rPr>
              <a:t>)</a:t>
            </a:r>
            <a:endParaRPr lang="de-DE" sz="1200" dirty="0" smtClean="0">
              <a:solidFill>
                <a:schemeClr val="bg1">
                  <a:lumMod val="50000"/>
                </a:schemeClr>
              </a:solidFill>
            </a:endParaRPr>
          </a:p>
          <a:p>
            <a:pPr marL="179388" lvl="1" indent="-179388">
              <a:tabLst>
                <a:tab pos="179388" algn="l"/>
              </a:tabLst>
            </a:pPr>
            <a:r>
              <a:rPr lang="de-DE" dirty="0" smtClean="0"/>
              <a:t>Unterschiede </a:t>
            </a:r>
            <a:r>
              <a:rPr lang="de-DE" dirty="0" err="1" smtClean="0"/>
              <a:t>L.prävalenz</a:t>
            </a:r>
            <a:r>
              <a:rPr lang="de-DE" dirty="0" smtClean="0"/>
              <a:t> Länder: Vereinigtes Königreich 24% </a:t>
            </a:r>
            <a:r>
              <a:rPr lang="de-DE" sz="1200" dirty="0">
                <a:solidFill>
                  <a:schemeClr val="bg2">
                    <a:lumMod val="50000"/>
                  </a:schemeClr>
                </a:solidFill>
              </a:rPr>
              <a:t>(</a:t>
            </a:r>
            <a:r>
              <a:rPr lang="de-DE" sz="1200" dirty="0" err="1">
                <a:solidFill>
                  <a:schemeClr val="bg2">
                    <a:lumMod val="50000"/>
                  </a:schemeClr>
                </a:solidFill>
              </a:rPr>
              <a:t>Zondervan</a:t>
            </a:r>
            <a:r>
              <a:rPr lang="de-DE" sz="1200" dirty="0">
                <a:solidFill>
                  <a:schemeClr val="bg2">
                    <a:lumMod val="50000"/>
                  </a:schemeClr>
                </a:solidFill>
              </a:rPr>
              <a:t>, 2001</a:t>
            </a:r>
            <a:r>
              <a:rPr lang="de-DE" sz="1200" dirty="0" smtClean="0">
                <a:solidFill>
                  <a:schemeClr val="bg2">
                    <a:lumMod val="50000"/>
                  </a:schemeClr>
                </a:solidFill>
              </a:rPr>
              <a:t>)</a:t>
            </a:r>
            <a:r>
              <a:rPr lang="de-DE" dirty="0" smtClean="0">
                <a:solidFill>
                  <a:schemeClr val="bg2">
                    <a:lumMod val="50000"/>
                  </a:schemeClr>
                </a:solidFill>
              </a:rPr>
              <a:t>,</a:t>
            </a:r>
            <a:r>
              <a:rPr lang="de-DE" dirty="0" smtClean="0"/>
              <a:t> Dänemark 11% </a:t>
            </a:r>
            <a:r>
              <a:rPr lang="de-DE" sz="1200" dirty="0">
                <a:solidFill>
                  <a:schemeClr val="bg1">
                    <a:lumMod val="50000"/>
                  </a:schemeClr>
                </a:solidFill>
              </a:rPr>
              <a:t>(Loving, 2014</a:t>
            </a:r>
            <a:r>
              <a:rPr lang="de-DE" sz="1200" dirty="0" smtClean="0">
                <a:solidFill>
                  <a:schemeClr val="bg1">
                    <a:lumMod val="50000"/>
                  </a:schemeClr>
                </a:solidFill>
              </a:rPr>
              <a:t>)</a:t>
            </a:r>
            <a:endParaRPr lang="de-DE" sz="1200" dirty="0">
              <a:solidFill>
                <a:schemeClr val="bg1">
                  <a:lumMod val="50000"/>
                </a:schemeClr>
              </a:solidFill>
            </a:endParaRPr>
          </a:p>
          <a:p>
            <a:pPr marL="179388" lvl="1" indent="-179388">
              <a:tabLst>
                <a:tab pos="179388" algn="l"/>
              </a:tabLst>
            </a:pPr>
            <a:r>
              <a:rPr lang="de-DE" dirty="0" smtClean="0"/>
              <a:t>USA Allgemeinbevölkerung 3 bis 6-Monats-Prävalenz: 15% </a:t>
            </a:r>
            <a:r>
              <a:rPr lang="de-DE" sz="1200" dirty="0" smtClean="0">
                <a:solidFill>
                  <a:schemeClr val="bg1">
                    <a:lumMod val="50000"/>
                  </a:schemeClr>
                </a:solidFill>
              </a:rPr>
              <a:t>(</a:t>
            </a:r>
            <a:r>
              <a:rPr lang="de-DE" sz="1200" dirty="0" err="1" smtClean="0">
                <a:solidFill>
                  <a:schemeClr val="bg1">
                    <a:lumMod val="50000"/>
                  </a:schemeClr>
                </a:solidFill>
              </a:rPr>
              <a:t>Zondervan</a:t>
            </a:r>
            <a:r>
              <a:rPr lang="de-DE" sz="1200" dirty="0" smtClean="0">
                <a:solidFill>
                  <a:schemeClr val="bg1">
                    <a:lumMod val="50000"/>
                  </a:schemeClr>
                </a:solidFill>
              </a:rPr>
              <a:t>, 2000; Stein, 2014; </a:t>
            </a:r>
            <a:r>
              <a:rPr lang="de-DE" sz="1200" dirty="0" err="1" smtClean="0">
                <a:solidFill>
                  <a:schemeClr val="bg1">
                    <a:lumMod val="50000"/>
                  </a:schemeClr>
                </a:solidFill>
              </a:rPr>
              <a:t>Ahangari</a:t>
            </a:r>
            <a:r>
              <a:rPr lang="de-DE" sz="1200" dirty="0" smtClean="0">
                <a:solidFill>
                  <a:schemeClr val="bg1">
                    <a:lumMod val="50000"/>
                  </a:schemeClr>
                </a:solidFill>
              </a:rPr>
              <a:t>, 2014)</a:t>
            </a:r>
          </a:p>
          <a:p>
            <a:pPr marL="179388" lvl="1" indent="-179388">
              <a:tabLst>
                <a:tab pos="179388" algn="l"/>
              </a:tabLst>
            </a:pPr>
            <a:r>
              <a:rPr lang="de-CH" dirty="0"/>
              <a:t>C</a:t>
            </a:r>
            <a:r>
              <a:rPr lang="de-CH" dirty="0" smtClean="0"/>
              <a:t>hronische Unterbauchschmerzen beim Mann (</a:t>
            </a:r>
            <a:r>
              <a:rPr lang="de-CH" dirty="0" err="1" smtClean="0"/>
              <a:t>CPPm</a:t>
            </a:r>
            <a:r>
              <a:rPr lang="de-CH" dirty="0" smtClean="0"/>
              <a:t>) weltweit </a:t>
            </a:r>
            <a:r>
              <a:rPr lang="de-CH" dirty="0"/>
              <a:t>bis zu </a:t>
            </a:r>
            <a:r>
              <a:rPr lang="de-CH" dirty="0" smtClean="0"/>
              <a:t>16% </a:t>
            </a:r>
            <a:r>
              <a:rPr lang="de-DE" sz="1200" dirty="0" smtClean="0">
                <a:solidFill>
                  <a:schemeClr val="bg1">
                    <a:lumMod val="50000"/>
                  </a:schemeClr>
                </a:solidFill>
              </a:rPr>
              <a:t>(Clemens et al., 2007)</a:t>
            </a:r>
            <a:endParaRPr lang="de-DE" dirty="0">
              <a:solidFill>
                <a:schemeClr val="bg1">
                  <a:lumMod val="50000"/>
                </a:schemeClr>
              </a:solidFill>
            </a:endParaRPr>
          </a:p>
        </p:txBody>
      </p:sp>
      <p:sp>
        <p:nvSpPr>
          <p:cNvPr id="4" name="Datumsplatzhalter 3">
            <a:extLst>
              <a:ext uri="{FF2B5EF4-FFF2-40B4-BE49-F238E27FC236}">
                <a16:creationId xmlns:a16="http://schemas.microsoft.com/office/drawing/2014/main" id="{BC4DB16C-CCD6-50B7-63AF-928C15C14F81}"/>
              </a:ext>
            </a:extLst>
          </p:cNvPr>
          <p:cNvSpPr>
            <a:spLocks noGrp="1"/>
          </p:cNvSpPr>
          <p:nvPr>
            <p:ph type="dt" sz="half" idx="10"/>
          </p:nvPr>
        </p:nvSpPr>
        <p:spPr/>
        <p:txBody>
          <a:bodyPr/>
          <a:lstStyle/>
          <a:p>
            <a:r>
              <a:rPr lang="de-DE" dirty="0"/>
              <a:t>07.03.2024 | Kantonsspital </a:t>
            </a:r>
            <a:r>
              <a:rPr lang="de-DE" dirty="0" err="1"/>
              <a:t>St.Gallen</a:t>
            </a:r>
            <a:r>
              <a:rPr lang="de-DE" dirty="0"/>
              <a:t> / Beckenboden-Symposium</a:t>
            </a:r>
            <a:endParaRPr lang="en-GB" dirty="0"/>
          </a:p>
        </p:txBody>
      </p:sp>
      <p:sp>
        <p:nvSpPr>
          <p:cNvPr id="5" name="Fußzeilenplatzhalter 4">
            <a:extLst>
              <a:ext uri="{FF2B5EF4-FFF2-40B4-BE49-F238E27FC236}">
                <a16:creationId xmlns:a16="http://schemas.microsoft.com/office/drawing/2014/main" id="{A1A25391-3A43-CB18-E42D-62A81D8D4023}"/>
              </a:ext>
            </a:extLst>
          </p:cNvPr>
          <p:cNvSpPr>
            <a:spLocks noGrp="1"/>
          </p:cNvSpPr>
          <p:nvPr>
            <p:ph type="ftr" sz="quarter" idx="11"/>
          </p:nvPr>
        </p:nvSpPr>
        <p:spPr>
          <a:xfrm>
            <a:off x="5220072" y="4900500"/>
            <a:ext cx="3418089" cy="144000"/>
          </a:xfrm>
        </p:spPr>
        <p:txBody>
          <a:bodyPr/>
          <a:lstStyle/>
          <a:p>
            <a:r>
              <a:rPr lang="en-GB" dirty="0"/>
              <a:t>Katja Hämmerli Keller / Klinik für Psychosomatik und Konsiliarpsychiatrie</a:t>
            </a:r>
          </a:p>
        </p:txBody>
      </p:sp>
      <p:sp>
        <p:nvSpPr>
          <p:cNvPr id="6" name="Foliennummernplatzhalter 5">
            <a:extLst>
              <a:ext uri="{FF2B5EF4-FFF2-40B4-BE49-F238E27FC236}">
                <a16:creationId xmlns:a16="http://schemas.microsoft.com/office/drawing/2014/main" id="{50642CD4-2E4C-88CF-BE8D-8096B77A8B93}"/>
              </a:ext>
            </a:extLst>
          </p:cNvPr>
          <p:cNvSpPr>
            <a:spLocks noGrp="1"/>
          </p:cNvSpPr>
          <p:nvPr>
            <p:ph type="sldNum" sz="quarter" idx="12"/>
          </p:nvPr>
        </p:nvSpPr>
        <p:spPr/>
        <p:txBody>
          <a:bodyPr/>
          <a:lstStyle/>
          <a:p>
            <a:fld id="{85161AA8-845B-4832-91A1-E2961316CBF3}" type="slidenum">
              <a:rPr lang="en-GB" smtClean="0"/>
              <a:pPr/>
              <a:t>6</a:t>
            </a:fld>
            <a:endParaRPr lang="en-GB" dirty="0"/>
          </a:p>
        </p:txBody>
      </p:sp>
      <p:sp>
        <p:nvSpPr>
          <p:cNvPr id="7" name="Pfeil nach rechts 6"/>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b="1" dirty="0" smtClean="0">
                <a:solidFill>
                  <a:schemeClr val="tx1"/>
                </a:solidFill>
              </a:rPr>
              <a:t>Zahlen</a:t>
            </a:r>
            <a:r>
              <a:rPr lang="de-CH" sz="1100" dirty="0" smtClean="0"/>
              <a:t>              Psyche              Forschung              Leitlinien</a:t>
            </a:r>
            <a:r>
              <a:rPr lang="de-CH" sz="1100" dirty="0"/>
              <a:t> </a:t>
            </a:r>
            <a:r>
              <a:rPr lang="de-CH" sz="1100" dirty="0" smtClean="0"/>
              <a:t>             Psychologe              </a:t>
            </a:r>
            <a:r>
              <a:rPr lang="de-CH" sz="1100" dirty="0" err="1" smtClean="0"/>
              <a:t>Do’s</a:t>
            </a:r>
            <a:r>
              <a:rPr lang="de-CH" sz="1100" dirty="0" smtClean="0"/>
              <a:t> / </a:t>
            </a:r>
            <a:r>
              <a:rPr lang="de-CH" sz="1100" dirty="0" err="1" smtClean="0"/>
              <a:t>Don’ts</a:t>
            </a:r>
            <a:endParaRPr lang="de-CH" sz="1100" dirty="0"/>
          </a:p>
        </p:txBody>
      </p:sp>
    </p:spTree>
    <p:extLst>
      <p:ext uri="{BB962C8B-B14F-4D97-AF65-F5344CB8AC3E}">
        <p14:creationId xmlns:p14="http://schemas.microsoft.com/office/powerpoint/2010/main" val="31183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D9181-DD06-9929-14F5-C2407B7892E8}"/>
              </a:ext>
            </a:extLst>
          </p:cNvPr>
          <p:cNvSpPr>
            <a:spLocks noGrp="1"/>
          </p:cNvSpPr>
          <p:nvPr>
            <p:ph type="title"/>
          </p:nvPr>
        </p:nvSpPr>
        <p:spPr>
          <a:xfrm>
            <a:off x="539750" y="483518"/>
            <a:ext cx="6984578" cy="756000"/>
          </a:xfrm>
        </p:spPr>
        <p:txBody>
          <a:bodyPr/>
          <a:lstStyle/>
          <a:p>
            <a:r>
              <a:rPr lang="en-US" sz="2400" b="1" dirty="0" err="1" smtClean="0"/>
              <a:t>Beeinträchtigungen</a:t>
            </a:r>
            <a:r>
              <a:rPr lang="en-US" sz="2400" b="1" dirty="0" smtClean="0"/>
              <a:t> </a:t>
            </a:r>
            <a:r>
              <a:rPr lang="en-US" sz="2400" b="1" dirty="0" err="1" smtClean="0"/>
              <a:t>sind</a:t>
            </a:r>
            <a:r>
              <a:rPr lang="en-US" sz="2400" b="1" dirty="0" smtClean="0"/>
              <a:t> </a:t>
            </a:r>
            <a:r>
              <a:rPr lang="en-US" sz="2400" b="1" dirty="0" err="1" smtClean="0"/>
              <a:t>vielfältig</a:t>
            </a:r>
            <a:endParaRPr lang="de-CH" dirty="0"/>
          </a:p>
        </p:txBody>
      </p:sp>
      <p:sp>
        <p:nvSpPr>
          <p:cNvPr id="3" name="Datumsplatzhalter 2">
            <a:extLst>
              <a:ext uri="{FF2B5EF4-FFF2-40B4-BE49-F238E27FC236}">
                <a16:creationId xmlns:a16="http://schemas.microsoft.com/office/drawing/2014/main" id="{80BAB1FE-8DCA-4EB6-9C1C-62DA9C598C4C}"/>
              </a:ext>
            </a:extLst>
          </p:cNvPr>
          <p:cNvSpPr>
            <a:spLocks noGrp="1"/>
          </p:cNvSpPr>
          <p:nvPr>
            <p:ph type="dt" sz="half" idx="14"/>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2BDAD8C9-D3F2-6A9A-24D4-F6EE316D7747}"/>
              </a:ext>
            </a:extLst>
          </p:cNvPr>
          <p:cNvSpPr>
            <a:spLocks noGrp="1"/>
          </p:cNvSpPr>
          <p:nvPr>
            <p:ph type="ftr" sz="quarter" idx="15"/>
          </p:nvPr>
        </p:nvSpPr>
        <p:spPr>
          <a:xfrm>
            <a:off x="5508104" y="4900500"/>
            <a:ext cx="3130057" cy="144000"/>
          </a:xfrm>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6569D564-CBE0-F5DB-4AFA-68FC8265E27F}"/>
              </a:ext>
            </a:extLst>
          </p:cNvPr>
          <p:cNvSpPr>
            <a:spLocks noGrp="1"/>
          </p:cNvSpPr>
          <p:nvPr>
            <p:ph type="sldNum" sz="quarter" idx="16"/>
          </p:nvPr>
        </p:nvSpPr>
        <p:spPr/>
        <p:txBody>
          <a:bodyPr/>
          <a:lstStyle/>
          <a:p>
            <a:fld id="{85161AA8-845B-4832-91A1-E2961316CBF3}" type="slidenum">
              <a:rPr lang="en-GB" smtClean="0"/>
              <a:pPr/>
              <a:t>7</a:t>
            </a:fld>
            <a:endParaRPr lang="en-GB" dirty="0"/>
          </a:p>
        </p:txBody>
      </p:sp>
      <p:sp>
        <p:nvSpPr>
          <p:cNvPr id="6" name="Inhaltsplatzhalter 5">
            <a:extLst>
              <a:ext uri="{FF2B5EF4-FFF2-40B4-BE49-F238E27FC236}">
                <a16:creationId xmlns:a16="http://schemas.microsoft.com/office/drawing/2014/main" id="{47948AD3-0977-68A9-3CD7-3433C59A40DD}"/>
              </a:ext>
            </a:extLst>
          </p:cNvPr>
          <p:cNvSpPr>
            <a:spLocks noGrp="1"/>
          </p:cNvSpPr>
          <p:nvPr>
            <p:ph sz="quarter" idx="17"/>
          </p:nvPr>
        </p:nvSpPr>
        <p:spPr/>
        <p:txBody>
          <a:bodyPr/>
          <a:lstStyle/>
          <a:p>
            <a:pPr>
              <a:spcAft>
                <a:spcPts val="600"/>
              </a:spcAft>
              <a:buSzPct val="75000"/>
            </a:pPr>
            <a:r>
              <a:rPr lang="de-CH" sz="2000" dirty="0" smtClean="0"/>
              <a:t>Dysfunktionen / Schmerzen</a:t>
            </a:r>
            <a:endParaRPr lang="de-CH" sz="2000" kern="1200" baseline="0" dirty="0" smtClean="0">
              <a:solidFill>
                <a:schemeClr val="tx1"/>
              </a:solidFill>
              <a:effectLst/>
              <a:latin typeface="+mn-lt"/>
              <a:ea typeface="+mn-ea"/>
              <a:cs typeface="+mn-cs"/>
            </a:endParaRPr>
          </a:p>
          <a:p>
            <a:pPr>
              <a:spcAft>
                <a:spcPts val="600"/>
              </a:spcAft>
              <a:buSzPct val="75000"/>
            </a:pPr>
            <a:r>
              <a:rPr lang="de-CH" sz="2000" kern="1200" baseline="0" dirty="0" smtClean="0">
                <a:solidFill>
                  <a:schemeClr val="tx1"/>
                </a:solidFill>
                <a:effectLst/>
                <a:latin typeface="+mn-lt"/>
                <a:ea typeface="+mn-ea"/>
                <a:cs typeface="+mn-cs"/>
              </a:rPr>
              <a:t>Leistungsfähigkeit</a:t>
            </a:r>
            <a:endParaRPr lang="de-CH" sz="2000" kern="1200" baseline="0" dirty="0">
              <a:solidFill>
                <a:schemeClr val="tx1"/>
              </a:solidFill>
              <a:effectLst/>
              <a:latin typeface="+mn-lt"/>
              <a:ea typeface="+mn-ea"/>
              <a:cs typeface="+mn-cs"/>
            </a:endParaRPr>
          </a:p>
          <a:p>
            <a:pPr>
              <a:spcAft>
                <a:spcPts val="600"/>
              </a:spcAft>
              <a:buSzPct val="75000"/>
            </a:pPr>
            <a:r>
              <a:rPr lang="de-CH" sz="2000" kern="1200" baseline="0" dirty="0">
                <a:solidFill>
                  <a:schemeClr val="tx1"/>
                </a:solidFill>
                <a:effectLst/>
                <a:latin typeface="+mn-lt"/>
                <a:ea typeface="+mn-ea"/>
                <a:cs typeface="+mn-cs"/>
              </a:rPr>
              <a:t>Sexualität </a:t>
            </a:r>
            <a:r>
              <a:rPr lang="de-CH" sz="2000" kern="1200" baseline="0" dirty="0" smtClean="0">
                <a:solidFill>
                  <a:schemeClr val="tx1"/>
                </a:solidFill>
                <a:effectLst/>
                <a:latin typeface="+mn-lt"/>
                <a:ea typeface="+mn-ea"/>
                <a:cs typeface="+mn-cs"/>
              </a:rPr>
              <a:t>«</a:t>
            </a:r>
            <a:r>
              <a:rPr lang="de-CH" sz="2000" kern="1200" baseline="0" dirty="0" err="1" smtClean="0">
                <a:solidFill>
                  <a:schemeClr val="tx1"/>
                </a:solidFill>
                <a:effectLst/>
                <a:latin typeface="+mn-lt"/>
                <a:ea typeface="+mn-ea"/>
                <a:cs typeface="+mn-cs"/>
              </a:rPr>
              <a:t>Pelvipathie</a:t>
            </a:r>
            <a:r>
              <a:rPr lang="de-CH" sz="2000" kern="1200" baseline="0" dirty="0" smtClean="0">
                <a:solidFill>
                  <a:schemeClr val="tx1"/>
                </a:solidFill>
                <a:effectLst/>
                <a:latin typeface="+mn-lt"/>
                <a:ea typeface="+mn-ea"/>
                <a:cs typeface="+mn-cs"/>
              </a:rPr>
              <a:t> </a:t>
            </a:r>
            <a:r>
              <a:rPr lang="de-CH" sz="2000" kern="1200" baseline="0" dirty="0">
                <a:solidFill>
                  <a:schemeClr val="tx1"/>
                </a:solidFill>
                <a:effectLst/>
                <a:latin typeface="+mn-lt"/>
                <a:ea typeface="+mn-ea"/>
                <a:cs typeface="+mn-cs"/>
              </a:rPr>
              <a:t>– die ‘indirekte’ Sexualstörung</a:t>
            </a:r>
            <a:r>
              <a:rPr lang="de-CH" sz="2000" kern="1200" baseline="0" dirty="0" smtClean="0">
                <a:solidFill>
                  <a:schemeClr val="tx1"/>
                </a:solidFill>
                <a:effectLst/>
                <a:latin typeface="+mn-lt"/>
                <a:ea typeface="+mn-ea"/>
                <a:cs typeface="+mn-cs"/>
              </a:rPr>
              <a:t>»</a:t>
            </a:r>
          </a:p>
          <a:p>
            <a:pPr>
              <a:spcAft>
                <a:spcPts val="600"/>
              </a:spcAft>
              <a:buSzPct val="75000"/>
            </a:pPr>
            <a:r>
              <a:rPr lang="de-CH" sz="2000" dirty="0" smtClean="0"/>
              <a:t>Kinderwunsch</a:t>
            </a:r>
            <a:endParaRPr lang="de-CH" sz="2000" kern="1200" baseline="0" dirty="0">
              <a:solidFill>
                <a:schemeClr val="tx1"/>
              </a:solidFill>
              <a:effectLst/>
              <a:latin typeface="+mn-lt"/>
              <a:ea typeface="+mn-ea"/>
              <a:cs typeface="+mn-cs"/>
            </a:endParaRPr>
          </a:p>
          <a:p>
            <a:pPr>
              <a:spcAft>
                <a:spcPts val="600"/>
              </a:spcAft>
              <a:buSzPct val="75000"/>
            </a:pPr>
            <a:r>
              <a:rPr lang="de-CH" sz="2000" kern="1200" baseline="0" dirty="0" smtClean="0">
                <a:solidFill>
                  <a:schemeClr val="tx1"/>
                </a:solidFill>
                <a:effectLst/>
                <a:latin typeface="+mn-lt"/>
                <a:ea typeface="+mn-ea"/>
                <a:cs typeface="+mn-cs"/>
              </a:rPr>
              <a:t>Scham</a:t>
            </a:r>
            <a:endParaRPr lang="de-CH" sz="2000" kern="1200" baseline="0" dirty="0">
              <a:solidFill>
                <a:schemeClr val="tx1"/>
              </a:solidFill>
              <a:effectLst/>
              <a:latin typeface="+mn-lt"/>
              <a:ea typeface="+mn-ea"/>
              <a:cs typeface="+mn-cs"/>
            </a:endParaRPr>
          </a:p>
        </p:txBody>
      </p:sp>
      <p:sp>
        <p:nvSpPr>
          <p:cNvPr id="7" name="Ellipse 6"/>
          <p:cNvSpPr/>
          <p:nvPr/>
        </p:nvSpPr>
        <p:spPr>
          <a:xfrm>
            <a:off x="4502944" y="3014822"/>
            <a:ext cx="4135217" cy="1099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solidFill>
                  <a:srgbClr val="FF0000"/>
                </a:solidFill>
              </a:rPr>
              <a:t>Welche Rolle spielt die Psyche?</a:t>
            </a:r>
            <a:endParaRPr lang="de-CH" sz="2400" b="1" dirty="0">
              <a:solidFill>
                <a:srgbClr val="FF0000"/>
              </a:solidFill>
            </a:endParaRPr>
          </a:p>
        </p:txBody>
      </p:sp>
      <p:sp>
        <p:nvSpPr>
          <p:cNvPr id="8" name="Pfeil nach rechts 7"/>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a:t>
            </a:r>
            <a:r>
              <a:rPr lang="de-CH" sz="1100" b="1" dirty="0" smtClean="0">
                <a:solidFill>
                  <a:schemeClr val="tx1"/>
                </a:solidFill>
              </a:rPr>
              <a:t>Psyche</a:t>
            </a:r>
            <a:r>
              <a:rPr lang="de-CH" sz="1100" dirty="0" smtClean="0"/>
              <a:t>              Forschung              Leitlinien</a:t>
            </a:r>
            <a:r>
              <a:rPr lang="de-CH" sz="1100" dirty="0"/>
              <a:t> </a:t>
            </a:r>
            <a:r>
              <a:rPr lang="de-CH" sz="1100" dirty="0" smtClean="0"/>
              <a:t>             Psychologe              </a:t>
            </a:r>
            <a:r>
              <a:rPr lang="de-CH" sz="1100" dirty="0" err="1" smtClean="0"/>
              <a:t>Do’s</a:t>
            </a:r>
            <a:r>
              <a:rPr lang="de-CH" sz="1100" dirty="0" smtClean="0"/>
              <a:t> / </a:t>
            </a:r>
            <a:r>
              <a:rPr lang="de-CH" sz="1100" dirty="0" err="1" smtClean="0"/>
              <a:t>Don’ts</a:t>
            </a:r>
            <a:endParaRPr lang="de-CH" sz="1100" dirty="0"/>
          </a:p>
        </p:txBody>
      </p:sp>
    </p:spTree>
    <p:extLst>
      <p:ext uri="{BB962C8B-B14F-4D97-AF65-F5344CB8AC3E}">
        <p14:creationId xmlns:p14="http://schemas.microsoft.com/office/powerpoint/2010/main" val="61981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Patientin M. – Gynäkologe als erste Anlaufstelle</a:t>
            </a:r>
            <a:endParaRPr lang="de-CH" dirty="0"/>
          </a:p>
        </p:txBody>
      </p:sp>
      <p:pic>
        <p:nvPicPr>
          <p:cNvPr id="7" name="Inhaltsplatzhalter 6"/>
          <p:cNvPicPr>
            <a:picLocks noGrp="1" noChangeAspect="1"/>
          </p:cNvPicPr>
          <p:nvPr>
            <p:ph idx="1"/>
          </p:nvPr>
        </p:nvPicPr>
        <p:blipFill>
          <a:blip r:embed="rId2"/>
          <a:stretch>
            <a:fillRect/>
          </a:stretch>
        </p:blipFill>
        <p:spPr>
          <a:xfrm>
            <a:off x="5580112" y="1995686"/>
            <a:ext cx="2667000" cy="1781175"/>
          </a:xfrm>
          <a:prstGeom prst="rect">
            <a:avLst/>
          </a:prstGeom>
        </p:spPr>
      </p:pic>
      <p:sp>
        <p:nvSpPr>
          <p:cNvPr id="4" name="Datumsplatzhalter 3"/>
          <p:cNvSpPr>
            <a:spLocks noGrp="1"/>
          </p:cNvSpPr>
          <p:nvPr>
            <p:ph type="dt" sz="half" idx="10"/>
          </p:nvPr>
        </p:nvSpPr>
        <p:spPr/>
        <p:txBody>
          <a:bodyPr/>
          <a:lstStyle/>
          <a:p>
            <a:r>
              <a:rPr lang="de-DE" smtClean="0"/>
              <a:t>07.03.2024 | Kantonsspital St.Gallen / Beckenboden-Symposium</a:t>
            </a:r>
            <a:endParaRPr lang="en-GB" dirty="0"/>
          </a:p>
        </p:txBody>
      </p:sp>
      <p:sp>
        <p:nvSpPr>
          <p:cNvPr id="5" name="Fußzeilenplatzhalter 4"/>
          <p:cNvSpPr>
            <a:spLocks noGrp="1"/>
          </p:cNvSpPr>
          <p:nvPr>
            <p:ph type="ftr" sz="quarter" idx="11"/>
          </p:nvPr>
        </p:nvSpPr>
        <p:spPr/>
        <p:txBody>
          <a:bodyPr/>
          <a:lstStyle/>
          <a:p>
            <a:r>
              <a:rPr lang="en-GB" smtClean="0"/>
              <a:t>Katja Hämmerli Keller / Klinik für Psychosomatik und Konsiliarpsychiatrie</a:t>
            </a:r>
            <a:endParaRPr lang="en-GB" dirty="0"/>
          </a:p>
        </p:txBody>
      </p:sp>
      <p:sp>
        <p:nvSpPr>
          <p:cNvPr id="6" name="Foliennummernplatzhalter 5"/>
          <p:cNvSpPr>
            <a:spLocks noGrp="1"/>
          </p:cNvSpPr>
          <p:nvPr>
            <p:ph type="sldNum" sz="quarter" idx="12"/>
          </p:nvPr>
        </p:nvSpPr>
        <p:spPr/>
        <p:txBody>
          <a:bodyPr/>
          <a:lstStyle/>
          <a:p>
            <a:fld id="{85161AA8-845B-4832-91A1-E2961316CBF3}" type="slidenum">
              <a:rPr lang="en-GB" smtClean="0"/>
              <a:pPr/>
              <a:t>8</a:t>
            </a:fld>
            <a:endParaRPr lang="en-GB" dirty="0"/>
          </a:p>
        </p:txBody>
      </p:sp>
      <p:sp>
        <p:nvSpPr>
          <p:cNvPr id="8" name="Textfeld 7"/>
          <p:cNvSpPr txBox="1"/>
          <p:nvPr/>
        </p:nvSpPr>
        <p:spPr>
          <a:xfrm>
            <a:off x="899592" y="1563638"/>
            <a:ext cx="3816424" cy="2520280"/>
          </a:xfrm>
          <a:prstGeom prst="rect">
            <a:avLst/>
          </a:prstGeom>
          <a:noFill/>
        </p:spPr>
        <p:txBody>
          <a:bodyPr wrap="none" lIns="90000" tIns="46800" rIns="90000" bIns="46800" rtlCol="0">
            <a:noAutofit/>
          </a:bodyPr>
          <a:lstStyle/>
          <a:p>
            <a:pPr algn="l"/>
            <a:r>
              <a:rPr lang="de-CH" dirty="0" smtClean="0"/>
              <a:t>Jahreskontrolle beim Gynäkologen:</a:t>
            </a:r>
          </a:p>
          <a:p>
            <a:pPr marL="285750" indent="-285750" algn="l">
              <a:buFontTx/>
              <a:buChar char="-"/>
            </a:pPr>
            <a:r>
              <a:rPr lang="de-CH" dirty="0" smtClean="0"/>
              <a:t>Anamnese</a:t>
            </a:r>
          </a:p>
          <a:p>
            <a:pPr marL="285750" indent="-285750" algn="l">
              <a:buFontTx/>
              <a:buChar char="-"/>
            </a:pPr>
            <a:r>
              <a:rPr lang="de-CH" dirty="0" smtClean="0"/>
              <a:t>Körperliche Untersuchung</a:t>
            </a:r>
          </a:p>
          <a:p>
            <a:pPr marL="285750" indent="-285750" algn="l">
              <a:buFontTx/>
              <a:buChar char="-"/>
            </a:pPr>
            <a:r>
              <a:rPr lang="de-CH" dirty="0" smtClean="0"/>
              <a:t>Labor (Blut, Urin und Stuhl)</a:t>
            </a:r>
          </a:p>
          <a:p>
            <a:pPr algn="l"/>
            <a:endParaRPr lang="de-CH" dirty="0"/>
          </a:p>
          <a:p>
            <a:pPr algn="l"/>
            <a:r>
              <a:rPr lang="de-CH" dirty="0" smtClean="0"/>
              <a:t>Keine Ergebnisse/Besserung!</a:t>
            </a:r>
          </a:p>
          <a:p>
            <a:pPr algn="l"/>
            <a:endParaRPr lang="de-CH" dirty="0" err="1" smtClean="0"/>
          </a:p>
        </p:txBody>
      </p:sp>
    </p:spTree>
    <p:extLst>
      <p:ext uri="{BB962C8B-B14F-4D97-AF65-F5344CB8AC3E}">
        <p14:creationId xmlns:p14="http://schemas.microsoft.com/office/powerpoint/2010/main" val="2248666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D68D1F5-4DF7-E090-C044-F323CBED60F0}"/>
              </a:ext>
            </a:extLst>
          </p:cNvPr>
          <p:cNvSpPr>
            <a:spLocks noGrp="1"/>
          </p:cNvSpPr>
          <p:nvPr>
            <p:ph type="body" sz="quarter" idx="13"/>
          </p:nvPr>
        </p:nvSpPr>
        <p:spPr>
          <a:xfrm>
            <a:off x="611560" y="987574"/>
            <a:ext cx="8208963" cy="3240088"/>
          </a:xfrm>
        </p:spPr>
        <p:txBody>
          <a:bodyPr>
            <a:normAutofit fontScale="92500" lnSpcReduction="10000"/>
          </a:bodyPr>
          <a:lstStyle/>
          <a:p>
            <a:pPr marL="0" indent="0">
              <a:buNone/>
            </a:pPr>
            <a:r>
              <a:rPr lang="de-DE" dirty="0"/>
              <a:t>S</a:t>
            </a:r>
            <a:r>
              <a:rPr lang="de-DE" i="0" dirty="0" smtClean="0">
                <a:effectLst/>
              </a:rPr>
              <a:t>tarker </a:t>
            </a:r>
            <a:r>
              <a:rPr lang="de-DE" i="0" dirty="0">
                <a:effectLst/>
              </a:rPr>
              <a:t>Zusammenhang zwischen </a:t>
            </a:r>
            <a:r>
              <a:rPr lang="de-DE" dirty="0" smtClean="0"/>
              <a:t>Beschwerden</a:t>
            </a:r>
            <a:r>
              <a:rPr lang="de-DE" i="0" dirty="0" smtClean="0">
                <a:effectLst/>
              </a:rPr>
              <a:t> und psychologischen </a:t>
            </a:r>
            <a:r>
              <a:rPr lang="de-DE" i="0" dirty="0">
                <a:effectLst/>
              </a:rPr>
              <a:t>Faktoren </a:t>
            </a:r>
            <a:r>
              <a:rPr lang="de-DE" sz="1200" b="0" i="0" dirty="0" smtClean="0">
                <a:solidFill>
                  <a:schemeClr val="bg1">
                    <a:lumMod val="50000"/>
                  </a:schemeClr>
                </a:solidFill>
                <a:effectLst/>
              </a:rPr>
              <a:t>(</a:t>
            </a:r>
            <a:r>
              <a:rPr lang="de-DE" sz="1200" b="0" i="0" dirty="0">
                <a:solidFill>
                  <a:schemeClr val="bg1">
                    <a:lumMod val="50000"/>
                  </a:schemeClr>
                </a:solidFill>
                <a:effectLst/>
              </a:rPr>
              <a:t>Kaya et al., 2006; </a:t>
            </a:r>
            <a:r>
              <a:rPr lang="de-DE" sz="1200" b="0" i="0" dirty="0" err="1">
                <a:solidFill>
                  <a:schemeClr val="bg1">
                    <a:lumMod val="50000"/>
                  </a:schemeClr>
                </a:solidFill>
                <a:effectLst/>
              </a:rPr>
              <a:t>Urits</a:t>
            </a:r>
            <a:r>
              <a:rPr lang="de-DE" sz="1200" b="0" i="0" dirty="0">
                <a:solidFill>
                  <a:schemeClr val="bg1">
                    <a:lumMod val="50000"/>
                  </a:schemeClr>
                </a:solidFill>
                <a:effectLst/>
              </a:rPr>
              <a:t> et al., 2020; Panisch &amp; Tam, 2020</a:t>
            </a:r>
            <a:r>
              <a:rPr lang="de-DE" sz="1200" b="0" i="0" dirty="0" smtClean="0">
                <a:solidFill>
                  <a:schemeClr val="bg1">
                    <a:lumMod val="50000"/>
                  </a:schemeClr>
                </a:solidFill>
                <a:effectLst/>
              </a:rPr>
              <a:t>)</a:t>
            </a:r>
            <a:endParaRPr lang="en-US" sz="1200" b="0" i="0" dirty="0">
              <a:solidFill>
                <a:schemeClr val="bg1">
                  <a:lumMod val="50000"/>
                </a:schemeClr>
              </a:solidFill>
              <a:effectLst/>
            </a:endParaRPr>
          </a:p>
          <a:p>
            <a:pPr algn="l">
              <a:buFont typeface="+mj-lt"/>
              <a:buAutoNum type="arabicParenR"/>
            </a:pPr>
            <a:r>
              <a:rPr lang="de-DE" b="0" i="0" dirty="0">
                <a:effectLst/>
              </a:rPr>
              <a:t>Stress und Angstzustände</a:t>
            </a:r>
            <a:endParaRPr lang="de-DE" b="0" dirty="0"/>
          </a:p>
          <a:p>
            <a:pPr algn="l">
              <a:buFont typeface="+mj-lt"/>
              <a:buAutoNum type="arabicParenR"/>
            </a:pPr>
            <a:r>
              <a:rPr lang="de-DE" b="0" i="0" dirty="0">
                <a:effectLst/>
              </a:rPr>
              <a:t>Depression</a:t>
            </a:r>
            <a:endParaRPr lang="de-DE" b="0" dirty="0"/>
          </a:p>
          <a:p>
            <a:pPr algn="l">
              <a:buFont typeface="+mj-lt"/>
              <a:buAutoNum type="arabicParenR"/>
            </a:pPr>
            <a:r>
              <a:rPr lang="de-DE" b="0" i="0" dirty="0">
                <a:effectLst/>
              </a:rPr>
              <a:t>Trauma</a:t>
            </a:r>
            <a:endParaRPr lang="de-DE" b="0" dirty="0"/>
          </a:p>
          <a:p>
            <a:pPr algn="l">
              <a:buFont typeface="+mj-lt"/>
              <a:buAutoNum type="arabicParenR"/>
            </a:pPr>
            <a:r>
              <a:rPr lang="de-DE" b="0" i="0" dirty="0">
                <a:effectLst/>
              </a:rPr>
              <a:t>Psychosomatische </a:t>
            </a:r>
            <a:r>
              <a:rPr lang="de-DE" b="0" i="0" dirty="0" smtClean="0">
                <a:effectLst/>
              </a:rPr>
              <a:t>Reaktionen, </a:t>
            </a:r>
            <a:r>
              <a:rPr lang="de-DE" b="0" dirty="0" smtClean="0"/>
              <a:t>wie z.B. </a:t>
            </a:r>
            <a:r>
              <a:rPr lang="de-DE" b="0" dirty="0"/>
              <a:t>k</a:t>
            </a:r>
            <a:r>
              <a:rPr lang="de-DE" b="0" i="0" dirty="0" smtClean="0">
                <a:effectLst/>
              </a:rPr>
              <a:t>örperliche </a:t>
            </a:r>
            <a:r>
              <a:rPr lang="de-DE" b="0" i="0" dirty="0">
                <a:effectLst/>
              </a:rPr>
              <a:t>Anspannung, </a:t>
            </a:r>
            <a:r>
              <a:rPr lang="de-DE" b="0" i="0" dirty="0" smtClean="0">
                <a:effectLst/>
              </a:rPr>
              <a:t>zentrale </a:t>
            </a:r>
            <a:r>
              <a:rPr lang="de-DE" b="0" i="0" dirty="0">
                <a:effectLst/>
              </a:rPr>
              <a:t>Hypersensibilität, </a:t>
            </a:r>
            <a:r>
              <a:rPr lang="de-DE" b="0" i="0" dirty="0" smtClean="0">
                <a:effectLst/>
              </a:rPr>
              <a:t>subjektive Schmerzschwelle</a:t>
            </a:r>
            <a:endParaRPr lang="de-DE" b="0" i="0" dirty="0">
              <a:effectLst/>
            </a:endParaRPr>
          </a:p>
          <a:p>
            <a:pPr algn="l">
              <a:buFont typeface="+mj-lt"/>
              <a:buAutoNum type="arabicParenR"/>
            </a:pPr>
            <a:r>
              <a:rPr lang="de-DE" b="0" dirty="0"/>
              <a:t>Sozialer Rückzug</a:t>
            </a:r>
          </a:p>
          <a:p>
            <a:pPr>
              <a:buFont typeface="+mj-lt"/>
              <a:buAutoNum type="arabicParenR"/>
            </a:pPr>
            <a:r>
              <a:rPr lang="de-DE" b="0" dirty="0"/>
              <a:t>Belastende Lebensereignisse</a:t>
            </a:r>
          </a:p>
          <a:p>
            <a:pPr algn="l">
              <a:buFont typeface="+mj-lt"/>
              <a:buAutoNum type="arabicParenR"/>
            </a:pPr>
            <a:r>
              <a:rPr lang="de-DE" b="0" dirty="0"/>
              <a:t>Kognitive Fehlbewertungen</a:t>
            </a:r>
          </a:p>
          <a:p>
            <a:pPr algn="l">
              <a:buFont typeface="+mj-lt"/>
              <a:buAutoNum type="arabicParenR"/>
            </a:pPr>
            <a:r>
              <a:rPr lang="de-DE" b="0" dirty="0"/>
              <a:t>Überzeugungen / Kontrollerwartungen bezüglich Schmerzen</a:t>
            </a:r>
          </a:p>
        </p:txBody>
      </p:sp>
      <p:sp>
        <p:nvSpPr>
          <p:cNvPr id="3" name="Datumsplatzhalter 2">
            <a:extLst>
              <a:ext uri="{FF2B5EF4-FFF2-40B4-BE49-F238E27FC236}">
                <a16:creationId xmlns:a16="http://schemas.microsoft.com/office/drawing/2014/main" id="{5B4CE5FF-9B71-AE0B-C666-97B7F6228A6A}"/>
              </a:ext>
            </a:extLst>
          </p:cNvPr>
          <p:cNvSpPr>
            <a:spLocks noGrp="1"/>
          </p:cNvSpPr>
          <p:nvPr>
            <p:ph type="dt" sz="half" idx="14"/>
          </p:nvPr>
        </p:nvSpPr>
        <p:spPr/>
        <p:txBody>
          <a:bodyPr/>
          <a:lstStyle/>
          <a:p>
            <a:r>
              <a:rPr lang="de-DE"/>
              <a:t>07.03.2024 | Kantonsspital St.Gallen / Beckenboden-Symposium</a:t>
            </a:r>
            <a:endParaRPr lang="en-GB" dirty="0"/>
          </a:p>
        </p:txBody>
      </p:sp>
      <p:sp>
        <p:nvSpPr>
          <p:cNvPr id="4" name="Fußzeilenplatzhalter 3">
            <a:extLst>
              <a:ext uri="{FF2B5EF4-FFF2-40B4-BE49-F238E27FC236}">
                <a16:creationId xmlns:a16="http://schemas.microsoft.com/office/drawing/2014/main" id="{47609EDE-C45B-52CE-141C-A8D80FBCE923}"/>
              </a:ext>
            </a:extLst>
          </p:cNvPr>
          <p:cNvSpPr>
            <a:spLocks noGrp="1"/>
          </p:cNvSpPr>
          <p:nvPr>
            <p:ph type="ftr" sz="quarter" idx="15"/>
          </p:nvPr>
        </p:nvSpPr>
        <p:spPr>
          <a:xfrm>
            <a:off x="5652120" y="4900500"/>
            <a:ext cx="2986041" cy="144000"/>
          </a:xfrm>
        </p:spPr>
        <p:txBody>
          <a:bodyPr/>
          <a:lstStyle/>
          <a:p>
            <a:r>
              <a:rPr lang="en-GB" dirty="0"/>
              <a:t>Katja Hämmerli Keller / Klinik für Psychosomatik und Konsiliarpsychiatrie</a:t>
            </a:r>
          </a:p>
        </p:txBody>
      </p:sp>
      <p:sp>
        <p:nvSpPr>
          <p:cNvPr id="5" name="Foliennummernplatzhalter 4">
            <a:extLst>
              <a:ext uri="{FF2B5EF4-FFF2-40B4-BE49-F238E27FC236}">
                <a16:creationId xmlns:a16="http://schemas.microsoft.com/office/drawing/2014/main" id="{D0E001E4-C46B-FE6F-5655-E6DC18F50C3E}"/>
              </a:ext>
            </a:extLst>
          </p:cNvPr>
          <p:cNvSpPr>
            <a:spLocks noGrp="1"/>
          </p:cNvSpPr>
          <p:nvPr>
            <p:ph type="sldNum" sz="quarter" idx="16"/>
          </p:nvPr>
        </p:nvSpPr>
        <p:spPr/>
        <p:txBody>
          <a:bodyPr/>
          <a:lstStyle/>
          <a:p>
            <a:fld id="{85161AA8-845B-4832-91A1-E2961316CBF3}" type="slidenum">
              <a:rPr lang="en-GB" smtClean="0"/>
              <a:pPr/>
              <a:t>9</a:t>
            </a:fld>
            <a:endParaRPr lang="en-GB" dirty="0"/>
          </a:p>
        </p:txBody>
      </p:sp>
      <p:sp>
        <p:nvSpPr>
          <p:cNvPr id="6" name="Titel 5">
            <a:extLst>
              <a:ext uri="{FF2B5EF4-FFF2-40B4-BE49-F238E27FC236}">
                <a16:creationId xmlns:a16="http://schemas.microsoft.com/office/drawing/2014/main" id="{F734F7B6-0FF1-E14D-A792-6F59ED2B1C9E}"/>
              </a:ext>
            </a:extLst>
          </p:cNvPr>
          <p:cNvSpPr>
            <a:spLocks noGrp="1"/>
          </p:cNvSpPr>
          <p:nvPr>
            <p:ph type="title"/>
          </p:nvPr>
        </p:nvSpPr>
        <p:spPr>
          <a:xfrm>
            <a:off x="539750" y="484188"/>
            <a:ext cx="8064698" cy="431378"/>
          </a:xfrm>
        </p:spPr>
        <p:txBody>
          <a:bodyPr/>
          <a:lstStyle/>
          <a:p>
            <a:r>
              <a:rPr lang="de-CH" sz="2000" dirty="0"/>
              <a:t>3</a:t>
            </a:r>
            <a:r>
              <a:rPr lang="de-CH" sz="2000" dirty="0" smtClean="0"/>
              <a:t>) Psychische Aspekte bei chron. Unterbauchbeschwerden</a:t>
            </a:r>
            <a:endParaRPr lang="de-CH" sz="2000" dirty="0"/>
          </a:p>
        </p:txBody>
      </p:sp>
      <p:sp>
        <p:nvSpPr>
          <p:cNvPr id="8" name="Pfeil nach rechts 7"/>
          <p:cNvSpPr/>
          <p:nvPr/>
        </p:nvSpPr>
        <p:spPr>
          <a:xfrm>
            <a:off x="539750" y="4371950"/>
            <a:ext cx="8280722" cy="432048"/>
          </a:xfrm>
          <a:prstGeom prst="rightArrow">
            <a:avLst/>
          </a:prstGeom>
          <a:solidFill>
            <a:srgbClr val="A5C400"/>
          </a:solidFill>
          <a:ln>
            <a:solidFill>
              <a:srgbClr val="A5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100" dirty="0" smtClean="0">
                <a:solidFill>
                  <a:schemeClr val="bg1"/>
                </a:solidFill>
              </a:rPr>
              <a:t>Krankheitsbilder</a:t>
            </a:r>
            <a:r>
              <a:rPr lang="de-CH" sz="1100" dirty="0" smtClean="0"/>
              <a:t>              </a:t>
            </a:r>
            <a:r>
              <a:rPr lang="de-CH" sz="1100" dirty="0" smtClean="0">
                <a:solidFill>
                  <a:schemeClr val="bg1"/>
                </a:solidFill>
              </a:rPr>
              <a:t>Zahlen</a:t>
            </a:r>
            <a:r>
              <a:rPr lang="de-CH" sz="1100" dirty="0" smtClean="0"/>
              <a:t>              </a:t>
            </a:r>
            <a:r>
              <a:rPr lang="de-CH" sz="1100" b="1" dirty="0" smtClean="0">
                <a:solidFill>
                  <a:schemeClr val="tx1"/>
                </a:solidFill>
              </a:rPr>
              <a:t>Psyche</a:t>
            </a:r>
            <a:r>
              <a:rPr lang="de-CH" sz="1100" dirty="0" smtClean="0"/>
              <a:t>              Forschung              Leitlinien</a:t>
            </a:r>
            <a:r>
              <a:rPr lang="de-CH" sz="1100" dirty="0"/>
              <a:t> </a:t>
            </a:r>
            <a:r>
              <a:rPr lang="de-CH" sz="1100" dirty="0" smtClean="0"/>
              <a:t>             Psychologe              </a:t>
            </a:r>
            <a:r>
              <a:rPr lang="de-CH" sz="1100" dirty="0" err="1" smtClean="0"/>
              <a:t>Do’s</a:t>
            </a:r>
            <a:r>
              <a:rPr lang="de-CH" sz="1100" dirty="0" smtClean="0"/>
              <a:t> / </a:t>
            </a:r>
            <a:r>
              <a:rPr lang="de-CH" sz="1100" dirty="0" err="1" smtClean="0"/>
              <a:t>Don’ts</a:t>
            </a:r>
            <a:endParaRPr lang="de-CH" sz="1100" dirty="0"/>
          </a:p>
        </p:txBody>
      </p:sp>
    </p:spTree>
    <p:extLst>
      <p:ext uri="{BB962C8B-B14F-4D97-AF65-F5344CB8AC3E}">
        <p14:creationId xmlns:p14="http://schemas.microsoft.com/office/powerpoint/2010/main" val="5407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nsspital SG">
  <a:themeElements>
    <a:clrScheme name="Kantonsspital SG - Grün">
      <a:dk1>
        <a:srgbClr val="000000"/>
      </a:dk1>
      <a:lt1>
        <a:srgbClr val="FFFFFF"/>
      </a:lt1>
      <a:dk2>
        <a:srgbClr val="000000"/>
      </a:dk2>
      <a:lt2>
        <a:srgbClr val="FFFFFF"/>
      </a:lt2>
      <a:accent1>
        <a:srgbClr val="A5C400"/>
      </a:accent1>
      <a:accent2>
        <a:srgbClr val="87888A"/>
      </a:accent2>
      <a:accent3>
        <a:srgbClr val="692D5A"/>
      </a:accent3>
      <a:accent4>
        <a:srgbClr val="CED2D3"/>
      </a:accent4>
      <a:accent5>
        <a:srgbClr val="004F76"/>
      </a:accent5>
      <a:accent6>
        <a:srgbClr val="86CDE1"/>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tIns="46800" rIns="90000" bIns="46800" rtlCol="0">
        <a:noAutofit/>
      </a:bodyPr>
      <a:lstStyle>
        <a:defPPr algn="l">
          <a:defRPr dirty="0" err="1" smtClean="0"/>
        </a:defPPr>
      </a:lstStyle>
    </a:txDef>
  </a:objectDefaults>
  <a:extraClrSchemeLst>
    <a:extraClrScheme>
      <a:clrScheme name="Kantonsspital SG - Grün">
        <a:dk1>
          <a:srgbClr val="000000"/>
        </a:dk1>
        <a:lt1>
          <a:srgbClr val="FFFFFF"/>
        </a:lt1>
        <a:dk2>
          <a:srgbClr val="000000"/>
        </a:dk2>
        <a:lt2>
          <a:srgbClr val="FFFFFF"/>
        </a:lt2>
        <a:accent1>
          <a:srgbClr val="A5C400"/>
        </a:accent1>
        <a:accent2>
          <a:srgbClr val="87888A"/>
        </a:accent2>
        <a:accent3>
          <a:srgbClr val="692D5A"/>
        </a:accent3>
        <a:accent4>
          <a:srgbClr val="CED2D3"/>
        </a:accent4>
        <a:accent5>
          <a:srgbClr val="004F76"/>
        </a:accent5>
        <a:accent6>
          <a:srgbClr val="86CDE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Gruen">
      <a:srgbClr val="A5C400"/>
    </a:custClr>
    <a:custClr name="Dunkelgrau">
      <a:srgbClr val="87888A"/>
    </a:custClr>
    <a:custClr name="Bordeaux">
      <a:srgbClr val="692D5A"/>
    </a:custClr>
    <a:custClr name="Hellgrau">
      <a:srgbClr val="CED2D3"/>
    </a:custClr>
    <a:custClr name="Dunkelblau">
      <a:srgbClr val="004F76"/>
    </a:custClr>
    <a:custClr name="Hellblau">
      <a:srgbClr val="86CDE1"/>
    </a:custClr>
    <a:custClr name="Gelb">
      <a:srgbClr val="FFA500"/>
    </a:custClr>
  </a:custClrLst>
  <a:extLst>
    <a:ext uri="{05A4C25C-085E-4340-85A3-A5531E510DB2}">
      <thm15:themeFamily xmlns:thm15="http://schemas.microsoft.com/office/thememl/2012/main" name="PowerPoint Vorlage KSSG englisch mit Musterseiten [Schreibgeschützt]" id="{930D13BC-F2C3-4632-8908-51B089D160D3}" vid="{1FD21DD2-5394-4039-BA1F-C1E24947DD53}"/>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rbeitsdokument" ma:contentTypeID="0x01010035C541E669B96F4FBA49BA27A033A8EE0100EC18134FBA50204EA554FAF68053525B" ma:contentTypeVersion="13" ma:contentTypeDescription="Ein neues Dokument erstellen." ma:contentTypeScope="" ma:versionID="af1f79ebd259ef043a7f004812bc97eb">
  <xsd:schema xmlns:xsd="http://www.w3.org/2001/XMLSchema" xmlns:xs="http://www.w3.org/2001/XMLSchema" xmlns:p="http://schemas.microsoft.com/office/2006/metadata/properties" xmlns:ns2="478b9f84-cbfe-4d65-9d3b-68e6377eded6" xmlns:ns3="484c8c59-755d-4516-b8d2-1621b38262b4" targetNamespace="http://schemas.microsoft.com/office/2006/metadata/properties" ma:root="true" ma:fieldsID="3c1f4432e9152d40ff85426b7ccca723" ns2:_="" ns3:_="">
    <xsd:import namespace="478b9f84-cbfe-4d65-9d3b-68e6377eded6"/>
    <xsd:import namespace="484c8c59-755d-4516-b8d2-1621b38262b4"/>
    <xsd:element name="properties">
      <xsd:complexType>
        <xsd:sequence>
          <xsd:element name="documentManagement">
            <xsd:complexType>
              <xsd:all>
                <xsd:element ref="ns2:gwkssgPublishing" minOccurs="0"/>
                <xsd:element ref="ns3:TaxCatchAll" minOccurs="0"/>
                <xsd:element ref="ns2:TaxKeywordTaxHTField"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b9f84-cbfe-4d65-9d3b-68e6377eded6" elementFormDefault="qualified">
    <xsd:import namespace="http://schemas.microsoft.com/office/2006/documentManagement/types"/>
    <xsd:import namespace="http://schemas.microsoft.com/office/infopath/2007/PartnerControls"/>
    <xsd:element name="gwkssgPublishing" ma:index="3" nillable="true" ma:displayName="Status" ma:default="In Bearbeitung" ma:format="Dropdown" ma:internalName="gwkssgPublishing" ma:readOnly="false">
      <xsd:simpleType>
        <xsd:restriction base="dms:Choice">
          <xsd:enumeration value="In Bearbeitung"/>
          <xsd:enumeration value="Freigegeben"/>
        </xsd:restriction>
      </xsd:simpleType>
    </xsd:element>
    <xsd:element name="TaxKeywordTaxHTField" ma:index="11" nillable="true" ma:taxonomy="true" ma:internalName="TaxKeywordTaxHTField" ma:taxonomyFieldName="TaxKeyword" ma:displayName="Unternehmensstichwörter" ma:readOnly="false" ma:fieldId="{23f27201-bee3-471e-b2e7-b64fd8b7ca38}" ma:taxonomyMulti="true" ma:sspId="81586bc8-47dd-4de9-815a-c1da9b42e9b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5" nillable="true" ma:displayName="Taxonomy Catch All Column" ma:hidden="true" ma:list="{16a939ef-b807-4b88-8768-292ed453d4a5}" ma:internalName="TaxCatchAll" ma:readOnly="false" ma:showField="CatchAllData" ma:web="478b9f84-cbfe-4d65-9d3b-68e6377eded6">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16a939ef-b807-4b88-8768-292ed453d4a5}" ma:internalName="TaxCatchAllLabel" ma:readOnly="false" ma:showField="CatchAllDataLabel" ma:web="478b9f84-cbfe-4d65-9d3b-68e6377ede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2"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478b9f84-cbfe-4d65-9d3b-68e6377eded6">
      <Terms xmlns="http://schemas.microsoft.com/office/infopath/2007/PartnerControls"/>
    </TaxKeywordTaxHTField>
    <TaxCatchAll xmlns="484c8c59-755d-4516-b8d2-1621b38262b4"/>
    <gwkssgPublishing xmlns="478b9f84-cbfe-4d65-9d3b-68e6377eded6">In Bearbeitung</gwkssgPublishing>
    <TaxCatchAllLabel xmlns="484c8c59-755d-4516-b8d2-1621b38262b4"/>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3ED6073C-0449-4C71-A2AF-4758478CD242}"/>
</file>

<file path=customXml/itemProps2.xml><?xml version="1.0" encoding="utf-8"?>
<ds:datastoreItem xmlns:ds="http://schemas.openxmlformats.org/officeDocument/2006/customXml" ds:itemID="{864196B2-DE89-406E-8C8D-6872DDEF511F}"/>
</file>

<file path=customXml/itemProps3.xml><?xml version="1.0" encoding="utf-8"?>
<ds:datastoreItem xmlns:ds="http://schemas.openxmlformats.org/officeDocument/2006/customXml" ds:itemID="{B6CA0E2A-C5F0-49B0-BA91-6A2F03C600D0}">
  <ds:schemaRefs>
    <ds:schemaRef ds:uri="http://schemas.microsoft.com/sharepoint/events"/>
  </ds:schemaRefs>
</ds:datastoreItem>
</file>

<file path=customXml/itemProps4.xml><?xml version="1.0" encoding="utf-8"?>
<ds:datastoreItem xmlns:ds="http://schemas.openxmlformats.org/officeDocument/2006/customXml" ds:itemID="{CB05F0AF-7815-41B0-9015-F85863AF8371}"/>
</file>

<file path=docProps/app.xml><?xml version="1.0" encoding="utf-8"?>
<Properties xmlns="http://schemas.openxmlformats.org/officeDocument/2006/extended-properties" xmlns:vt="http://schemas.openxmlformats.org/officeDocument/2006/docPropsVTypes">
  <Template>EAPM 2022_Narcolepsy Presentation_Englisch_06.05.22_Enwurf</Template>
  <TotalTime>0</TotalTime>
  <Words>8755</Words>
  <Application>Microsoft Office PowerPoint</Application>
  <PresentationFormat>Bildschirmpräsentation (16:9)</PresentationFormat>
  <Paragraphs>499</Paragraphs>
  <Slides>29</Slides>
  <Notes>16</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29</vt:i4>
      </vt:variant>
    </vt:vector>
  </HeadingPairs>
  <TitlesOfParts>
    <vt:vector size="41" baseType="lpstr">
      <vt:lpstr>Microsoft JhengHei</vt:lpstr>
      <vt:lpstr>-apple-system</vt:lpstr>
      <vt:lpstr>Aptos</vt:lpstr>
      <vt:lpstr>Arial</vt:lpstr>
      <vt:lpstr>BlinkMacSystemFont</vt:lpstr>
      <vt:lpstr>Fira Sans</vt:lpstr>
      <vt:lpstr>IBM Plex Sans</vt:lpstr>
      <vt:lpstr>Open Sans</vt:lpstr>
      <vt:lpstr>Söhne</vt:lpstr>
      <vt:lpstr>Times New Roman</vt:lpstr>
      <vt:lpstr>Wingdings</vt:lpstr>
      <vt:lpstr>Kantonsspital SG</vt:lpstr>
      <vt:lpstr>Pelvipathie – Rolle der Psyche?  Was macht der Psychologe?  7. Beckenbodensymposium, 07. März 2024</vt:lpstr>
      <vt:lpstr>Pelvipathie – gemeinsame Herausforderung für Gynäkologen und Psychologen</vt:lpstr>
      <vt:lpstr>Pelvipathie</vt:lpstr>
      <vt:lpstr>1) Wo spielt der Beckenboden eine Rolle?</vt:lpstr>
      <vt:lpstr>PowerPoint-Präsentation</vt:lpstr>
      <vt:lpstr>2) Prävalenzen</vt:lpstr>
      <vt:lpstr>Beeinträchtigungen sind vielfältig</vt:lpstr>
      <vt:lpstr>Patientin M. – Gynäkologe als erste Anlaufstelle</vt:lpstr>
      <vt:lpstr>3) Psychische Aspekte bei chron. Unterbauchbeschwerden</vt:lpstr>
      <vt:lpstr>4) Was zeigt die Forschung?</vt:lpstr>
      <vt:lpstr>4) Was zeigt die Forschung?</vt:lpstr>
      <vt:lpstr>Ursache und Wirkung</vt:lpstr>
      <vt:lpstr>PowerPoint-Präsentation</vt:lpstr>
      <vt:lpstr>Patientin M. – Umfassende Untersuchungen</vt:lpstr>
      <vt:lpstr>5) Behandlungsempfehlungen gemäss AWMF-Leitlinien</vt:lpstr>
      <vt:lpstr>PowerPoint-Präsentation</vt:lpstr>
      <vt:lpstr>6) Was macht der Psychologe?   </vt:lpstr>
      <vt:lpstr>Patientin M. – Beim Psychologen</vt:lpstr>
      <vt:lpstr>7) Tipps für den Frauenarzt: Do’s und Don’ts</vt:lpstr>
      <vt:lpstr>8) Tipps für den Frauenarzt: Do’s und Don’ts</vt:lpstr>
      <vt:lpstr>Fazit</vt:lpstr>
      <vt:lpstr>PowerPoint-Präsentation</vt:lpstr>
      <vt:lpstr>Fragen?</vt:lpstr>
      <vt:lpstr>Herzlichen Dank für Ihre Aufmerksamkeit. katja.haemmerlikeller@kssg.ch </vt:lpstr>
      <vt:lpstr>Referenzen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2022-05-06T13:53:36Z</dcterms:created>
  <dcterms:modified xsi:type="dcterms:W3CDTF">2024-03-06T18:47:23Z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24b8cc67-70b5-437d-a181-a312190323ba</vt:lpwstr>
  </property>
  <property fmtid="{D5CDD505-2E9C-101B-9397-08002B2CF9AE}" pid="3" name="ContentTypeId">
    <vt:lpwstr>0x01010035C541E669B96F4FBA49BA27A033A8EE0100EC18134FBA50204EA554FAF68053525B</vt:lpwstr>
  </property>
  <property fmtid="{D5CDD505-2E9C-101B-9397-08002B2CF9AE}" pid="4" name="TaxKeyword">
    <vt:lpwstr/>
  </property>
</Properties>
</file>