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35.xml" ContentType="application/vnd.openxmlformats-officedocument.presentationml.notesSlide+xml"/>
  <Override PartName="/ppt/notesSlides/notesSlide12.xml" ContentType="application/vnd.openxmlformats-officedocument.presentationml.notes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0.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9"/>
  </p:notesMasterIdLst>
  <p:handoutMasterIdLst>
    <p:handoutMasterId r:id="rId40"/>
  </p:handoutMasterIdLst>
  <p:sldIdLst>
    <p:sldId id="592" r:id="rId2"/>
    <p:sldId id="642" r:id="rId3"/>
    <p:sldId id="681" r:id="rId4"/>
    <p:sldId id="635" r:id="rId5"/>
    <p:sldId id="593" r:id="rId6"/>
    <p:sldId id="596" r:id="rId7"/>
    <p:sldId id="683" r:id="rId8"/>
    <p:sldId id="685" r:id="rId9"/>
    <p:sldId id="686" r:id="rId10"/>
    <p:sldId id="597" r:id="rId11"/>
    <p:sldId id="267" r:id="rId12"/>
    <p:sldId id="310" r:id="rId13"/>
    <p:sldId id="646" r:id="rId14"/>
    <p:sldId id="688" r:id="rId15"/>
    <p:sldId id="714" r:id="rId16"/>
    <p:sldId id="547" r:id="rId17"/>
    <p:sldId id="703" r:id="rId18"/>
    <p:sldId id="691" r:id="rId19"/>
    <p:sldId id="332" r:id="rId20"/>
    <p:sldId id="702" r:id="rId21"/>
    <p:sldId id="549" r:id="rId22"/>
    <p:sldId id="550" r:id="rId23"/>
    <p:sldId id="551" r:id="rId24"/>
    <p:sldId id="660" r:id="rId25"/>
    <p:sldId id="554" r:id="rId26"/>
    <p:sldId id="619" r:id="rId27"/>
    <p:sldId id="663" r:id="rId28"/>
    <p:sldId id="343" r:id="rId29"/>
    <p:sldId id="709" r:id="rId30"/>
    <p:sldId id="582" r:id="rId31"/>
    <p:sldId id="648" r:id="rId32"/>
    <p:sldId id="649" r:id="rId33"/>
    <p:sldId id="692" r:id="rId34"/>
    <p:sldId id="710" r:id="rId35"/>
    <p:sldId id="707" r:id="rId36"/>
    <p:sldId id="713" r:id="rId37"/>
    <p:sldId id="712" r:id="rId38"/>
  </p:sldIdLst>
  <p:sldSz cx="9144000" cy="6858000" type="screen4x3"/>
  <p:notesSz cx="6797675" cy="9928225"/>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3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FF9999"/>
    <a:srgbClr val="FF66FF"/>
    <a:srgbClr val="FF00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5302" autoAdjust="0"/>
  </p:normalViewPr>
  <p:slideViewPr>
    <p:cSldViewPr>
      <p:cViewPr varScale="1">
        <p:scale>
          <a:sx n="84" d="100"/>
          <a:sy n="84" d="100"/>
        </p:scale>
        <p:origin x="1493" y="77"/>
      </p:cViewPr>
      <p:guideLst>
        <p:guide orient="horz" pos="2160"/>
        <p:guide pos="2880"/>
      </p:guideLst>
    </p:cSldViewPr>
  </p:slideViewPr>
  <p:outlineViewPr>
    <p:cViewPr>
      <p:scale>
        <a:sx n="33" d="100"/>
        <a:sy n="33" d="100"/>
      </p:scale>
      <p:origin x="258" y="94638"/>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D7ED2-FD34-462A-98F0-111C8DBADBE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CH"/>
        </a:p>
      </dgm:t>
    </dgm:pt>
    <dgm:pt modelId="{802CA1AB-F514-4BE2-A856-F509C2D88FF9}">
      <dgm:prSet phldrT="[Text]"/>
      <dgm:spPr>
        <a:solidFill>
          <a:schemeClr val="accent2">
            <a:lumMod val="40000"/>
            <a:lumOff val="60000"/>
          </a:schemeClr>
        </a:solidFill>
      </dgm:spPr>
      <dgm:t>
        <a:bodyPr/>
        <a:lstStyle/>
        <a:p>
          <a:r>
            <a:rPr lang="de-CH" dirty="0">
              <a:solidFill>
                <a:schemeClr val="tx1"/>
              </a:solidFill>
            </a:rPr>
            <a:t>Schmerz	</a:t>
          </a:r>
        </a:p>
      </dgm:t>
    </dgm:pt>
    <dgm:pt modelId="{AE0CC580-1643-4B66-8976-1A83515666A6}" type="parTrans" cxnId="{421B1C75-A412-4455-BAD2-E7045889282E}">
      <dgm:prSet/>
      <dgm:spPr/>
      <dgm:t>
        <a:bodyPr/>
        <a:lstStyle/>
        <a:p>
          <a:endParaRPr lang="de-CH"/>
        </a:p>
      </dgm:t>
    </dgm:pt>
    <dgm:pt modelId="{5A893E2C-560F-4554-94ED-C8C230325706}" type="sibTrans" cxnId="{421B1C75-A412-4455-BAD2-E7045889282E}">
      <dgm:prSet/>
      <dgm:spPr/>
      <dgm:t>
        <a:bodyPr/>
        <a:lstStyle/>
        <a:p>
          <a:endParaRPr lang="de-CH"/>
        </a:p>
      </dgm:t>
    </dgm:pt>
    <dgm:pt modelId="{45F65590-36D9-4B99-AFAC-2A613AAE3E99}">
      <dgm:prSet phldrT="[Text]"/>
      <dgm:spPr>
        <a:solidFill>
          <a:schemeClr val="accent2">
            <a:lumMod val="40000"/>
            <a:lumOff val="60000"/>
          </a:schemeClr>
        </a:solidFill>
      </dgm:spPr>
      <dgm:t>
        <a:bodyPr/>
        <a:lstStyle/>
        <a:p>
          <a:r>
            <a:rPr lang="de-CH" dirty="0">
              <a:solidFill>
                <a:schemeClr val="tx1"/>
              </a:solidFill>
            </a:rPr>
            <a:t>Verkrampfung</a:t>
          </a:r>
        </a:p>
      </dgm:t>
    </dgm:pt>
    <dgm:pt modelId="{8D05D3EE-F3FA-4AE6-AED6-9EB9B518839C}" type="parTrans" cxnId="{6F22C74D-56CA-4BA0-BB92-5819239FA464}">
      <dgm:prSet/>
      <dgm:spPr/>
      <dgm:t>
        <a:bodyPr/>
        <a:lstStyle/>
        <a:p>
          <a:endParaRPr lang="de-CH"/>
        </a:p>
      </dgm:t>
    </dgm:pt>
    <dgm:pt modelId="{90A93588-8865-4CCD-8483-65A6A69370C5}" type="sibTrans" cxnId="{6F22C74D-56CA-4BA0-BB92-5819239FA464}">
      <dgm:prSet/>
      <dgm:spPr/>
      <dgm:t>
        <a:bodyPr/>
        <a:lstStyle/>
        <a:p>
          <a:endParaRPr lang="de-CH"/>
        </a:p>
      </dgm:t>
    </dgm:pt>
    <dgm:pt modelId="{658E32E0-DDF9-4DC8-A9D8-4F628E422397}">
      <dgm:prSet phldrT="[Text]"/>
      <dgm:spPr>
        <a:solidFill>
          <a:schemeClr val="accent2">
            <a:lumMod val="40000"/>
            <a:lumOff val="60000"/>
          </a:schemeClr>
        </a:solidFill>
      </dgm:spPr>
      <dgm:t>
        <a:bodyPr/>
        <a:lstStyle/>
        <a:p>
          <a:r>
            <a:rPr lang="de-CH" dirty="0">
              <a:solidFill>
                <a:schemeClr val="tx1"/>
              </a:solidFill>
            </a:rPr>
            <a:t>Schmerz</a:t>
          </a:r>
        </a:p>
      </dgm:t>
    </dgm:pt>
    <dgm:pt modelId="{78E071E9-4A1E-43C4-8066-4F4F551D2C73}" type="parTrans" cxnId="{C511A0E5-355E-4C7D-96D6-7D62D137659F}">
      <dgm:prSet/>
      <dgm:spPr/>
      <dgm:t>
        <a:bodyPr/>
        <a:lstStyle/>
        <a:p>
          <a:endParaRPr lang="de-CH"/>
        </a:p>
      </dgm:t>
    </dgm:pt>
    <dgm:pt modelId="{47CA5AAF-7B7D-4E63-AD97-097752FE2FA8}" type="sibTrans" cxnId="{C511A0E5-355E-4C7D-96D6-7D62D137659F}">
      <dgm:prSet/>
      <dgm:spPr/>
      <dgm:t>
        <a:bodyPr/>
        <a:lstStyle/>
        <a:p>
          <a:endParaRPr lang="de-CH"/>
        </a:p>
      </dgm:t>
    </dgm:pt>
    <dgm:pt modelId="{243A3DCB-2BD0-47EE-BBF3-084D9C8F70A4}">
      <dgm:prSet phldrT="[Text]"/>
      <dgm:spPr>
        <a:solidFill>
          <a:schemeClr val="accent2">
            <a:lumMod val="40000"/>
            <a:lumOff val="60000"/>
          </a:schemeClr>
        </a:solidFill>
      </dgm:spPr>
      <dgm:t>
        <a:bodyPr/>
        <a:lstStyle/>
        <a:p>
          <a:r>
            <a:rPr lang="de-CH" dirty="0">
              <a:solidFill>
                <a:schemeClr val="tx1"/>
              </a:solidFill>
            </a:rPr>
            <a:t>Angst</a:t>
          </a:r>
        </a:p>
      </dgm:t>
    </dgm:pt>
    <dgm:pt modelId="{366D4378-0171-4ABD-AB29-0E916692606A}" type="parTrans" cxnId="{AEA35931-1FC4-4AC4-A904-BBCC92FD73C4}">
      <dgm:prSet/>
      <dgm:spPr/>
      <dgm:t>
        <a:bodyPr/>
        <a:lstStyle/>
        <a:p>
          <a:endParaRPr lang="de-CH"/>
        </a:p>
      </dgm:t>
    </dgm:pt>
    <dgm:pt modelId="{EB0B29A4-1936-4EED-B72E-8C7B5E1D2688}" type="sibTrans" cxnId="{AEA35931-1FC4-4AC4-A904-BBCC92FD73C4}">
      <dgm:prSet/>
      <dgm:spPr/>
      <dgm:t>
        <a:bodyPr/>
        <a:lstStyle/>
        <a:p>
          <a:endParaRPr lang="de-CH">
            <a:solidFill>
              <a:schemeClr val="tx1"/>
            </a:solidFill>
          </a:endParaRPr>
        </a:p>
      </dgm:t>
    </dgm:pt>
    <dgm:pt modelId="{63FCA0C7-B02D-414C-BD92-CCE3F8928C10}" type="pres">
      <dgm:prSet presAssocID="{997D7ED2-FD34-462A-98F0-111C8DBADBE2}" presName="cycle" presStyleCnt="0">
        <dgm:presLayoutVars>
          <dgm:dir/>
          <dgm:resizeHandles val="exact"/>
        </dgm:presLayoutVars>
      </dgm:prSet>
      <dgm:spPr/>
    </dgm:pt>
    <dgm:pt modelId="{CC0BE649-C367-4D08-867D-D641172BB26F}" type="pres">
      <dgm:prSet presAssocID="{802CA1AB-F514-4BE2-A856-F509C2D88FF9}" presName="node" presStyleLbl="node1" presStyleIdx="0" presStyleCnt="4">
        <dgm:presLayoutVars>
          <dgm:bulletEnabled val="1"/>
        </dgm:presLayoutVars>
      </dgm:prSet>
      <dgm:spPr/>
    </dgm:pt>
    <dgm:pt modelId="{636E9A6B-BC49-4D49-99CC-4DE50BCDB880}" type="pres">
      <dgm:prSet presAssocID="{802CA1AB-F514-4BE2-A856-F509C2D88FF9}" presName="spNode" presStyleCnt="0"/>
      <dgm:spPr/>
    </dgm:pt>
    <dgm:pt modelId="{8ECD22A0-50DB-4986-A673-994EF78F98C1}" type="pres">
      <dgm:prSet presAssocID="{5A893E2C-560F-4554-94ED-C8C230325706}" presName="sibTrans" presStyleLbl="sibTrans1D1" presStyleIdx="0" presStyleCnt="4"/>
      <dgm:spPr/>
    </dgm:pt>
    <dgm:pt modelId="{0EEB49FD-7AC9-4AD3-8A03-47681CF5B895}" type="pres">
      <dgm:prSet presAssocID="{45F65590-36D9-4B99-AFAC-2A613AAE3E99}" presName="node" presStyleLbl="node1" presStyleIdx="1" presStyleCnt="4">
        <dgm:presLayoutVars>
          <dgm:bulletEnabled val="1"/>
        </dgm:presLayoutVars>
      </dgm:prSet>
      <dgm:spPr/>
    </dgm:pt>
    <dgm:pt modelId="{01784CEB-4EA4-4F10-BBC6-8E312CE28423}" type="pres">
      <dgm:prSet presAssocID="{45F65590-36D9-4B99-AFAC-2A613AAE3E99}" presName="spNode" presStyleCnt="0"/>
      <dgm:spPr/>
    </dgm:pt>
    <dgm:pt modelId="{B856D176-4B5C-4B32-8CDD-C014BD074A60}" type="pres">
      <dgm:prSet presAssocID="{90A93588-8865-4CCD-8483-65A6A69370C5}" presName="sibTrans" presStyleLbl="sibTrans1D1" presStyleIdx="1" presStyleCnt="4"/>
      <dgm:spPr/>
    </dgm:pt>
    <dgm:pt modelId="{D5212740-F3F6-49B7-BD60-714DC6192C0A}" type="pres">
      <dgm:prSet presAssocID="{658E32E0-DDF9-4DC8-A9D8-4F628E422397}" presName="node" presStyleLbl="node1" presStyleIdx="2" presStyleCnt="4">
        <dgm:presLayoutVars>
          <dgm:bulletEnabled val="1"/>
        </dgm:presLayoutVars>
      </dgm:prSet>
      <dgm:spPr/>
    </dgm:pt>
    <dgm:pt modelId="{D39F22BE-3B2D-426E-B75F-A23DC8F3F86A}" type="pres">
      <dgm:prSet presAssocID="{658E32E0-DDF9-4DC8-A9D8-4F628E422397}" presName="spNode" presStyleCnt="0"/>
      <dgm:spPr/>
    </dgm:pt>
    <dgm:pt modelId="{039E3632-277D-4433-BFB7-3FC53A390DDB}" type="pres">
      <dgm:prSet presAssocID="{47CA5AAF-7B7D-4E63-AD97-097752FE2FA8}" presName="sibTrans" presStyleLbl="sibTrans1D1" presStyleIdx="2" presStyleCnt="4"/>
      <dgm:spPr/>
    </dgm:pt>
    <dgm:pt modelId="{909DD06F-7C68-46FE-8B4F-84543F1BDE58}" type="pres">
      <dgm:prSet presAssocID="{243A3DCB-2BD0-47EE-BBF3-084D9C8F70A4}" presName="node" presStyleLbl="node1" presStyleIdx="3" presStyleCnt="4" custRadScaleRad="94053" custRadScaleInc="-443">
        <dgm:presLayoutVars>
          <dgm:bulletEnabled val="1"/>
        </dgm:presLayoutVars>
      </dgm:prSet>
      <dgm:spPr/>
    </dgm:pt>
    <dgm:pt modelId="{A236C712-0D75-488E-ADE9-508D7C098F33}" type="pres">
      <dgm:prSet presAssocID="{243A3DCB-2BD0-47EE-BBF3-084D9C8F70A4}" presName="spNode" presStyleCnt="0"/>
      <dgm:spPr/>
    </dgm:pt>
    <dgm:pt modelId="{E3A47E7C-BE74-487C-AE1C-1D9BA07BA9C6}" type="pres">
      <dgm:prSet presAssocID="{EB0B29A4-1936-4EED-B72E-8C7B5E1D2688}" presName="sibTrans" presStyleLbl="sibTrans1D1" presStyleIdx="3" presStyleCnt="4"/>
      <dgm:spPr/>
    </dgm:pt>
  </dgm:ptLst>
  <dgm:cxnLst>
    <dgm:cxn modelId="{9BBDA905-AD3F-4C19-98D3-3180F8EDF161}" type="presOf" srcId="{243A3DCB-2BD0-47EE-BBF3-084D9C8F70A4}" destId="{909DD06F-7C68-46FE-8B4F-84543F1BDE58}" srcOrd="0" destOrd="0" presId="urn:microsoft.com/office/officeart/2005/8/layout/cycle5"/>
    <dgm:cxn modelId="{52DC412F-CDC1-49DD-B728-9F771EBC9577}" type="presOf" srcId="{997D7ED2-FD34-462A-98F0-111C8DBADBE2}" destId="{63FCA0C7-B02D-414C-BD92-CCE3F8928C10}" srcOrd="0" destOrd="0" presId="urn:microsoft.com/office/officeart/2005/8/layout/cycle5"/>
    <dgm:cxn modelId="{AEA35931-1FC4-4AC4-A904-BBCC92FD73C4}" srcId="{997D7ED2-FD34-462A-98F0-111C8DBADBE2}" destId="{243A3DCB-2BD0-47EE-BBF3-084D9C8F70A4}" srcOrd="3" destOrd="0" parTransId="{366D4378-0171-4ABD-AB29-0E916692606A}" sibTransId="{EB0B29A4-1936-4EED-B72E-8C7B5E1D2688}"/>
    <dgm:cxn modelId="{8FC1DC5B-DAA8-460D-AF1E-65D966851811}" type="presOf" srcId="{90A93588-8865-4CCD-8483-65A6A69370C5}" destId="{B856D176-4B5C-4B32-8CDD-C014BD074A60}" srcOrd="0" destOrd="0" presId="urn:microsoft.com/office/officeart/2005/8/layout/cycle5"/>
    <dgm:cxn modelId="{6F22C74D-56CA-4BA0-BB92-5819239FA464}" srcId="{997D7ED2-FD34-462A-98F0-111C8DBADBE2}" destId="{45F65590-36D9-4B99-AFAC-2A613AAE3E99}" srcOrd="1" destOrd="0" parTransId="{8D05D3EE-F3FA-4AE6-AED6-9EB9B518839C}" sibTransId="{90A93588-8865-4CCD-8483-65A6A69370C5}"/>
    <dgm:cxn modelId="{48812651-364E-4DC3-87A1-4F4E504A9272}" type="presOf" srcId="{45F65590-36D9-4B99-AFAC-2A613AAE3E99}" destId="{0EEB49FD-7AC9-4AD3-8A03-47681CF5B895}" srcOrd="0" destOrd="0" presId="urn:microsoft.com/office/officeart/2005/8/layout/cycle5"/>
    <dgm:cxn modelId="{421B1C75-A412-4455-BAD2-E7045889282E}" srcId="{997D7ED2-FD34-462A-98F0-111C8DBADBE2}" destId="{802CA1AB-F514-4BE2-A856-F509C2D88FF9}" srcOrd="0" destOrd="0" parTransId="{AE0CC580-1643-4B66-8976-1A83515666A6}" sibTransId="{5A893E2C-560F-4554-94ED-C8C230325706}"/>
    <dgm:cxn modelId="{4486EC87-09DD-4492-83B1-05B57B85C3F9}" type="presOf" srcId="{658E32E0-DDF9-4DC8-A9D8-4F628E422397}" destId="{D5212740-F3F6-49B7-BD60-714DC6192C0A}" srcOrd="0" destOrd="0" presId="urn:microsoft.com/office/officeart/2005/8/layout/cycle5"/>
    <dgm:cxn modelId="{9B6AE88E-206B-4E61-A47D-7171E33D4A1F}" type="presOf" srcId="{EB0B29A4-1936-4EED-B72E-8C7B5E1D2688}" destId="{E3A47E7C-BE74-487C-AE1C-1D9BA07BA9C6}" srcOrd="0" destOrd="0" presId="urn:microsoft.com/office/officeart/2005/8/layout/cycle5"/>
    <dgm:cxn modelId="{09FE7AAF-8D4D-4D1C-83BE-4CB93B47D23E}" type="presOf" srcId="{5A893E2C-560F-4554-94ED-C8C230325706}" destId="{8ECD22A0-50DB-4986-A673-994EF78F98C1}" srcOrd="0" destOrd="0" presId="urn:microsoft.com/office/officeart/2005/8/layout/cycle5"/>
    <dgm:cxn modelId="{551846C9-076C-453F-B498-D322B6672EBB}" type="presOf" srcId="{47CA5AAF-7B7D-4E63-AD97-097752FE2FA8}" destId="{039E3632-277D-4433-BFB7-3FC53A390DDB}" srcOrd="0" destOrd="0" presId="urn:microsoft.com/office/officeart/2005/8/layout/cycle5"/>
    <dgm:cxn modelId="{BF190CD1-1E01-43FD-8A4E-6B1A2279D65B}" type="presOf" srcId="{802CA1AB-F514-4BE2-A856-F509C2D88FF9}" destId="{CC0BE649-C367-4D08-867D-D641172BB26F}" srcOrd="0" destOrd="0" presId="urn:microsoft.com/office/officeart/2005/8/layout/cycle5"/>
    <dgm:cxn modelId="{C511A0E5-355E-4C7D-96D6-7D62D137659F}" srcId="{997D7ED2-FD34-462A-98F0-111C8DBADBE2}" destId="{658E32E0-DDF9-4DC8-A9D8-4F628E422397}" srcOrd="2" destOrd="0" parTransId="{78E071E9-4A1E-43C4-8066-4F4F551D2C73}" sibTransId="{47CA5AAF-7B7D-4E63-AD97-097752FE2FA8}"/>
    <dgm:cxn modelId="{506D4349-056F-40FA-9F4F-9EDCF0D9498F}" type="presParOf" srcId="{63FCA0C7-B02D-414C-BD92-CCE3F8928C10}" destId="{CC0BE649-C367-4D08-867D-D641172BB26F}" srcOrd="0" destOrd="0" presId="urn:microsoft.com/office/officeart/2005/8/layout/cycle5"/>
    <dgm:cxn modelId="{6DAB5C24-6098-4626-969D-CD88DFE1A67A}" type="presParOf" srcId="{63FCA0C7-B02D-414C-BD92-CCE3F8928C10}" destId="{636E9A6B-BC49-4D49-99CC-4DE50BCDB880}" srcOrd="1" destOrd="0" presId="urn:microsoft.com/office/officeart/2005/8/layout/cycle5"/>
    <dgm:cxn modelId="{BC6B4AD8-F8A1-415B-B3F2-D472DBFBBB52}" type="presParOf" srcId="{63FCA0C7-B02D-414C-BD92-CCE3F8928C10}" destId="{8ECD22A0-50DB-4986-A673-994EF78F98C1}" srcOrd="2" destOrd="0" presId="urn:microsoft.com/office/officeart/2005/8/layout/cycle5"/>
    <dgm:cxn modelId="{DF453430-33BC-4678-9305-B49D480F1A37}" type="presParOf" srcId="{63FCA0C7-B02D-414C-BD92-CCE3F8928C10}" destId="{0EEB49FD-7AC9-4AD3-8A03-47681CF5B895}" srcOrd="3" destOrd="0" presId="urn:microsoft.com/office/officeart/2005/8/layout/cycle5"/>
    <dgm:cxn modelId="{0797142D-2D72-4D43-92F3-8E47C5B37C20}" type="presParOf" srcId="{63FCA0C7-B02D-414C-BD92-CCE3F8928C10}" destId="{01784CEB-4EA4-4F10-BBC6-8E312CE28423}" srcOrd="4" destOrd="0" presId="urn:microsoft.com/office/officeart/2005/8/layout/cycle5"/>
    <dgm:cxn modelId="{9158C914-9A1D-430A-B0DB-D1D6EE5887F0}" type="presParOf" srcId="{63FCA0C7-B02D-414C-BD92-CCE3F8928C10}" destId="{B856D176-4B5C-4B32-8CDD-C014BD074A60}" srcOrd="5" destOrd="0" presId="urn:microsoft.com/office/officeart/2005/8/layout/cycle5"/>
    <dgm:cxn modelId="{1772A303-B7C1-42D7-A084-02A668E323EA}" type="presParOf" srcId="{63FCA0C7-B02D-414C-BD92-CCE3F8928C10}" destId="{D5212740-F3F6-49B7-BD60-714DC6192C0A}" srcOrd="6" destOrd="0" presId="urn:microsoft.com/office/officeart/2005/8/layout/cycle5"/>
    <dgm:cxn modelId="{1018697E-8209-47CF-A01D-142EE3E48F92}" type="presParOf" srcId="{63FCA0C7-B02D-414C-BD92-CCE3F8928C10}" destId="{D39F22BE-3B2D-426E-B75F-A23DC8F3F86A}" srcOrd="7" destOrd="0" presId="urn:microsoft.com/office/officeart/2005/8/layout/cycle5"/>
    <dgm:cxn modelId="{A9AF4335-003D-4D89-9EE6-B23386A27209}" type="presParOf" srcId="{63FCA0C7-B02D-414C-BD92-CCE3F8928C10}" destId="{039E3632-277D-4433-BFB7-3FC53A390DDB}" srcOrd="8" destOrd="0" presId="urn:microsoft.com/office/officeart/2005/8/layout/cycle5"/>
    <dgm:cxn modelId="{D1B7CF02-DDA4-4EF8-B6F8-37294815F321}" type="presParOf" srcId="{63FCA0C7-B02D-414C-BD92-CCE3F8928C10}" destId="{909DD06F-7C68-46FE-8B4F-84543F1BDE58}" srcOrd="9" destOrd="0" presId="urn:microsoft.com/office/officeart/2005/8/layout/cycle5"/>
    <dgm:cxn modelId="{0D9955CD-AFFB-4EBA-A998-C87E99FD01A5}" type="presParOf" srcId="{63FCA0C7-B02D-414C-BD92-CCE3F8928C10}" destId="{A236C712-0D75-488E-ADE9-508D7C098F33}" srcOrd="10" destOrd="0" presId="urn:microsoft.com/office/officeart/2005/8/layout/cycle5"/>
    <dgm:cxn modelId="{6B2517E9-B3BE-4CDE-91D6-523A2D2F0A96}" type="presParOf" srcId="{63FCA0C7-B02D-414C-BD92-CCE3F8928C10}" destId="{E3A47E7C-BE74-487C-AE1C-1D9BA07BA9C6}"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BE649-C367-4D08-867D-D641172BB26F}">
      <dsp:nvSpPr>
        <dsp:cNvPr id="0" name=""/>
        <dsp:cNvSpPr/>
      </dsp:nvSpPr>
      <dsp:spPr>
        <a:xfrm>
          <a:off x="1888494" y="790"/>
          <a:ext cx="802806" cy="521823"/>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CH" sz="900" kern="1200" dirty="0">
              <a:solidFill>
                <a:schemeClr val="tx1"/>
              </a:solidFill>
            </a:rPr>
            <a:t>Schmerz	</a:t>
          </a:r>
        </a:p>
      </dsp:txBody>
      <dsp:txXfrm>
        <a:off x="1913967" y="26263"/>
        <a:ext cx="751860" cy="470877"/>
      </dsp:txXfrm>
    </dsp:sp>
    <dsp:sp modelId="{8ECD22A0-50DB-4986-A673-994EF78F98C1}">
      <dsp:nvSpPr>
        <dsp:cNvPr id="0" name=""/>
        <dsp:cNvSpPr/>
      </dsp:nvSpPr>
      <dsp:spPr>
        <a:xfrm>
          <a:off x="1428216" y="261702"/>
          <a:ext cx="1723363" cy="1723363"/>
        </a:xfrm>
        <a:custGeom>
          <a:avLst/>
          <a:gdLst/>
          <a:ahLst/>
          <a:cxnLst/>
          <a:rect l="0" t="0" r="0" b="0"/>
          <a:pathLst>
            <a:path>
              <a:moveTo>
                <a:pt x="1373779" y="168679"/>
              </a:moveTo>
              <a:arcTo wR="861681" hR="861681" stAng="18387766" swAng="163280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EEB49FD-7AC9-4AD3-8A03-47681CF5B895}">
      <dsp:nvSpPr>
        <dsp:cNvPr id="0" name=""/>
        <dsp:cNvSpPr/>
      </dsp:nvSpPr>
      <dsp:spPr>
        <a:xfrm>
          <a:off x="2750176" y="862472"/>
          <a:ext cx="802806" cy="521823"/>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CH" sz="900" kern="1200" dirty="0">
              <a:solidFill>
                <a:schemeClr val="tx1"/>
              </a:solidFill>
            </a:rPr>
            <a:t>Verkrampfung</a:t>
          </a:r>
        </a:p>
      </dsp:txBody>
      <dsp:txXfrm>
        <a:off x="2775649" y="887945"/>
        <a:ext cx="751860" cy="470877"/>
      </dsp:txXfrm>
    </dsp:sp>
    <dsp:sp modelId="{B856D176-4B5C-4B32-8CDD-C014BD074A60}">
      <dsp:nvSpPr>
        <dsp:cNvPr id="0" name=""/>
        <dsp:cNvSpPr/>
      </dsp:nvSpPr>
      <dsp:spPr>
        <a:xfrm>
          <a:off x="1428216" y="261702"/>
          <a:ext cx="1723363" cy="1723363"/>
        </a:xfrm>
        <a:custGeom>
          <a:avLst/>
          <a:gdLst/>
          <a:ahLst/>
          <a:cxnLst/>
          <a:rect l="0" t="0" r="0" b="0"/>
          <a:pathLst>
            <a:path>
              <a:moveTo>
                <a:pt x="1634008" y="1243789"/>
              </a:moveTo>
              <a:arcTo wR="861681" hR="861681" stAng="1579431" swAng="163280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5212740-F3F6-49B7-BD60-714DC6192C0A}">
      <dsp:nvSpPr>
        <dsp:cNvPr id="0" name=""/>
        <dsp:cNvSpPr/>
      </dsp:nvSpPr>
      <dsp:spPr>
        <a:xfrm>
          <a:off x="1888494" y="1724154"/>
          <a:ext cx="802806" cy="521823"/>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CH" sz="900" kern="1200" dirty="0">
              <a:solidFill>
                <a:schemeClr val="tx1"/>
              </a:solidFill>
            </a:rPr>
            <a:t>Schmerz</a:t>
          </a:r>
        </a:p>
      </dsp:txBody>
      <dsp:txXfrm>
        <a:off x="1913967" y="1749627"/>
        <a:ext cx="751860" cy="470877"/>
      </dsp:txXfrm>
    </dsp:sp>
    <dsp:sp modelId="{039E3632-277D-4433-BFB7-3FC53A390DDB}">
      <dsp:nvSpPr>
        <dsp:cNvPr id="0" name=""/>
        <dsp:cNvSpPr/>
      </dsp:nvSpPr>
      <dsp:spPr>
        <a:xfrm>
          <a:off x="1493431" y="299774"/>
          <a:ext cx="1723363" cy="1723363"/>
        </a:xfrm>
        <a:custGeom>
          <a:avLst/>
          <a:gdLst/>
          <a:ahLst/>
          <a:cxnLst/>
          <a:rect l="0" t="0" r="0" b="0"/>
          <a:pathLst>
            <a:path>
              <a:moveTo>
                <a:pt x="296160" y="1511821"/>
              </a:moveTo>
              <a:arcTo wR="861681" hR="861681" stAng="7861094" swAng="153801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9DD06F-7C68-46FE-8B4F-84543F1BDE58}">
      <dsp:nvSpPr>
        <dsp:cNvPr id="0" name=""/>
        <dsp:cNvSpPr/>
      </dsp:nvSpPr>
      <dsp:spPr>
        <a:xfrm>
          <a:off x="1078059" y="864352"/>
          <a:ext cx="802806" cy="521823"/>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CH" sz="900" kern="1200" dirty="0">
              <a:solidFill>
                <a:schemeClr val="tx1"/>
              </a:solidFill>
            </a:rPr>
            <a:t>Angst</a:t>
          </a:r>
        </a:p>
      </dsp:txBody>
      <dsp:txXfrm>
        <a:off x="1103532" y="889825"/>
        <a:ext cx="751860" cy="470877"/>
      </dsp:txXfrm>
    </dsp:sp>
    <dsp:sp modelId="{E3A47E7C-BE74-487C-AE1C-1D9BA07BA9C6}">
      <dsp:nvSpPr>
        <dsp:cNvPr id="0" name=""/>
        <dsp:cNvSpPr/>
      </dsp:nvSpPr>
      <dsp:spPr>
        <a:xfrm>
          <a:off x="1493103" y="223842"/>
          <a:ext cx="1723363" cy="1723363"/>
        </a:xfrm>
        <a:custGeom>
          <a:avLst/>
          <a:gdLst/>
          <a:ahLst/>
          <a:cxnLst/>
          <a:rect l="0" t="0" r="0" b="0"/>
          <a:pathLst>
            <a:path>
              <a:moveTo>
                <a:pt x="69409" y="522860"/>
              </a:moveTo>
              <a:arcTo wR="861681" hR="861681" stAng="12189258" swAng="15481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DAB2B3E-2FE5-4068-B87D-9B5D3E1D98D7}"/>
              </a:ext>
            </a:extLst>
          </p:cNvPr>
          <p:cNvSpPr>
            <a:spLocks noGrp="1"/>
          </p:cNvSpPr>
          <p:nvPr>
            <p:ph type="hdr" sz="quarter"/>
          </p:nvPr>
        </p:nvSpPr>
        <p:spPr>
          <a:xfrm>
            <a:off x="0" y="0"/>
            <a:ext cx="2944813" cy="496888"/>
          </a:xfrm>
          <a:prstGeom prst="rect">
            <a:avLst/>
          </a:prstGeom>
        </p:spPr>
        <p:txBody>
          <a:bodyPr vert="horz" lIns="95564" tIns="47782" rIns="95564" bIns="47782" rtlCol="0"/>
          <a:lstStyle>
            <a:lvl1pPr algn="l" eaLnBrk="1" hangingPunct="1">
              <a:defRPr sz="1300">
                <a:cs typeface="Arial" charset="0"/>
              </a:defRPr>
            </a:lvl1pPr>
          </a:lstStyle>
          <a:p>
            <a:pPr>
              <a:defRPr/>
            </a:pPr>
            <a:endParaRPr lang="en-GB"/>
          </a:p>
        </p:txBody>
      </p:sp>
      <p:sp>
        <p:nvSpPr>
          <p:cNvPr id="3" name="Datumsplatzhalter 2">
            <a:extLst>
              <a:ext uri="{FF2B5EF4-FFF2-40B4-BE49-F238E27FC236}">
                <a16:creationId xmlns:a16="http://schemas.microsoft.com/office/drawing/2014/main" id="{6A418872-07E1-7804-2B0F-F068E8BA5BB7}"/>
              </a:ext>
            </a:extLst>
          </p:cNvPr>
          <p:cNvSpPr>
            <a:spLocks noGrp="1"/>
          </p:cNvSpPr>
          <p:nvPr>
            <p:ph type="dt" sz="quarter" idx="1"/>
          </p:nvPr>
        </p:nvSpPr>
        <p:spPr>
          <a:xfrm>
            <a:off x="3851275" y="0"/>
            <a:ext cx="2944813" cy="496888"/>
          </a:xfrm>
          <a:prstGeom prst="rect">
            <a:avLst/>
          </a:prstGeom>
        </p:spPr>
        <p:txBody>
          <a:bodyPr vert="horz" lIns="95564" tIns="47782" rIns="95564" bIns="47782" rtlCol="0"/>
          <a:lstStyle>
            <a:lvl1pPr algn="r" eaLnBrk="1" hangingPunct="1">
              <a:defRPr sz="1300">
                <a:cs typeface="Arial" charset="0"/>
              </a:defRPr>
            </a:lvl1pPr>
          </a:lstStyle>
          <a:p>
            <a:pPr>
              <a:defRPr/>
            </a:pPr>
            <a:fld id="{2F4C9EB1-3597-4752-B4D3-CC676637CDB3}" type="datetimeFigureOut">
              <a:rPr lang="en-GB"/>
              <a:pPr>
                <a:defRPr/>
              </a:pPr>
              <a:t>07/03/2024</a:t>
            </a:fld>
            <a:endParaRPr lang="en-GB"/>
          </a:p>
        </p:txBody>
      </p:sp>
      <p:sp>
        <p:nvSpPr>
          <p:cNvPr id="4" name="Fußzeilenplatzhalter 3">
            <a:extLst>
              <a:ext uri="{FF2B5EF4-FFF2-40B4-BE49-F238E27FC236}">
                <a16:creationId xmlns:a16="http://schemas.microsoft.com/office/drawing/2014/main" id="{6CF24C4E-EA7D-B70F-AF1B-6B589476BE6C}"/>
              </a:ext>
            </a:extLst>
          </p:cNvPr>
          <p:cNvSpPr>
            <a:spLocks noGrp="1"/>
          </p:cNvSpPr>
          <p:nvPr>
            <p:ph type="ftr" sz="quarter" idx="2"/>
          </p:nvPr>
        </p:nvSpPr>
        <p:spPr>
          <a:xfrm>
            <a:off x="0" y="9429750"/>
            <a:ext cx="2944813" cy="496888"/>
          </a:xfrm>
          <a:prstGeom prst="rect">
            <a:avLst/>
          </a:prstGeom>
        </p:spPr>
        <p:txBody>
          <a:bodyPr vert="horz" lIns="95564" tIns="47782" rIns="95564" bIns="47782" rtlCol="0" anchor="b"/>
          <a:lstStyle>
            <a:lvl1pPr algn="l" eaLnBrk="1" hangingPunct="1">
              <a:defRPr sz="1300">
                <a:cs typeface="Arial" charset="0"/>
              </a:defRPr>
            </a:lvl1pPr>
          </a:lstStyle>
          <a:p>
            <a:pPr>
              <a:defRPr/>
            </a:pPr>
            <a:endParaRPr lang="en-GB"/>
          </a:p>
        </p:txBody>
      </p:sp>
      <p:sp>
        <p:nvSpPr>
          <p:cNvPr id="5" name="Foliennummernplatzhalter 4">
            <a:extLst>
              <a:ext uri="{FF2B5EF4-FFF2-40B4-BE49-F238E27FC236}">
                <a16:creationId xmlns:a16="http://schemas.microsoft.com/office/drawing/2014/main" id="{EE35F213-CFA9-B071-78E1-EB9F68183AA3}"/>
              </a:ext>
            </a:extLst>
          </p:cNvPr>
          <p:cNvSpPr>
            <a:spLocks noGrp="1"/>
          </p:cNvSpPr>
          <p:nvPr>
            <p:ph type="sldNum" sz="quarter" idx="3"/>
          </p:nvPr>
        </p:nvSpPr>
        <p:spPr>
          <a:xfrm>
            <a:off x="3851275" y="9429750"/>
            <a:ext cx="2944813" cy="496888"/>
          </a:xfrm>
          <a:prstGeom prst="rect">
            <a:avLst/>
          </a:prstGeom>
        </p:spPr>
        <p:txBody>
          <a:bodyPr vert="horz" wrap="square" lIns="95564" tIns="47782" rIns="95564" bIns="47782" numCol="1" anchor="b" anchorCtr="0" compatLnSpc="1">
            <a:prstTxWarp prst="textNoShape">
              <a:avLst/>
            </a:prstTxWarp>
          </a:bodyPr>
          <a:lstStyle>
            <a:lvl1pPr algn="r" eaLnBrk="1" hangingPunct="1">
              <a:defRPr sz="1300"/>
            </a:lvl1pPr>
          </a:lstStyle>
          <a:p>
            <a:fld id="{8662FD2B-1C74-4DC3-93B2-A8AED12E38C3}" type="slidenum">
              <a:rPr lang="en-GB" altLang="de-DE"/>
              <a:pPr/>
              <a:t>‹#›</a:t>
            </a:fld>
            <a:endParaRPr lang="en-GB"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422F3E4-22CB-FC9E-C02E-E1E336199E90}"/>
              </a:ext>
            </a:extLst>
          </p:cNvPr>
          <p:cNvSpPr>
            <a:spLocks noGrp="1"/>
          </p:cNvSpPr>
          <p:nvPr>
            <p:ph type="hdr" sz="quarter"/>
          </p:nvPr>
        </p:nvSpPr>
        <p:spPr>
          <a:xfrm>
            <a:off x="0" y="0"/>
            <a:ext cx="2944813" cy="496888"/>
          </a:xfrm>
          <a:prstGeom prst="rect">
            <a:avLst/>
          </a:prstGeom>
        </p:spPr>
        <p:txBody>
          <a:bodyPr vert="horz" lIns="95564" tIns="47782" rIns="95564" bIns="47782" rtlCol="0"/>
          <a:lstStyle>
            <a:lvl1pPr algn="l" eaLnBrk="1" fontAlgn="auto" hangingPunct="1">
              <a:spcBef>
                <a:spcPts val="0"/>
              </a:spcBef>
              <a:spcAft>
                <a:spcPts val="0"/>
              </a:spcAft>
              <a:defRPr sz="1300">
                <a:latin typeface="+mn-lt"/>
                <a:cs typeface="+mn-cs"/>
              </a:defRPr>
            </a:lvl1pPr>
          </a:lstStyle>
          <a:p>
            <a:pPr>
              <a:defRPr/>
            </a:pPr>
            <a:endParaRPr lang="de-CH"/>
          </a:p>
        </p:txBody>
      </p:sp>
      <p:sp>
        <p:nvSpPr>
          <p:cNvPr id="3" name="Datumsplatzhalter 2">
            <a:extLst>
              <a:ext uri="{FF2B5EF4-FFF2-40B4-BE49-F238E27FC236}">
                <a16:creationId xmlns:a16="http://schemas.microsoft.com/office/drawing/2014/main" id="{729C425D-0F9C-93D5-D277-8F88F28E66FB}"/>
              </a:ext>
            </a:extLst>
          </p:cNvPr>
          <p:cNvSpPr>
            <a:spLocks noGrp="1"/>
          </p:cNvSpPr>
          <p:nvPr>
            <p:ph type="dt" idx="1"/>
          </p:nvPr>
        </p:nvSpPr>
        <p:spPr>
          <a:xfrm>
            <a:off x="3851275" y="0"/>
            <a:ext cx="2944813" cy="496888"/>
          </a:xfrm>
          <a:prstGeom prst="rect">
            <a:avLst/>
          </a:prstGeom>
        </p:spPr>
        <p:txBody>
          <a:bodyPr vert="horz" lIns="95564" tIns="47782" rIns="95564" bIns="47782" rtlCol="0"/>
          <a:lstStyle>
            <a:lvl1pPr algn="r" eaLnBrk="1" fontAlgn="auto" hangingPunct="1">
              <a:spcBef>
                <a:spcPts val="0"/>
              </a:spcBef>
              <a:spcAft>
                <a:spcPts val="0"/>
              </a:spcAft>
              <a:defRPr sz="1300">
                <a:latin typeface="+mn-lt"/>
                <a:cs typeface="+mn-cs"/>
              </a:defRPr>
            </a:lvl1pPr>
          </a:lstStyle>
          <a:p>
            <a:pPr>
              <a:defRPr/>
            </a:pPr>
            <a:fld id="{A86ADF71-75D5-482D-81E6-FBE06A3139DC}" type="datetimeFigureOut">
              <a:rPr lang="de-CH"/>
              <a:pPr>
                <a:defRPr/>
              </a:pPr>
              <a:t>07.03.2024</a:t>
            </a:fld>
            <a:endParaRPr lang="de-CH"/>
          </a:p>
        </p:txBody>
      </p:sp>
      <p:sp>
        <p:nvSpPr>
          <p:cNvPr id="4" name="Folienbildplatzhalter 3">
            <a:extLst>
              <a:ext uri="{FF2B5EF4-FFF2-40B4-BE49-F238E27FC236}">
                <a16:creationId xmlns:a16="http://schemas.microsoft.com/office/drawing/2014/main" id="{C439B361-9CF3-293D-A021-86F358C54C49}"/>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4" tIns="47782" rIns="95564" bIns="47782" rtlCol="0" anchor="ctr"/>
          <a:lstStyle/>
          <a:p>
            <a:pPr lvl="0"/>
            <a:endParaRPr lang="de-CH" noProof="0"/>
          </a:p>
        </p:txBody>
      </p:sp>
      <p:sp>
        <p:nvSpPr>
          <p:cNvPr id="5" name="Notizenplatzhalter 4">
            <a:extLst>
              <a:ext uri="{FF2B5EF4-FFF2-40B4-BE49-F238E27FC236}">
                <a16:creationId xmlns:a16="http://schemas.microsoft.com/office/drawing/2014/main" id="{7B74DBC5-254B-0204-B1A2-BCBF3C3D7FDA}"/>
              </a:ext>
            </a:extLst>
          </p:cNvPr>
          <p:cNvSpPr>
            <a:spLocks noGrp="1"/>
          </p:cNvSpPr>
          <p:nvPr>
            <p:ph type="body" sz="quarter" idx="3"/>
          </p:nvPr>
        </p:nvSpPr>
        <p:spPr>
          <a:xfrm>
            <a:off x="681038" y="4716463"/>
            <a:ext cx="5435600" cy="4467225"/>
          </a:xfrm>
          <a:prstGeom prst="rect">
            <a:avLst/>
          </a:prstGeom>
        </p:spPr>
        <p:txBody>
          <a:bodyPr vert="horz" lIns="95564" tIns="47782" rIns="95564" bIns="47782"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a:extLst>
              <a:ext uri="{FF2B5EF4-FFF2-40B4-BE49-F238E27FC236}">
                <a16:creationId xmlns:a16="http://schemas.microsoft.com/office/drawing/2014/main" id="{E14F9EB1-3805-3C0C-9D8E-7CA4D5B22400}"/>
              </a:ext>
            </a:extLst>
          </p:cNvPr>
          <p:cNvSpPr>
            <a:spLocks noGrp="1"/>
          </p:cNvSpPr>
          <p:nvPr>
            <p:ph type="ftr" sz="quarter" idx="4"/>
          </p:nvPr>
        </p:nvSpPr>
        <p:spPr>
          <a:xfrm>
            <a:off x="0" y="9429750"/>
            <a:ext cx="2944813" cy="496888"/>
          </a:xfrm>
          <a:prstGeom prst="rect">
            <a:avLst/>
          </a:prstGeom>
        </p:spPr>
        <p:txBody>
          <a:bodyPr vert="horz" lIns="95564" tIns="47782" rIns="95564" bIns="47782" rtlCol="0" anchor="b"/>
          <a:lstStyle>
            <a:lvl1pPr algn="l" eaLnBrk="1" fontAlgn="auto" hangingPunct="1">
              <a:spcBef>
                <a:spcPts val="0"/>
              </a:spcBef>
              <a:spcAft>
                <a:spcPts val="0"/>
              </a:spcAft>
              <a:defRPr sz="1300">
                <a:latin typeface="+mn-lt"/>
                <a:cs typeface="+mn-cs"/>
              </a:defRPr>
            </a:lvl1pPr>
          </a:lstStyle>
          <a:p>
            <a:pPr>
              <a:defRPr/>
            </a:pPr>
            <a:endParaRPr lang="de-CH"/>
          </a:p>
        </p:txBody>
      </p:sp>
      <p:sp>
        <p:nvSpPr>
          <p:cNvPr id="7" name="Foliennummernplatzhalter 6">
            <a:extLst>
              <a:ext uri="{FF2B5EF4-FFF2-40B4-BE49-F238E27FC236}">
                <a16:creationId xmlns:a16="http://schemas.microsoft.com/office/drawing/2014/main" id="{0B172395-3A6E-AE1B-0E12-A082F6E2CF9D}"/>
              </a:ext>
            </a:extLst>
          </p:cNvPr>
          <p:cNvSpPr>
            <a:spLocks noGrp="1"/>
          </p:cNvSpPr>
          <p:nvPr>
            <p:ph type="sldNum" sz="quarter" idx="5"/>
          </p:nvPr>
        </p:nvSpPr>
        <p:spPr>
          <a:xfrm>
            <a:off x="3851275" y="9429750"/>
            <a:ext cx="2944813" cy="496888"/>
          </a:xfrm>
          <a:prstGeom prst="rect">
            <a:avLst/>
          </a:prstGeom>
        </p:spPr>
        <p:txBody>
          <a:bodyPr vert="horz" wrap="square" lIns="95564" tIns="47782" rIns="95564" bIns="47782" numCol="1" anchor="b" anchorCtr="0" compatLnSpc="1">
            <a:prstTxWarp prst="textNoShape">
              <a:avLst/>
            </a:prstTxWarp>
          </a:bodyPr>
          <a:lstStyle>
            <a:lvl1pPr algn="r" eaLnBrk="1" hangingPunct="1">
              <a:defRPr sz="1300"/>
            </a:lvl1pPr>
          </a:lstStyle>
          <a:p>
            <a:fld id="{DFCD74F2-0599-4E05-B832-31FDAC5E832B}" type="slidenum">
              <a:rPr lang="de-CH" altLang="de-DE"/>
              <a:pPr/>
              <a:t>‹#›</a:t>
            </a:fld>
            <a:endParaRPr lang="de-CH"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a:extLst>
              <a:ext uri="{FF2B5EF4-FFF2-40B4-BE49-F238E27FC236}">
                <a16:creationId xmlns:a16="http://schemas.microsoft.com/office/drawing/2014/main" id="{60091561-801C-E5F3-8E85-BD0ED01BBB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a:extLst>
              <a:ext uri="{FF2B5EF4-FFF2-40B4-BE49-F238E27FC236}">
                <a16:creationId xmlns:a16="http://schemas.microsoft.com/office/drawing/2014/main" id="{A6DC8A49-F824-5364-88E9-43596A7FC5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dirty="0"/>
              <a:t>In meinen Vortrag handelt es sich um die physiotherapeutische </a:t>
            </a:r>
            <a:r>
              <a:rPr lang="de-CH" altLang="de-DE" dirty="0" err="1"/>
              <a:t>möglichkeiten</a:t>
            </a:r>
            <a:r>
              <a:rPr lang="de-CH" altLang="de-DE" dirty="0"/>
              <a:t> bei CPP</a:t>
            </a:r>
            <a:endParaRPr lang="en-GB" altLang="de-DE" dirty="0"/>
          </a:p>
        </p:txBody>
      </p:sp>
      <p:sp>
        <p:nvSpPr>
          <p:cNvPr id="43012" name="Foliennummernplatzhalter 3">
            <a:extLst>
              <a:ext uri="{FF2B5EF4-FFF2-40B4-BE49-F238E27FC236}">
                <a16:creationId xmlns:a16="http://schemas.microsoft.com/office/drawing/2014/main" id="{90026DD3-A5BF-3278-D26C-E1047244D9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12C12C-80BE-4848-8EFC-7AA4156A1300}" type="slidenum">
              <a:rPr lang="de-CH" altLang="de-DE"/>
              <a:pPr/>
              <a:t>1</a:t>
            </a:fld>
            <a:endParaRPr lang="de-CH"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784092D6-A111-0B0B-D95A-6AB425B528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a:extLst>
              <a:ext uri="{FF2B5EF4-FFF2-40B4-BE49-F238E27FC236}">
                <a16:creationId xmlns:a16="http://schemas.microsoft.com/office/drawing/2014/main" id="{A4DB3CB7-C666-A926-8455-D884A973D0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Und das wird bestätigt weil die evnidence zeigt das in den riesen vielvalt von CPP syndromen  in 85 % der patienten das MSK system involviert ist.  </a:t>
            </a:r>
            <a:endParaRPr lang="en-GB" altLang="de-DE"/>
          </a:p>
        </p:txBody>
      </p:sp>
      <p:sp>
        <p:nvSpPr>
          <p:cNvPr id="53252" name="Foliennummernplatzhalter 3">
            <a:extLst>
              <a:ext uri="{FF2B5EF4-FFF2-40B4-BE49-F238E27FC236}">
                <a16:creationId xmlns:a16="http://schemas.microsoft.com/office/drawing/2014/main" id="{CAF8A561-466E-27C0-EBE2-BEE9536ABD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20810EA-9C1A-460D-BD55-9E694C0E9431}" type="slidenum">
              <a:rPr lang="de-CH" altLang="de-DE"/>
              <a:pPr/>
              <a:t>10</a:t>
            </a:fld>
            <a:endParaRPr lang="de-CH"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a:extLst>
              <a:ext uri="{FF2B5EF4-FFF2-40B4-BE49-F238E27FC236}">
                <a16:creationId xmlns:a16="http://schemas.microsoft.com/office/drawing/2014/main" id="{BB10C798-8E5D-8D25-D34F-E1D4FA2134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a:extLst>
              <a:ext uri="{FF2B5EF4-FFF2-40B4-BE49-F238E27FC236}">
                <a16:creationId xmlns:a16="http://schemas.microsoft.com/office/drawing/2014/main" id="{B3399C9D-F080-B072-3C96-42F635ADDD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dirty="0"/>
              <a:t>Der Anamnese gibt </a:t>
            </a:r>
            <a:r>
              <a:rPr lang="de-CH" altLang="de-DE" dirty="0" err="1"/>
              <a:t>schin</a:t>
            </a:r>
            <a:r>
              <a:rPr lang="de-CH" altLang="de-DE" dirty="0"/>
              <a:t> die ersten </a:t>
            </a:r>
            <a:r>
              <a:rPr lang="de-CH" altLang="de-DE" dirty="0" err="1"/>
              <a:t>indiz</a:t>
            </a:r>
            <a:r>
              <a:rPr lang="de-CH" altLang="de-DE" dirty="0"/>
              <a:t> über das </a:t>
            </a:r>
            <a:r>
              <a:rPr lang="de-CH" altLang="de-DE" dirty="0" err="1"/>
              <a:t>involvement</a:t>
            </a:r>
            <a:r>
              <a:rPr lang="de-CH" altLang="de-DE" dirty="0"/>
              <a:t> des  </a:t>
            </a:r>
            <a:r>
              <a:rPr lang="de-CH" altLang="de-DE" dirty="0" err="1"/>
              <a:t>muskuloskeletale</a:t>
            </a:r>
            <a:r>
              <a:rPr lang="de-CH" altLang="de-DE" dirty="0"/>
              <a:t> </a:t>
            </a:r>
            <a:r>
              <a:rPr lang="de-CH" altLang="de-DE" dirty="0" err="1"/>
              <a:t>system</a:t>
            </a:r>
            <a:r>
              <a:rPr lang="de-CH" altLang="de-DE" dirty="0"/>
              <a:t> .</a:t>
            </a:r>
          </a:p>
          <a:p>
            <a:r>
              <a:rPr lang="de-CH" altLang="de-DE" dirty="0"/>
              <a:t>Es besteht der Verdacht auf eine Dysfunktion der Beckenbodenmuskulatur, wenn zwei </a:t>
            </a:r>
            <a:r>
              <a:rPr lang="de-CH" altLang="en-US" dirty="0">
                <a:solidFill>
                  <a:srgbClr val="0D0D0D"/>
                </a:solidFill>
                <a:latin typeface="Söhne"/>
              </a:rPr>
              <a:t>oder mehr Beckenorgane Dysfunktionen zeigen, zum Beispiel eine Kombination von Miktion und </a:t>
            </a:r>
            <a:r>
              <a:rPr lang="de-CH" altLang="en-US" dirty="0" err="1">
                <a:solidFill>
                  <a:srgbClr val="0D0D0D"/>
                </a:solidFill>
                <a:latin typeface="Söhne"/>
              </a:rPr>
              <a:t>defäkations</a:t>
            </a:r>
            <a:r>
              <a:rPr lang="de-CH" altLang="en-US" dirty="0">
                <a:solidFill>
                  <a:srgbClr val="0D0D0D"/>
                </a:solidFill>
                <a:latin typeface="Söhne"/>
              </a:rPr>
              <a:t> </a:t>
            </a:r>
            <a:r>
              <a:rPr lang="de-CH" altLang="en-US" dirty="0" err="1">
                <a:solidFill>
                  <a:srgbClr val="0D0D0D"/>
                </a:solidFill>
                <a:latin typeface="Söhne"/>
              </a:rPr>
              <a:t>problemen</a:t>
            </a:r>
            <a:r>
              <a:rPr lang="de-CH" altLang="en-US" dirty="0">
                <a:solidFill>
                  <a:srgbClr val="0D0D0D"/>
                </a:solidFill>
                <a:latin typeface="Söhne"/>
              </a:rPr>
              <a:t>. </a:t>
            </a:r>
            <a:endParaRPr lang="de-CH" altLang="de-DE" dirty="0"/>
          </a:p>
        </p:txBody>
      </p:sp>
      <p:sp>
        <p:nvSpPr>
          <p:cNvPr id="54276" name="Foliennummernplatzhalter 3">
            <a:extLst>
              <a:ext uri="{FF2B5EF4-FFF2-40B4-BE49-F238E27FC236}">
                <a16:creationId xmlns:a16="http://schemas.microsoft.com/office/drawing/2014/main" id="{142B1D2C-8DBE-C7AD-9C39-693BB865E5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6EFC56-D5A3-4010-A53A-958D99ED7239}" type="slidenum">
              <a:rPr lang="de-CH" altLang="de-DE"/>
              <a:pPr/>
              <a:t>11</a:t>
            </a:fld>
            <a:endParaRPr lang="de-CH"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a:extLst>
              <a:ext uri="{FF2B5EF4-FFF2-40B4-BE49-F238E27FC236}">
                <a16:creationId xmlns:a16="http://schemas.microsoft.com/office/drawing/2014/main" id="{237B9EC8-7CB3-83A4-4131-BE92FBD3CB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a:extLst>
              <a:ext uri="{FF2B5EF4-FFF2-40B4-BE49-F238E27FC236}">
                <a16:creationId xmlns:a16="http://schemas.microsoft.com/office/drawing/2014/main" id="{6838AEAF-6FC4-C01B-68CC-A378940C58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P A  contains</a:t>
            </a:r>
          </a:p>
        </p:txBody>
      </p:sp>
      <p:sp>
        <p:nvSpPr>
          <p:cNvPr id="55300" name="Foliennummernplatzhalter 3">
            <a:extLst>
              <a:ext uri="{FF2B5EF4-FFF2-40B4-BE49-F238E27FC236}">
                <a16:creationId xmlns:a16="http://schemas.microsoft.com/office/drawing/2014/main" id="{300F5423-69C7-A625-025D-4A4ADE1819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59A100-2BA2-46DD-9357-C089E5DF9C47}" type="slidenum">
              <a:rPr lang="de-CH" altLang="de-DE"/>
              <a:pPr/>
              <a:t>12</a:t>
            </a:fld>
            <a:endParaRPr lang="de-CH"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a16="http://schemas.microsoft.com/office/drawing/2014/main" id="{AD33C917-86A6-77BD-097D-0399EDDEB9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a:extLst>
              <a:ext uri="{FF2B5EF4-FFF2-40B4-BE49-F238E27FC236}">
                <a16:creationId xmlns:a16="http://schemas.microsoft.com/office/drawing/2014/main" id="{EF9F8CE6-BF19-C55E-0E8B-C10B4DB5A2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CH" altLang="de-DE"/>
          </a:p>
        </p:txBody>
      </p:sp>
      <p:sp>
        <p:nvSpPr>
          <p:cNvPr id="56324" name="Foliennummernplatzhalter 3">
            <a:extLst>
              <a:ext uri="{FF2B5EF4-FFF2-40B4-BE49-F238E27FC236}">
                <a16:creationId xmlns:a16="http://schemas.microsoft.com/office/drawing/2014/main" id="{0446CA42-F2C6-D3C5-1348-5DBF52ED94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0EE5C7-6A25-44F9-837A-1373DC0AAE51}" type="slidenum">
              <a:rPr lang="de-CH" altLang="de-DE"/>
              <a:pPr/>
              <a:t>13</a:t>
            </a:fld>
            <a:endParaRPr lang="de-CH"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a:extLst>
              <a:ext uri="{FF2B5EF4-FFF2-40B4-BE49-F238E27FC236}">
                <a16:creationId xmlns:a16="http://schemas.microsoft.com/office/drawing/2014/main" id="{7B96343E-ADBD-6C69-C797-FD3A090314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a:extLst>
              <a:ext uri="{FF2B5EF4-FFF2-40B4-BE49-F238E27FC236}">
                <a16:creationId xmlns:a16="http://schemas.microsoft.com/office/drawing/2014/main" id="{A3EECBB3-27EE-E44E-3A74-EC03C4ACB4AF}"/>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Aft>
                <a:spcPts val="0"/>
              </a:spcAft>
              <a:defRPr/>
            </a:pPr>
            <a:endParaRPr lang="de-CH" altLang="de-DE" dirty="0"/>
          </a:p>
          <a:p>
            <a:pPr eaLnBrk="1" fontAlgn="auto" hangingPunct="1">
              <a:spcAft>
                <a:spcPts val="0"/>
              </a:spcAft>
              <a:defRPr/>
            </a:pPr>
            <a:r>
              <a:rPr lang="de-CH" altLang="de-DE" dirty="0"/>
              <a:t>Palpation und </a:t>
            </a:r>
            <a:r>
              <a:rPr lang="de-CH" altLang="de-DE" dirty="0" err="1"/>
              <a:t>museklfunkionsprüfung</a:t>
            </a:r>
            <a:endParaRPr lang="de-CH" altLang="de-DE" dirty="0"/>
          </a:p>
          <a:p>
            <a:pPr marL="342900" indent="-342900" eaLnBrk="1" fontAlgn="auto" hangingPunct="1">
              <a:spcAft>
                <a:spcPts val="0"/>
              </a:spcAft>
              <a:buFont typeface="Arial" panose="020B0604020202020204" pitchFamily="34" charset="0"/>
              <a:buChar char="•"/>
              <a:defRPr/>
            </a:pPr>
            <a:endParaRPr lang="de-DE" altLang="de-DE" dirty="0">
              <a:solidFill>
                <a:schemeClr val="bg2">
                  <a:lumMod val="10000"/>
                </a:schemeClr>
              </a:solidFill>
            </a:endParaRPr>
          </a:p>
        </p:txBody>
      </p:sp>
      <p:sp>
        <p:nvSpPr>
          <p:cNvPr id="58372" name="Foliennummernplatzhalter 3">
            <a:extLst>
              <a:ext uri="{FF2B5EF4-FFF2-40B4-BE49-F238E27FC236}">
                <a16:creationId xmlns:a16="http://schemas.microsoft.com/office/drawing/2014/main" id="{5D427D6D-286A-99C0-5CB6-A38E4B5961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28B316C-1175-4471-B517-97ADE70E2A72}" type="slidenum">
              <a:rPr lang="de-CH" altLang="de-DE"/>
              <a:pPr/>
              <a:t>14</a:t>
            </a:fld>
            <a:endParaRPr lang="de-CH"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F92A3-1116-1AC6-C2D3-EE6459CE1567}"/>
            </a:ext>
          </a:extLst>
        </p:cNvPr>
        <p:cNvGrpSpPr/>
        <p:nvPr/>
      </p:nvGrpSpPr>
      <p:grpSpPr>
        <a:xfrm>
          <a:off x="0" y="0"/>
          <a:ext cx="0" cy="0"/>
          <a:chOff x="0" y="0"/>
          <a:chExt cx="0" cy="0"/>
        </a:xfrm>
      </p:grpSpPr>
      <p:sp>
        <p:nvSpPr>
          <p:cNvPr id="59394" name="Folienbildplatzhalter 1">
            <a:extLst>
              <a:ext uri="{FF2B5EF4-FFF2-40B4-BE49-F238E27FC236}">
                <a16:creationId xmlns:a16="http://schemas.microsoft.com/office/drawing/2014/main" id="{3B31079F-9EF7-FEED-1CF2-CBADF2564D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a:extLst>
              <a:ext uri="{FF2B5EF4-FFF2-40B4-BE49-F238E27FC236}">
                <a16:creationId xmlns:a16="http://schemas.microsoft.com/office/drawing/2014/main" id="{948E3CF7-5CDB-B183-C497-8BFFDE26DF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CH" altLang="en-US" dirty="0">
                <a:solidFill>
                  <a:srgbClr val="0D0D0D"/>
                </a:solidFill>
                <a:latin typeface="Söhne"/>
              </a:rPr>
              <a:t>Die aktive Komponente  des Tonus steht im Zusammenhang mit neuronaler Aktivität und darum anpassungsfähig. Die viskoelastische Komponente ist unabhängig von neuronaler Aktivität und spiegelt die passiven Spannung des Muskelgewebes ab. Veränderungen in einer der aktiven oder passiven Komponenten können den Ruhe­tonus beeinflussen; jedoch keine Mit Palpation ist es nicht möglich zwischen passive und aktive </a:t>
            </a:r>
            <a:r>
              <a:rPr lang="de-CH" altLang="en-US" dirty="0" err="1">
                <a:solidFill>
                  <a:srgbClr val="0D0D0D"/>
                </a:solidFill>
                <a:latin typeface="Söhne"/>
              </a:rPr>
              <a:t>komponenten</a:t>
            </a:r>
            <a:r>
              <a:rPr lang="de-CH" altLang="en-US" dirty="0">
                <a:solidFill>
                  <a:srgbClr val="0D0D0D"/>
                </a:solidFill>
                <a:latin typeface="Söhne"/>
              </a:rPr>
              <a:t> zu unterscheiden </a:t>
            </a:r>
            <a:endParaRPr lang="de-CH" altLang="de-DE" dirty="0"/>
          </a:p>
        </p:txBody>
      </p:sp>
      <p:sp>
        <p:nvSpPr>
          <p:cNvPr id="59396" name="Foliennummernplatzhalter 3">
            <a:extLst>
              <a:ext uri="{FF2B5EF4-FFF2-40B4-BE49-F238E27FC236}">
                <a16:creationId xmlns:a16="http://schemas.microsoft.com/office/drawing/2014/main" id="{4F87F5B0-3FF3-8CAF-2FB5-C7E419C525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628C41C-EFD8-4AF1-87CB-FBD77E3586FA}" type="slidenum">
              <a:rPr lang="de-CH" altLang="de-DE" sz="1200">
                <a:solidFill>
                  <a:srgbClr val="000000"/>
                </a:solidFill>
              </a:rPr>
              <a:pPr/>
              <a:t>15</a:t>
            </a:fld>
            <a:endParaRPr lang="de-CH" altLang="de-DE" sz="1200">
              <a:solidFill>
                <a:srgbClr val="000000"/>
              </a:solidFill>
            </a:endParaRPr>
          </a:p>
        </p:txBody>
      </p:sp>
    </p:spTree>
    <p:extLst>
      <p:ext uri="{BB962C8B-B14F-4D97-AF65-F5344CB8AC3E}">
        <p14:creationId xmlns:p14="http://schemas.microsoft.com/office/powerpoint/2010/main" val="365047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C963520A-A16E-F832-0601-701004E4C2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AACF13A0-7017-8264-26B0-5C14DB46BD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de-DE"/>
              <a:t>Unterschiedliche Messmethoden haben in verschiedenen kontrollierte studien eine erhöhung der muskeltonus und eine Abnahme der kraft, ausdauer und Koordination gefunden und die relaxation ist oft verzögert oder fehlend </a:t>
            </a:r>
            <a:endParaRPr lang="en-US" altLang="de-DE"/>
          </a:p>
        </p:txBody>
      </p:sp>
      <p:sp>
        <p:nvSpPr>
          <p:cNvPr id="60420" name="Espace réservé du numéro de diapositive 3">
            <a:extLst>
              <a:ext uri="{FF2B5EF4-FFF2-40B4-BE49-F238E27FC236}">
                <a16:creationId xmlns:a16="http://schemas.microsoft.com/office/drawing/2014/main" id="{FD6441E8-E675-CBB8-B158-7595A5A589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09A19D-D4F6-43C6-AA3D-479E4F3CFAD4}" type="slidenum">
              <a:rPr lang="fr-CA" altLang="de-DE" sz="1800">
                <a:latin typeface="Arial" panose="020B0604020202020204" pitchFamily="34" charset="0"/>
              </a:rPr>
              <a:pPr/>
              <a:t>16</a:t>
            </a:fld>
            <a:endParaRPr lang="fr-CA" altLang="de-DE" sz="18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A5F1E9C-CAA1-DCB4-7B69-43D8308B7C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0826E6B-165C-5B64-5E12-A26E6230BA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dirty="0"/>
              <a:t>Das letzte </a:t>
            </a:r>
            <a:r>
              <a:rPr lang="de-CH" altLang="en-US" dirty="0" err="1"/>
              <a:t>report</a:t>
            </a:r>
            <a:r>
              <a:rPr lang="de-CH" altLang="en-US" dirty="0"/>
              <a:t> der ICS </a:t>
            </a:r>
            <a:r>
              <a:rPr lang="de-CH" altLang="en-US" dirty="0" err="1"/>
              <a:t>untertielt</a:t>
            </a:r>
            <a:r>
              <a:rPr lang="de-CH" altLang="en-US" dirty="0"/>
              <a:t> die </a:t>
            </a:r>
            <a:r>
              <a:rPr lang="de-CH" altLang="en-US" dirty="0" err="1"/>
              <a:t>beceknbodenschmerren</a:t>
            </a:r>
            <a:r>
              <a:rPr lang="de-CH" altLang="en-US" dirty="0"/>
              <a:t> einen  </a:t>
            </a:r>
            <a:r>
              <a:rPr lang="de-CH" altLang="en-US" dirty="0" err="1"/>
              <a:t>beceknbodenmyalgie</a:t>
            </a:r>
            <a:r>
              <a:rPr lang="de-CH" altLang="en-US" dirty="0"/>
              <a:t>, </a:t>
            </a:r>
            <a:r>
              <a:rPr lang="de-CH" altLang="en-US" dirty="0" err="1"/>
              <a:t>beckenbodenspannung</a:t>
            </a:r>
            <a:r>
              <a:rPr lang="de-CH" altLang="en-US" dirty="0"/>
              <a:t> </a:t>
            </a:r>
            <a:r>
              <a:rPr lang="de-CH" altLang="en-US" dirty="0" err="1"/>
              <a:t>myalgie</a:t>
            </a:r>
            <a:r>
              <a:rPr lang="de-CH" altLang="en-US" dirty="0"/>
              <a:t> und </a:t>
            </a:r>
            <a:r>
              <a:rPr lang="de-CH" altLang="en-US" dirty="0" err="1"/>
              <a:t>myofsziale</a:t>
            </a:r>
            <a:r>
              <a:rPr lang="de-CH" altLang="en-US" dirty="0"/>
              <a:t> schmerzen</a:t>
            </a:r>
            <a:endParaRPr lang="en-GB" altLang="en-US" dirty="0"/>
          </a:p>
        </p:txBody>
      </p:sp>
      <p:sp>
        <p:nvSpPr>
          <p:cNvPr id="61444" name="Slide Number Placeholder 3">
            <a:extLst>
              <a:ext uri="{FF2B5EF4-FFF2-40B4-BE49-F238E27FC236}">
                <a16:creationId xmlns:a16="http://schemas.microsoft.com/office/drawing/2014/main" id="{AA343EAB-8C49-F4B6-14B2-BAD433A560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61CB08-F5E0-4D75-9D8B-9CCC0F7E041E}" type="slidenum">
              <a:rPr lang="de-CH" altLang="de-DE"/>
              <a:pPr/>
              <a:t>17</a:t>
            </a:fld>
            <a:endParaRPr lang="de-CH"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DDB96F15-4B78-2174-6645-46EC3963C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a:extLst>
              <a:ext uri="{FF2B5EF4-FFF2-40B4-BE49-F238E27FC236}">
                <a16:creationId xmlns:a16="http://schemas.microsoft.com/office/drawing/2014/main" id="{83E53119-DB7F-DEC1-6C5D-0401D06B15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dirty="0" err="1"/>
              <a:t>Tiggerpoints</a:t>
            </a:r>
            <a:r>
              <a:rPr lang="en-GB" altLang="de-DE" dirty="0"/>
              <a:t> are hypersensitive </a:t>
            </a:r>
            <a:r>
              <a:rPr lang="en-GB" altLang="de-DE" dirty="0" err="1"/>
              <a:t>punkte</a:t>
            </a:r>
            <a:r>
              <a:rPr lang="en-GB" altLang="de-DE" dirty="0"/>
              <a:t> und </a:t>
            </a:r>
            <a:r>
              <a:rPr lang="en-GB" altLang="de-DE" dirty="0" err="1"/>
              <a:t>können</a:t>
            </a:r>
            <a:r>
              <a:rPr lang="en-GB" altLang="de-DE" dirty="0"/>
              <a:t> </a:t>
            </a:r>
            <a:r>
              <a:rPr lang="en-GB" altLang="de-DE" dirty="0" err="1"/>
              <a:t>auftrteten</a:t>
            </a:r>
            <a:r>
              <a:rPr lang="en-GB" altLang="de-DE" dirty="0"/>
              <a:t> </a:t>
            </a:r>
            <a:r>
              <a:rPr lang="en-GB" altLang="de-DE" dirty="0" err="1"/>
              <a:t>bei</a:t>
            </a:r>
            <a:r>
              <a:rPr lang="en-GB" altLang="de-DE" dirty="0"/>
              <a:t> </a:t>
            </a:r>
            <a:r>
              <a:rPr lang="en-GB" altLang="de-DE" dirty="0" err="1"/>
              <a:t>druck</a:t>
            </a:r>
            <a:r>
              <a:rPr lang="en-GB" altLang="de-DE" dirty="0"/>
              <a:t> auf der </a:t>
            </a:r>
            <a:r>
              <a:rPr lang="en-GB" altLang="de-DE" dirty="0" err="1"/>
              <a:t>triggerpunkt</a:t>
            </a:r>
            <a:r>
              <a:rPr lang="en-GB" altLang="de-DE" dirty="0"/>
              <a:t> und </a:t>
            </a:r>
            <a:r>
              <a:rPr lang="en-GB" altLang="de-DE" dirty="0" err="1"/>
              <a:t>oder</a:t>
            </a:r>
            <a:r>
              <a:rPr lang="en-GB" altLang="de-DE" dirty="0"/>
              <a:t> be </a:t>
            </a:r>
            <a:r>
              <a:rPr lang="en-GB" altLang="de-DE" dirty="0" err="1"/>
              <a:t>ieine</a:t>
            </a:r>
            <a:r>
              <a:rPr lang="en-GB" altLang="de-DE" dirty="0"/>
              <a:t>  </a:t>
            </a:r>
            <a:r>
              <a:rPr lang="en-GB" altLang="de-DE" dirty="0" err="1"/>
              <a:t>peterendend</a:t>
            </a:r>
            <a:r>
              <a:rPr lang="en-GB" altLang="de-DE" dirty="0"/>
              <a:t> </a:t>
            </a:r>
            <a:r>
              <a:rPr lang="en-GB" altLang="de-DE" dirty="0" err="1"/>
              <a:t>oder</a:t>
            </a:r>
            <a:r>
              <a:rPr lang="en-GB" altLang="de-DE" dirty="0"/>
              <a:t> </a:t>
            </a:r>
            <a:r>
              <a:rPr lang="en-GB" altLang="de-DE" dirty="0" err="1"/>
              <a:t>anhaltnede</a:t>
            </a:r>
            <a:r>
              <a:rPr lang="en-GB" altLang="de-DE" dirty="0"/>
              <a:t> </a:t>
            </a:r>
            <a:r>
              <a:rPr lang="en-GB" altLang="de-DE" dirty="0" err="1"/>
              <a:t>bewegung</a:t>
            </a:r>
            <a:r>
              <a:rPr lang="en-GB" altLang="de-DE" dirty="0"/>
              <a:t> . </a:t>
            </a:r>
            <a:r>
              <a:rPr lang="en-GB" altLang="de-DE" dirty="0" err="1"/>
              <a:t>Diese</a:t>
            </a:r>
            <a:r>
              <a:rPr lang="en-GB" altLang="de-DE" dirty="0"/>
              <a:t> </a:t>
            </a:r>
            <a:r>
              <a:rPr lang="en-GB" altLang="de-DE" dirty="0" err="1"/>
              <a:t>korreliert</a:t>
            </a:r>
            <a:r>
              <a:rPr lang="en-GB" altLang="de-DE" dirty="0"/>
              <a:t> </a:t>
            </a:r>
            <a:r>
              <a:rPr lang="en-GB" altLang="de-DE" dirty="0" err="1"/>
              <a:t>mit</a:t>
            </a:r>
            <a:r>
              <a:rPr lang="en-GB" altLang="de-DE" dirty="0"/>
              <a:t> der </a:t>
            </a:r>
            <a:r>
              <a:rPr lang="en-GB" altLang="de-DE" dirty="0" err="1"/>
              <a:t>miktion</a:t>
            </a:r>
            <a:r>
              <a:rPr lang="en-GB" altLang="de-DE" dirty="0"/>
              <a:t> </a:t>
            </a:r>
            <a:r>
              <a:rPr lang="en-GB" altLang="de-DE" dirty="0" err="1"/>
              <a:t>iund</a:t>
            </a:r>
            <a:r>
              <a:rPr lang="en-GB" altLang="de-DE" dirty="0"/>
              <a:t> </a:t>
            </a:r>
            <a:r>
              <a:rPr lang="en-GB" altLang="de-DE" dirty="0" err="1"/>
              <a:t>defäkation</a:t>
            </a:r>
            <a:r>
              <a:rPr lang="en-GB" altLang="de-DE" dirty="0"/>
              <a:t>  </a:t>
            </a:r>
          </a:p>
        </p:txBody>
      </p:sp>
      <p:sp>
        <p:nvSpPr>
          <p:cNvPr id="62468" name="Foliennummernplatzhalter 3">
            <a:extLst>
              <a:ext uri="{FF2B5EF4-FFF2-40B4-BE49-F238E27FC236}">
                <a16:creationId xmlns:a16="http://schemas.microsoft.com/office/drawing/2014/main" id="{D390DC1D-C81F-114E-04B6-4E7E14C4ED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189BEB-2298-436B-880F-1F9F6BA6F126}" type="slidenum">
              <a:rPr lang="de-CH" altLang="de-DE"/>
              <a:pPr/>
              <a:t>18</a:t>
            </a:fld>
            <a:endParaRPr lang="de-CH"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657A616-4043-1F24-453E-6205D4D24B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8A0D2FF-7672-4E11-A478-6A9D2199908C}" type="slidenum">
              <a:rPr lang="fr-CA" altLang="de-DE"/>
              <a:pPr/>
              <a:t>19</a:t>
            </a:fld>
            <a:endParaRPr lang="fr-CA" altLang="de-DE"/>
          </a:p>
        </p:txBody>
      </p:sp>
      <p:sp>
        <p:nvSpPr>
          <p:cNvPr id="63491" name="Rectangle 2">
            <a:extLst>
              <a:ext uri="{FF2B5EF4-FFF2-40B4-BE49-F238E27FC236}">
                <a16:creationId xmlns:a16="http://schemas.microsoft.com/office/drawing/2014/main" id="{29E3D70F-6972-35BD-79AB-4EDE70546A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57D2AEE7-76F0-781D-EA5B-A4470EC8B6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de-DE" dirty="0"/>
              <a:t>Auch </a:t>
            </a:r>
            <a:r>
              <a:rPr lang="fr-CA" altLang="de-DE" dirty="0" err="1"/>
              <a:t>das</a:t>
            </a:r>
            <a:r>
              <a:rPr lang="fr-CA" altLang="de-DE" dirty="0"/>
              <a:t> BG </a:t>
            </a:r>
            <a:r>
              <a:rPr lang="fr-CA" altLang="de-DE" dirty="0" err="1"/>
              <a:t>soll</a:t>
            </a:r>
            <a:r>
              <a:rPr lang="fr-CA" altLang="de-DE" dirty="0"/>
              <a:t> </a:t>
            </a:r>
            <a:r>
              <a:rPr lang="fr-CA" altLang="de-DE" dirty="0" err="1"/>
              <a:t>evaluaiert</a:t>
            </a:r>
            <a:r>
              <a:rPr lang="fr-CA" altLang="de-DE" dirty="0"/>
              <a:t> </a:t>
            </a:r>
            <a:r>
              <a:rPr lang="fr-CA" altLang="de-DE" dirty="0" err="1"/>
              <a:t>werden</a:t>
            </a:r>
            <a:r>
              <a:rPr lang="fr-CA" altLang="de-DE" dirty="0"/>
              <a:t> mit </a:t>
            </a:r>
            <a:r>
              <a:rPr lang="fr-CA" altLang="de-DE" dirty="0" err="1"/>
              <a:t>u.a</a:t>
            </a:r>
            <a:r>
              <a:rPr lang="fr-CA" altLang="de-DE" dirty="0"/>
              <a:t> skin-</a:t>
            </a:r>
            <a:r>
              <a:rPr lang="fr-CA" altLang="de-DE" dirty="0" err="1"/>
              <a:t>rolling</a:t>
            </a:r>
            <a:r>
              <a:rPr lang="fr-CA" altLang="de-DE" dirty="0"/>
              <a:t> </a:t>
            </a:r>
            <a:r>
              <a:rPr lang="fr-CA" altLang="de-DE" dirty="0" err="1"/>
              <a:t>wird</a:t>
            </a:r>
            <a:r>
              <a:rPr lang="fr-CA" altLang="de-DE" dirty="0"/>
              <a:t> die </a:t>
            </a:r>
            <a:r>
              <a:rPr lang="fr-CA" altLang="de-DE" dirty="0" err="1"/>
              <a:t>mobilität</a:t>
            </a:r>
            <a:r>
              <a:rPr lang="fr-CA" altLang="de-DE" dirty="0"/>
              <a:t> </a:t>
            </a:r>
            <a:r>
              <a:rPr lang="fr-CA" altLang="de-DE" dirty="0" err="1"/>
              <a:t>überprüft</a:t>
            </a:r>
            <a:endParaRPr lang="fr-CA" alt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a:extLst>
              <a:ext uri="{FF2B5EF4-FFF2-40B4-BE49-F238E27FC236}">
                <a16:creationId xmlns:a16="http://schemas.microsoft.com/office/drawing/2014/main" id="{1B8816D5-18B5-97EE-3D55-002A0D3057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a:extLst>
              <a:ext uri="{FF2B5EF4-FFF2-40B4-BE49-F238E27FC236}">
                <a16:creationId xmlns:a16="http://schemas.microsoft.com/office/drawing/2014/main" id="{E30CEF7E-4C45-0C8C-10BD-809F244AA6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a:solidFill>
                  <a:srgbClr val="0D0D0D"/>
                </a:solidFill>
                <a:latin typeface="Söhne"/>
              </a:rPr>
              <a:t>Wie in diesen slide ersichtlich sind chronische Beckenschmerzen komplex und eine richtige Diagnose ist eine Herausforderung durch vielzahl der organischen Strukturen, die damit zusammenhängen, ohne dass wir die zentrale Regulation und psychische Komponenten miteinbeziehen.</a:t>
            </a:r>
            <a:endParaRPr lang="de-CH" altLang="en-US"/>
          </a:p>
        </p:txBody>
      </p:sp>
      <p:sp>
        <p:nvSpPr>
          <p:cNvPr id="44036" name="Foliennummernplatzhalter 3">
            <a:extLst>
              <a:ext uri="{FF2B5EF4-FFF2-40B4-BE49-F238E27FC236}">
                <a16:creationId xmlns:a16="http://schemas.microsoft.com/office/drawing/2014/main" id="{1FFB2D39-5640-1878-CFB6-4E13E02615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F2C48D-C963-40FC-AE3D-32711A4FC809}" type="slidenum">
              <a:rPr lang="de-CH" altLang="de-DE"/>
              <a:pPr/>
              <a:t>2</a:t>
            </a:fld>
            <a:endParaRPr lang="de-CH"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D414640-D56F-D5A3-32FE-971A03D24C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FA3E863-777D-6F06-54BA-72255B7F70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dirty="0">
                <a:solidFill>
                  <a:srgbClr val="000000"/>
                </a:solidFill>
                <a:latin typeface="Söhne"/>
              </a:rPr>
              <a:t>Bei der </a:t>
            </a:r>
            <a:r>
              <a:rPr lang="de-CH" altLang="en-US" dirty="0" err="1">
                <a:solidFill>
                  <a:srgbClr val="000000"/>
                </a:solidFill>
                <a:latin typeface="Söhne"/>
              </a:rPr>
              <a:t>provokationstest</a:t>
            </a:r>
            <a:r>
              <a:rPr lang="de-CH" altLang="en-US" dirty="0">
                <a:solidFill>
                  <a:srgbClr val="000000"/>
                </a:solidFill>
                <a:latin typeface="Söhne"/>
              </a:rPr>
              <a:t> der </a:t>
            </a:r>
            <a:r>
              <a:rPr lang="de-CH" altLang="en-US" dirty="0" err="1">
                <a:solidFill>
                  <a:srgbClr val="000000"/>
                </a:solidFill>
                <a:latin typeface="Söhne"/>
              </a:rPr>
              <a:t>pudendal</a:t>
            </a:r>
            <a:r>
              <a:rPr lang="de-CH" altLang="en-US" dirty="0">
                <a:solidFill>
                  <a:srgbClr val="000000"/>
                </a:solidFill>
                <a:latin typeface="Söhne"/>
              </a:rPr>
              <a:t> nerv wird überprüft ob ein </a:t>
            </a:r>
            <a:r>
              <a:rPr lang="de-CH" altLang="en-US" dirty="0" err="1">
                <a:solidFill>
                  <a:srgbClr val="000000"/>
                </a:solidFill>
                <a:latin typeface="Söhne"/>
              </a:rPr>
              <a:t>neuropatische</a:t>
            </a:r>
            <a:r>
              <a:rPr lang="de-CH" altLang="en-US" dirty="0">
                <a:solidFill>
                  <a:srgbClr val="000000"/>
                </a:solidFill>
                <a:latin typeface="Söhne"/>
              </a:rPr>
              <a:t> </a:t>
            </a:r>
            <a:r>
              <a:rPr lang="de-CH" altLang="en-US" dirty="0" err="1">
                <a:solidFill>
                  <a:srgbClr val="000000"/>
                </a:solidFill>
                <a:latin typeface="Söhne"/>
              </a:rPr>
              <a:t>ursache</a:t>
            </a:r>
            <a:r>
              <a:rPr lang="de-CH" altLang="en-US" dirty="0">
                <a:solidFill>
                  <a:srgbClr val="000000"/>
                </a:solidFill>
                <a:latin typeface="Söhne"/>
              </a:rPr>
              <a:t> vorhanden sein kann Dies, kann verursacht werden durch mechanische oder nicht-mechanische Verletzungen des </a:t>
            </a:r>
            <a:r>
              <a:rPr lang="de-CH" altLang="en-US" dirty="0" err="1">
                <a:solidFill>
                  <a:srgbClr val="000000"/>
                </a:solidFill>
                <a:latin typeface="Söhne"/>
              </a:rPr>
              <a:t>Pudendalnervs</a:t>
            </a:r>
            <a:r>
              <a:rPr lang="de-CH" altLang="en-US" dirty="0">
                <a:solidFill>
                  <a:srgbClr val="000000"/>
                </a:solidFill>
                <a:latin typeface="Söhne"/>
              </a:rPr>
              <a:t>. </a:t>
            </a:r>
            <a:endParaRPr lang="en-GB" altLang="en-US" dirty="0"/>
          </a:p>
        </p:txBody>
      </p:sp>
      <p:sp>
        <p:nvSpPr>
          <p:cNvPr id="64516" name="Slide Number Placeholder 3">
            <a:extLst>
              <a:ext uri="{FF2B5EF4-FFF2-40B4-BE49-F238E27FC236}">
                <a16:creationId xmlns:a16="http://schemas.microsoft.com/office/drawing/2014/main" id="{BA616614-78E6-0942-9A92-F6092A88C7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EBACE26-942A-45D2-98E1-AECD774ECA3A}" type="slidenum">
              <a:rPr lang="de-CH" altLang="de-DE"/>
              <a:pPr/>
              <a:t>20</a:t>
            </a:fld>
            <a:endParaRPr lang="de-CH"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9D45C2DE-5DD7-83DA-4311-0C0AF41179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5A54D238-74BF-CBEE-CBE5-99ABC6CA21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dirty="0"/>
              <a:t>Aber was können wir physiotherapeutisch bieten bei einen </a:t>
            </a:r>
            <a:r>
              <a:rPr lang="de-CH" altLang="en-US" dirty="0" err="1"/>
              <a:t>becekbne</a:t>
            </a:r>
            <a:r>
              <a:rPr lang="de-CH" altLang="en-US" dirty="0"/>
              <a:t> </a:t>
            </a:r>
            <a:r>
              <a:rPr lang="de-CH" altLang="en-US" dirty="0" err="1"/>
              <a:t>schmerzsyndrom</a:t>
            </a:r>
            <a:r>
              <a:rPr lang="de-CH" altLang="en-US" dirty="0"/>
              <a:t>. Das möchte ich </a:t>
            </a:r>
            <a:r>
              <a:rPr lang="de-CH" altLang="en-US" dirty="0" err="1"/>
              <a:t>gerrne</a:t>
            </a:r>
            <a:r>
              <a:rPr lang="de-CH" altLang="en-US" dirty="0"/>
              <a:t> zeigen an </a:t>
            </a:r>
            <a:r>
              <a:rPr lang="de-CH" altLang="en-US" dirty="0" err="1"/>
              <a:t>ahnd</a:t>
            </a:r>
            <a:r>
              <a:rPr lang="de-CH" altLang="en-US" dirty="0"/>
              <a:t> von  frau </a:t>
            </a:r>
            <a:r>
              <a:rPr lang="de-CH" altLang="en-US" dirty="0" err="1"/>
              <a:t>painfull</a:t>
            </a:r>
            <a:r>
              <a:rPr lang="de-CH" altLang="en-US" dirty="0"/>
              <a:t> </a:t>
            </a:r>
            <a:r>
              <a:rPr lang="de-CH" altLang="en-US" dirty="0" err="1"/>
              <a:t>bladder</a:t>
            </a:r>
            <a:r>
              <a:rPr lang="de-CH" altLang="en-US" dirty="0"/>
              <a:t> </a:t>
            </a:r>
            <a:endParaRPr lang="en-GB" altLang="en-US" dirty="0"/>
          </a:p>
        </p:txBody>
      </p:sp>
      <p:sp>
        <p:nvSpPr>
          <p:cNvPr id="65540" name="Slide Number Placeholder 3">
            <a:extLst>
              <a:ext uri="{FF2B5EF4-FFF2-40B4-BE49-F238E27FC236}">
                <a16:creationId xmlns:a16="http://schemas.microsoft.com/office/drawing/2014/main" id="{B84F02EB-E875-EC2B-19C0-A7A2457CC2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61DB1C2-8BA8-4AB4-B5EA-22A91C985A65}" type="slidenum">
              <a:rPr lang="de-CH" altLang="de-DE"/>
              <a:pPr/>
              <a:t>21</a:t>
            </a:fld>
            <a:endParaRPr lang="de-CH"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95A1D940-0D1C-A60F-F33E-570FE30923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a:extLst>
              <a:ext uri="{FF2B5EF4-FFF2-40B4-BE49-F238E27FC236}">
                <a16:creationId xmlns:a16="http://schemas.microsoft.com/office/drawing/2014/main" id="{8F49E570-7FD9-66FA-AA3B-20B14CBEAF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66564" name="Foliennummernplatzhalter 3">
            <a:extLst>
              <a:ext uri="{FF2B5EF4-FFF2-40B4-BE49-F238E27FC236}">
                <a16:creationId xmlns:a16="http://schemas.microsoft.com/office/drawing/2014/main" id="{23D41C4C-A646-E52B-291D-DFD719656F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EE191D9-ACFB-4781-B6A6-42C2826250C0}" type="slidenum">
              <a:rPr lang="de-CH" altLang="de-DE"/>
              <a:pPr/>
              <a:t>23</a:t>
            </a:fld>
            <a:endParaRPr lang="de-CH"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a:extLst>
              <a:ext uri="{FF2B5EF4-FFF2-40B4-BE49-F238E27FC236}">
                <a16:creationId xmlns:a16="http://schemas.microsoft.com/office/drawing/2014/main" id="{D64B4A0D-7861-7594-5083-DB182AB06B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izenplatzhalter 2">
            <a:extLst>
              <a:ext uri="{FF2B5EF4-FFF2-40B4-BE49-F238E27FC236}">
                <a16:creationId xmlns:a16="http://schemas.microsoft.com/office/drawing/2014/main" id="{A312DBF3-55CB-CAD2-B4B5-5D5F322708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67588" name="Foliennummernplatzhalter 3">
            <a:extLst>
              <a:ext uri="{FF2B5EF4-FFF2-40B4-BE49-F238E27FC236}">
                <a16:creationId xmlns:a16="http://schemas.microsoft.com/office/drawing/2014/main" id="{46096155-D2D1-A722-84BA-959F99027C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C5E9E8-5E57-4D01-A0C3-CA460A475906}" type="slidenum">
              <a:rPr lang="de-CH" altLang="de-DE"/>
              <a:pPr/>
              <a:t>24</a:t>
            </a:fld>
            <a:endParaRPr lang="de-CH"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a:extLst>
              <a:ext uri="{FF2B5EF4-FFF2-40B4-BE49-F238E27FC236}">
                <a16:creationId xmlns:a16="http://schemas.microsoft.com/office/drawing/2014/main" id="{635724B8-A9A7-E340-608E-F70A72617B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a:extLst>
              <a:ext uri="{FF2B5EF4-FFF2-40B4-BE49-F238E27FC236}">
                <a16:creationId xmlns:a16="http://schemas.microsoft.com/office/drawing/2014/main" id="{CA51B0C9-D85A-F074-0EDD-25D3FF888B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68612" name="Foliennummernplatzhalter 3">
            <a:extLst>
              <a:ext uri="{FF2B5EF4-FFF2-40B4-BE49-F238E27FC236}">
                <a16:creationId xmlns:a16="http://schemas.microsoft.com/office/drawing/2014/main" id="{894B058C-CC0A-51B9-22A0-6A09D40AD9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760CF79-39FE-4B3C-A10B-1883A1356F07}" type="slidenum">
              <a:rPr lang="de-CH" altLang="de-DE"/>
              <a:pPr/>
              <a:t>26</a:t>
            </a:fld>
            <a:endParaRPr lang="de-CH"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a:extLst>
              <a:ext uri="{FF2B5EF4-FFF2-40B4-BE49-F238E27FC236}">
                <a16:creationId xmlns:a16="http://schemas.microsoft.com/office/drawing/2014/main" id="{1CE51D0D-33F0-C5E7-090D-590547AE0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a:extLst>
              <a:ext uri="{FF2B5EF4-FFF2-40B4-BE49-F238E27FC236}">
                <a16:creationId xmlns:a16="http://schemas.microsoft.com/office/drawing/2014/main" id="{3C14A74E-52EA-5E15-A9AF-C0D9C6C03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chemeClr val="tx1"/>
              </a:buClr>
              <a:buFont typeface="Wingdings" panose="05000000000000000000" pitchFamily="2" charset="2"/>
              <a:buNone/>
            </a:pPr>
            <a:endParaRPr lang="de-CH" altLang="de-DE"/>
          </a:p>
        </p:txBody>
      </p:sp>
      <p:sp>
        <p:nvSpPr>
          <p:cNvPr id="69636" name="Foliennummernplatzhalter 3">
            <a:extLst>
              <a:ext uri="{FF2B5EF4-FFF2-40B4-BE49-F238E27FC236}">
                <a16:creationId xmlns:a16="http://schemas.microsoft.com/office/drawing/2014/main" id="{B69F704E-CE04-EBC7-84DD-6B5F9F28C0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67197A7-141F-48B4-A19D-FC7BEFFA6792}" type="slidenum">
              <a:rPr lang="de-CH" altLang="de-DE"/>
              <a:pPr/>
              <a:t>27</a:t>
            </a:fld>
            <a:endParaRPr lang="de-CH"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a:extLst>
              <a:ext uri="{FF2B5EF4-FFF2-40B4-BE49-F238E27FC236}">
                <a16:creationId xmlns:a16="http://schemas.microsoft.com/office/drawing/2014/main" id="{3DEDA34E-9709-35E5-0A39-18DAFAAF79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a:extLst>
              <a:ext uri="{FF2B5EF4-FFF2-40B4-BE49-F238E27FC236}">
                <a16:creationId xmlns:a16="http://schemas.microsoft.com/office/drawing/2014/main" id="{78778310-8002-0AB7-88CE-F426B8EC11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10 till 60 seconds of ischaemic compression to soften the tissue. </a:t>
            </a:r>
          </a:p>
        </p:txBody>
      </p:sp>
      <p:sp>
        <p:nvSpPr>
          <p:cNvPr id="70660" name="Foliennummernplatzhalter 3">
            <a:extLst>
              <a:ext uri="{FF2B5EF4-FFF2-40B4-BE49-F238E27FC236}">
                <a16:creationId xmlns:a16="http://schemas.microsoft.com/office/drawing/2014/main" id="{043CD3D4-3FB2-50A6-B61F-A04327A37C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BAE00B1-75B2-4FD2-AF74-9EB6ABC33287}" type="slidenum">
              <a:rPr lang="de-CH" altLang="de-DE"/>
              <a:pPr/>
              <a:t>28</a:t>
            </a:fld>
            <a:endParaRPr lang="de-CH"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a:extLst>
              <a:ext uri="{FF2B5EF4-FFF2-40B4-BE49-F238E27FC236}">
                <a16:creationId xmlns:a16="http://schemas.microsoft.com/office/drawing/2014/main" id="{92E8102C-8E94-40BC-ADA2-3A2F3CB13C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izenplatzhalter 2">
            <a:extLst>
              <a:ext uri="{FF2B5EF4-FFF2-40B4-BE49-F238E27FC236}">
                <a16:creationId xmlns:a16="http://schemas.microsoft.com/office/drawing/2014/main" id="{93645C6E-F2EA-E95B-3503-391E4E3512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a:t>In eine studie von Fitzgerald sind 81 frauen mit einen bladder pain syndroom randomisiert sind worden in eine myfasziale und in eine massage group </a:t>
            </a:r>
          </a:p>
          <a:p>
            <a:r>
              <a:rPr lang="en-GB" altLang="de-DE"/>
              <a:t>In der myo hatten 56 % der frauen einen moderate bis gute verbesserung und in die massage group 26 %</a:t>
            </a:r>
          </a:p>
          <a:p>
            <a:r>
              <a:rPr lang="en-GB" altLang="de-DE"/>
              <a:t> </a:t>
            </a:r>
          </a:p>
        </p:txBody>
      </p:sp>
      <p:sp>
        <p:nvSpPr>
          <p:cNvPr id="71684" name="Foliennummernplatzhalter 3">
            <a:extLst>
              <a:ext uri="{FF2B5EF4-FFF2-40B4-BE49-F238E27FC236}">
                <a16:creationId xmlns:a16="http://schemas.microsoft.com/office/drawing/2014/main" id="{AF77ADEA-1526-4ACB-6D83-7AEAC1A752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1A4B2F-6D1F-48CB-A6A6-FC4A7E4111CE}" type="slidenum">
              <a:rPr lang="de-CH" altLang="de-DE"/>
              <a:pPr/>
              <a:t>29</a:t>
            </a:fld>
            <a:endParaRPr lang="de-CH"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a:extLst>
              <a:ext uri="{FF2B5EF4-FFF2-40B4-BE49-F238E27FC236}">
                <a16:creationId xmlns:a16="http://schemas.microsoft.com/office/drawing/2014/main" id="{301AB85A-2927-4E24-476F-C21A116C74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izenplatzhalter 2">
            <a:extLst>
              <a:ext uri="{FF2B5EF4-FFF2-40B4-BE49-F238E27FC236}">
                <a16:creationId xmlns:a16="http://schemas.microsoft.com/office/drawing/2014/main" id="{8C73B280-0F85-7A1D-8709-EA2624711A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dirty="0"/>
              <a:t>200 </a:t>
            </a:r>
            <a:r>
              <a:rPr lang="en-GB" altLang="de-DE" dirty="0" err="1"/>
              <a:t>Männer</a:t>
            </a:r>
            <a:r>
              <a:rPr lang="en-GB" altLang="de-DE" dirty="0"/>
              <a:t> </a:t>
            </a:r>
            <a:r>
              <a:rPr lang="en-GB" altLang="de-DE" dirty="0" err="1"/>
              <a:t>mit</a:t>
            </a:r>
            <a:r>
              <a:rPr lang="en-GB" altLang="de-DE" dirty="0"/>
              <a:t> chronic pelvic pain </a:t>
            </a:r>
            <a:r>
              <a:rPr lang="en-GB" altLang="de-DE" dirty="0" err="1"/>
              <a:t>haben</a:t>
            </a:r>
            <a:r>
              <a:rPr lang="en-GB" altLang="de-DE" dirty="0"/>
              <a:t> </a:t>
            </a:r>
            <a:r>
              <a:rPr lang="en-GB" altLang="de-DE" dirty="0" err="1"/>
              <a:t>mitemacht</a:t>
            </a:r>
            <a:r>
              <a:rPr lang="en-GB" altLang="de-DE" dirty="0"/>
              <a:t> </a:t>
            </a:r>
            <a:r>
              <a:rPr lang="en-GB" altLang="de-DE" dirty="0" err="1"/>
              <a:t>mit</a:t>
            </a:r>
            <a:r>
              <a:rPr lang="en-GB" altLang="de-DE" dirty="0"/>
              <a:t> das Stanford </a:t>
            </a:r>
            <a:r>
              <a:rPr lang="en-GB" altLang="de-DE" dirty="0" err="1"/>
              <a:t>protokoll</a:t>
            </a:r>
            <a:r>
              <a:rPr lang="en-GB" altLang="de-DE" dirty="0"/>
              <a:t>  was </a:t>
            </a:r>
            <a:r>
              <a:rPr lang="en-GB" altLang="de-DE" dirty="0" err="1"/>
              <a:t>besteht</a:t>
            </a:r>
            <a:r>
              <a:rPr lang="en-GB" altLang="de-DE" dirty="0"/>
              <a:t> </a:t>
            </a:r>
            <a:r>
              <a:rPr lang="en-GB" altLang="de-DE" dirty="0" err="1"/>
              <a:t>aus</a:t>
            </a:r>
            <a:r>
              <a:rPr lang="en-GB" altLang="de-DE" dirty="0"/>
              <a:t> </a:t>
            </a:r>
            <a:r>
              <a:rPr lang="en-GB" altLang="de-DE" dirty="0" err="1"/>
              <a:t>een</a:t>
            </a:r>
            <a:r>
              <a:rPr lang="en-GB" altLang="de-DE" dirty="0"/>
              <a:t> 6 </a:t>
            </a:r>
            <a:r>
              <a:rPr lang="en-GB" altLang="de-DE" dirty="0" err="1"/>
              <a:t>tägige</a:t>
            </a:r>
            <a:r>
              <a:rPr lang="en-GB" altLang="de-DE" dirty="0"/>
              <a:t> intensive </a:t>
            </a:r>
            <a:r>
              <a:rPr lang="en-GB" altLang="de-DE" dirty="0" err="1"/>
              <a:t>behandlung</a:t>
            </a:r>
            <a:endParaRPr lang="en-GB" altLang="de-DE" dirty="0"/>
          </a:p>
          <a:p>
            <a:r>
              <a:rPr lang="en-GB" altLang="de-DE" dirty="0" err="1"/>
              <a:t>kürzlich</a:t>
            </a:r>
            <a:r>
              <a:rPr lang="en-GB" altLang="de-DE" dirty="0"/>
              <a:t> is </a:t>
            </a:r>
            <a:r>
              <a:rPr lang="en-GB" altLang="de-DE" dirty="0" err="1"/>
              <a:t>eine</a:t>
            </a:r>
            <a:r>
              <a:rPr lang="en-GB" altLang="de-DE" dirty="0"/>
              <a:t> </a:t>
            </a:r>
            <a:r>
              <a:rPr lang="en-GB" altLang="de-DE" dirty="0" err="1"/>
              <a:t>studie</a:t>
            </a:r>
            <a:r>
              <a:rPr lang="en-GB" altLang="de-DE" dirty="0"/>
              <a:t> </a:t>
            </a:r>
            <a:r>
              <a:rPr lang="en-GB" altLang="de-DE" dirty="0" err="1"/>
              <a:t>publiziert</a:t>
            </a:r>
            <a:r>
              <a:rPr lang="en-GB" altLang="de-DE" dirty="0"/>
              <a:t> </a:t>
            </a:r>
            <a:r>
              <a:rPr lang="en-GB" altLang="de-DE" dirty="0" err="1"/>
              <a:t>wobei</a:t>
            </a:r>
            <a:r>
              <a:rPr lang="en-GB" altLang="de-DE" dirty="0"/>
              <a:t> </a:t>
            </a:r>
            <a:r>
              <a:rPr lang="en-US" altLang="de-DE" dirty="0"/>
              <a:t>393 patients </a:t>
            </a:r>
            <a:r>
              <a:rPr lang="en-US" altLang="de-DE" dirty="0" err="1"/>
              <a:t>inkludiert</a:t>
            </a:r>
            <a:r>
              <a:rPr lang="en-US" altLang="de-DE" dirty="0"/>
              <a:t> </a:t>
            </a:r>
            <a:r>
              <a:rPr lang="en-US" altLang="de-DE" dirty="0" err="1"/>
              <a:t>worden</a:t>
            </a:r>
            <a:r>
              <a:rPr lang="en-US" altLang="de-DE" dirty="0"/>
              <a:t> </a:t>
            </a:r>
            <a:r>
              <a:rPr lang="en-US" altLang="de-DE" dirty="0" err="1"/>
              <a:t>sinfd</a:t>
            </a:r>
            <a:r>
              <a:rPr lang="en-US" altLang="de-DE" dirty="0"/>
              <a:t> 314 (79.9 %) men and 79 (20.1 %) women. </a:t>
            </a:r>
            <a:r>
              <a:rPr lang="en-GB" altLang="de-DE" dirty="0"/>
              <a:t> Die </a:t>
            </a:r>
            <a:r>
              <a:rPr lang="en-GB" altLang="de-DE" dirty="0" err="1"/>
              <a:t>rgebnisse</a:t>
            </a:r>
            <a:r>
              <a:rPr lang="en-GB" altLang="de-DE" dirty="0"/>
              <a:t> </a:t>
            </a:r>
            <a:r>
              <a:rPr lang="en-GB" altLang="de-DE" dirty="0" err="1"/>
              <a:t>zeigen</a:t>
            </a:r>
            <a:r>
              <a:rPr lang="en-GB" altLang="de-DE" dirty="0"/>
              <a:t> </a:t>
            </a:r>
            <a:r>
              <a:rPr lang="en-GB" altLang="de-DE" dirty="0" err="1"/>
              <a:t>eine</a:t>
            </a:r>
            <a:r>
              <a:rPr lang="en-GB" altLang="de-DE" dirty="0"/>
              <a:t> </a:t>
            </a:r>
            <a:r>
              <a:rPr lang="en-GB" altLang="de-DE" dirty="0" err="1"/>
              <a:t>geliche</a:t>
            </a:r>
            <a:r>
              <a:rPr lang="en-GB" altLang="de-DE" dirty="0"/>
              <a:t> </a:t>
            </a:r>
            <a:r>
              <a:rPr lang="en-GB" altLang="de-DE" dirty="0" err="1"/>
              <a:t>effektivität</a:t>
            </a:r>
            <a:r>
              <a:rPr lang="en-GB" altLang="de-DE" dirty="0"/>
              <a:t> der </a:t>
            </a:r>
            <a:r>
              <a:rPr lang="en-GB" altLang="de-DE" dirty="0" err="1"/>
              <a:t>behandlung</a:t>
            </a:r>
            <a:r>
              <a:rPr lang="en-GB" altLang="de-DE" dirty="0"/>
              <a:t>  </a:t>
            </a:r>
            <a:r>
              <a:rPr lang="en-GB" altLang="de-DE" dirty="0" err="1"/>
              <a:t>bei</a:t>
            </a:r>
            <a:r>
              <a:rPr lang="en-GB" altLang="de-DE" dirty="0"/>
              <a:t> frauen und </a:t>
            </a:r>
            <a:r>
              <a:rPr lang="en-GB" altLang="de-DE" dirty="0" err="1"/>
              <a:t>männer</a:t>
            </a:r>
            <a:r>
              <a:rPr lang="en-GB" altLang="de-DE" dirty="0"/>
              <a:t>. </a:t>
            </a:r>
          </a:p>
        </p:txBody>
      </p:sp>
      <p:sp>
        <p:nvSpPr>
          <p:cNvPr id="72708" name="Foliennummernplatzhalter 3">
            <a:extLst>
              <a:ext uri="{FF2B5EF4-FFF2-40B4-BE49-F238E27FC236}">
                <a16:creationId xmlns:a16="http://schemas.microsoft.com/office/drawing/2014/main" id="{FF765608-8C1C-633E-159B-5BDC43CBCA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623CF5D-D0A1-46EE-B218-2BB54093D0B5}" type="slidenum">
              <a:rPr lang="de-CH" altLang="de-DE"/>
              <a:pPr/>
              <a:t>30</a:t>
            </a:fld>
            <a:endParaRPr lang="de-CH"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a:extLst>
              <a:ext uri="{FF2B5EF4-FFF2-40B4-BE49-F238E27FC236}">
                <a16:creationId xmlns:a16="http://schemas.microsoft.com/office/drawing/2014/main" id="{EDE3CBE3-D80A-6E06-6BD1-674D2346DA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izenplatzhalter 2">
            <a:extLst>
              <a:ext uri="{FF2B5EF4-FFF2-40B4-BE49-F238E27FC236}">
                <a16:creationId xmlns:a16="http://schemas.microsoft.com/office/drawing/2014/main" id="{16740851-C9E0-EECC-E00C-1FC4FDE81F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Massage der PFM entwickelt durch Thiele  1930 für die behandlung von coccygodynia  case- series</a:t>
            </a:r>
          </a:p>
          <a:p>
            <a:r>
              <a:rPr lang="de-CH" altLang="de-DE"/>
              <a:t> </a:t>
            </a:r>
          </a:p>
        </p:txBody>
      </p:sp>
      <p:sp>
        <p:nvSpPr>
          <p:cNvPr id="73732" name="Foliennummernplatzhalter 3">
            <a:extLst>
              <a:ext uri="{FF2B5EF4-FFF2-40B4-BE49-F238E27FC236}">
                <a16:creationId xmlns:a16="http://schemas.microsoft.com/office/drawing/2014/main" id="{E15EE9E8-2485-1978-CBA1-4945B86367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EBAC79D-AEAF-4302-BBC3-60BB93750967}" type="slidenum">
              <a:rPr lang="de-CH" altLang="de-DE"/>
              <a:pPr/>
              <a:t>31</a:t>
            </a:fld>
            <a:endParaRPr lang="de-CH"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CD00044-6CE2-7FB7-B409-E9CAAF0179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95CEBB7A-4DE4-8FBB-C047-D866E0BF9B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Zum Glück gibt es Guidelines, die uns eine struktur und Orientierung zu bieten. </a:t>
            </a:r>
            <a:endParaRPr lang="en-GB" altLang="en-US"/>
          </a:p>
        </p:txBody>
      </p:sp>
      <p:sp>
        <p:nvSpPr>
          <p:cNvPr id="45060" name="Slide Number Placeholder 3">
            <a:extLst>
              <a:ext uri="{FF2B5EF4-FFF2-40B4-BE49-F238E27FC236}">
                <a16:creationId xmlns:a16="http://schemas.microsoft.com/office/drawing/2014/main" id="{32B89BC7-8350-3715-5A0B-3E20347EED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21C5AA-0108-47B8-8D81-4F5A5406B21A}" type="slidenum">
              <a:rPr lang="de-CH" altLang="de-DE"/>
              <a:pPr/>
              <a:t>3</a:t>
            </a:fld>
            <a:endParaRPr lang="de-CH"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a:extLst>
              <a:ext uri="{FF2B5EF4-FFF2-40B4-BE49-F238E27FC236}">
                <a16:creationId xmlns:a16="http://schemas.microsoft.com/office/drawing/2014/main" id="{718E5EAD-DA7B-7402-3BE8-C77C2E0A87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izenplatzhalter 2">
            <a:extLst>
              <a:ext uri="{FF2B5EF4-FFF2-40B4-BE49-F238E27FC236}">
                <a16:creationId xmlns:a16="http://schemas.microsoft.com/office/drawing/2014/main" id="{E3720500-0D68-42E8-555F-3285182E84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a:t>62 % schmerzreduktion</a:t>
            </a:r>
          </a:p>
        </p:txBody>
      </p:sp>
      <p:sp>
        <p:nvSpPr>
          <p:cNvPr id="74756" name="Foliennummernplatzhalter 3">
            <a:extLst>
              <a:ext uri="{FF2B5EF4-FFF2-40B4-BE49-F238E27FC236}">
                <a16:creationId xmlns:a16="http://schemas.microsoft.com/office/drawing/2014/main" id="{1CEB1A05-38FC-52C1-06D1-9EAC7AFD6B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93ED81-4DA6-47A4-9D19-3ECF37A35394}" type="slidenum">
              <a:rPr lang="de-CH" altLang="de-DE"/>
              <a:pPr/>
              <a:t>32</a:t>
            </a:fld>
            <a:endParaRPr lang="de-CH"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Leider gibt es immer noch </a:t>
            </a:r>
            <a:r>
              <a:rPr lang="de-CH" dirty="0" err="1"/>
              <a:t>wenifg</a:t>
            </a:r>
            <a:r>
              <a:rPr lang="de-CH" dirty="0"/>
              <a:t> </a:t>
            </a:r>
            <a:r>
              <a:rPr lang="de-CH" dirty="0" err="1"/>
              <a:t>studien</a:t>
            </a:r>
            <a:r>
              <a:rPr lang="de-CH" dirty="0"/>
              <a:t>. Das zeigt diese review die </a:t>
            </a:r>
            <a:r>
              <a:rPr lang="de-CH" dirty="0" err="1"/>
              <a:t>fst</a:t>
            </a:r>
            <a:r>
              <a:rPr lang="de-CH" dirty="0"/>
              <a:t> </a:t>
            </a:r>
            <a:r>
              <a:rPr lang="de-CH" dirty="0" err="1"/>
              <a:t>nir</a:t>
            </a:r>
            <a:r>
              <a:rPr lang="de-CH" dirty="0"/>
              <a:t> vorher genannte </a:t>
            </a:r>
            <a:r>
              <a:rPr lang="de-CH" dirty="0" err="1"/>
              <a:t>studien</a:t>
            </a:r>
            <a:r>
              <a:rPr lang="de-CH" dirty="0"/>
              <a:t> inkludiert hat.</a:t>
            </a:r>
            <a:endParaRPr lang="en-GB" dirty="0"/>
          </a:p>
        </p:txBody>
      </p:sp>
      <p:sp>
        <p:nvSpPr>
          <p:cNvPr id="4" name="Slide Number Placeholder 3"/>
          <p:cNvSpPr>
            <a:spLocks noGrp="1"/>
          </p:cNvSpPr>
          <p:nvPr>
            <p:ph type="sldNum" sz="quarter" idx="5"/>
          </p:nvPr>
        </p:nvSpPr>
        <p:spPr/>
        <p:txBody>
          <a:bodyPr/>
          <a:lstStyle/>
          <a:p>
            <a:fld id="{DFCD74F2-0599-4E05-B832-31FDAC5E832B}" type="slidenum">
              <a:rPr lang="de-CH" altLang="de-DE" smtClean="0"/>
              <a:pPr/>
              <a:t>33</a:t>
            </a:fld>
            <a:endParaRPr lang="de-CH" altLang="de-DE"/>
          </a:p>
        </p:txBody>
      </p:sp>
    </p:spTree>
    <p:extLst>
      <p:ext uri="{BB962C8B-B14F-4D97-AF65-F5344CB8AC3E}">
        <p14:creationId xmlns:p14="http://schemas.microsoft.com/office/powerpoint/2010/main" val="2371237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Eine </a:t>
            </a:r>
            <a:r>
              <a:rPr lang="de-CH" dirty="0" err="1"/>
              <a:t>studie</a:t>
            </a:r>
            <a:r>
              <a:rPr lang="de-CH" dirty="0"/>
              <a:t> zeigt das </a:t>
            </a:r>
            <a:r>
              <a:rPr lang="de-CH" dirty="0" err="1"/>
              <a:t>bewegung</a:t>
            </a:r>
            <a:r>
              <a:rPr lang="de-CH" dirty="0"/>
              <a:t> neben manuelle </a:t>
            </a:r>
            <a:r>
              <a:rPr lang="de-CH" dirty="0" err="1"/>
              <a:t>technikenffektiv</a:t>
            </a:r>
            <a:r>
              <a:rPr lang="de-CH" dirty="0"/>
              <a:t> ist und es </a:t>
            </a:r>
            <a:r>
              <a:rPr lang="de-CH" dirty="0" err="1"/>
              <a:t>soinnvoll</a:t>
            </a:r>
            <a:r>
              <a:rPr lang="de-CH" dirty="0"/>
              <a:t> scheint angst für </a:t>
            </a:r>
            <a:r>
              <a:rPr lang="de-CH" dirty="0" err="1"/>
              <a:t>bewegung</a:t>
            </a:r>
            <a:r>
              <a:rPr lang="de-CH" dirty="0"/>
              <a:t> ab zu bauen </a:t>
            </a:r>
            <a:endParaRPr lang="en-GB" dirty="0"/>
          </a:p>
        </p:txBody>
      </p:sp>
      <p:sp>
        <p:nvSpPr>
          <p:cNvPr id="4" name="Slide Number Placeholder 3"/>
          <p:cNvSpPr>
            <a:spLocks noGrp="1"/>
          </p:cNvSpPr>
          <p:nvPr>
            <p:ph type="sldNum" sz="quarter" idx="5"/>
          </p:nvPr>
        </p:nvSpPr>
        <p:spPr/>
        <p:txBody>
          <a:bodyPr/>
          <a:lstStyle/>
          <a:p>
            <a:fld id="{DFCD74F2-0599-4E05-B832-31FDAC5E832B}" type="slidenum">
              <a:rPr lang="de-CH" altLang="de-DE" smtClean="0"/>
              <a:pPr/>
              <a:t>34</a:t>
            </a:fld>
            <a:endParaRPr lang="de-CH" altLang="de-DE"/>
          </a:p>
        </p:txBody>
      </p:sp>
    </p:spTree>
    <p:extLst>
      <p:ext uri="{BB962C8B-B14F-4D97-AF65-F5344CB8AC3E}">
        <p14:creationId xmlns:p14="http://schemas.microsoft.com/office/powerpoint/2010/main" val="3328696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Meine </a:t>
            </a:r>
            <a:r>
              <a:rPr lang="de-CH" dirty="0" err="1"/>
              <a:t>take</a:t>
            </a:r>
            <a:r>
              <a:rPr lang="de-CH" dirty="0"/>
              <a:t> </a:t>
            </a:r>
            <a:r>
              <a:rPr lang="de-CH" dirty="0" err="1"/>
              <a:t>home</a:t>
            </a:r>
            <a:r>
              <a:rPr lang="de-CH" dirty="0"/>
              <a:t> </a:t>
            </a:r>
            <a:r>
              <a:rPr lang="de-CH" dirty="0" err="1"/>
              <a:t>measges</a:t>
            </a:r>
            <a:r>
              <a:rPr lang="de-CH" dirty="0"/>
              <a:t> sind in </a:t>
            </a:r>
            <a:r>
              <a:rPr lang="de-CH" dirty="0" err="1"/>
              <a:t>line</a:t>
            </a:r>
            <a:r>
              <a:rPr lang="de-CH" dirty="0"/>
              <a:t> mit der </a:t>
            </a:r>
            <a:r>
              <a:rPr lang="de-CH" dirty="0" err="1"/>
              <a:t>kinklusiondes</a:t>
            </a:r>
            <a:r>
              <a:rPr lang="de-CH" dirty="0"/>
              <a:t> EAU </a:t>
            </a:r>
            <a:r>
              <a:rPr lang="de-CH" dirty="0" err="1"/>
              <a:t>panel</a:t>
            </a:r>
            <a:r>
              <a:rPr lang="de-CH" dirty="0"/>
              <a:t> für </a:t>
            </a:r>
            <a:r>
              <a:rPr lang="de-CH" dirty="0" err="1"/>
              <a:t>beckenboden</a:t>
            </a:r>
            <a:r>
              <a:rPr lang="de-CH" dirty="0"/>
              <a:t> </a:t>
            </a:r>
            <a:r>
              <a:rPr lang="de-CH" dirty="0" err="1"/>
              <a:t>nschmerzen</a:t>
            </a:r>
            <a:endParaRPr lang="en-GB" dirty="0"/>
          </a:p>
        </p:txBody>
      </p:sp>
      <p:sp>
        <p:nvSpPr>
          <p:cNvPr id="4" name="Slide Number Placeholder 3"/>
          <p:cNvSpPr>
            <a:spLocks noGrp="1"/>
          </p:cNvSpPr>
          <p:nvPr>
            <p:ph type="sldNum" sz="quarter" idx="5"/>
          </p:nvPr>
        </p:nvSpPr>
        <p:spPr/>
        <p:txBody>
          <a:bodyPr/>
          <a:lstStyle/>
          <a:p>
            <a:fld id="{DFCD74F2-0599-4E05-B832-31FDAC5E832B}" type="slidenum">
              <a:rPr lang="de-CH" altLang="de-DE" smtClean="0"/>
              <a:pPr/>
              <a:t>35</a:t>
            </a:fld>
            <a:endParaRPr lang="de-CH" altLang="de-DE"/>
          </a:p>
        </p:txBody>
      </p:sp>
    </p:spTree>
    <p:extLst>
      <p:ext uri="{BB962C8B-B14F-4D97-AF65-F5344CB8AC3E}">
        <p14:creationId xmlns:p14="http://schemas.microsoft.com/office/powerpoint/2010/main" val="2497095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8D7980F-D85D-BF49-5091-DD80532751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8B81C7E7-1573-F093-F04A-19A2A99B5E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5780" name="Slide Number Placeholder 3">
            <a:extLst>
              <a:ext uri="{FF2B5EF4-FFF2-40B4-BE49-F238E27FC236}">
                <a16:creationId xmlns:a16="http://schemas.microsoft.com/office/drawing/2014/main" id="{76695A0C-5DFE-7EE0-B184-F81F2360B1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AF08EF-C190-4289-90AB-0E090CAF3769}" type="slidenum">
              <a:rPr lang="de-CH" altLang="de-DE"/>
              <a:pPr/>
              <a:t>36</a:t>
            </a:fld>
            <a:endParaRPr lang="de-CH"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D8E52D9-82DA-8920-1E91-4A806546C4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22083ED9-88CA-DEFD-65B2-990F49ED86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6804" name="Slide Number Placeholder 3">
            <a:extLst>
              <a:ext uri="{FF2B5EF4-FFF2-40B4-BE49-F238E27FC236}">
                <a16:creationId xmlns:a16="http://schemas.microsoft.com/office/drawing/2014/main" id="{7016EBF7-E36C-3A8D-948C-8AA9010314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979E03-8A1B-44ED-9FD2-646F043B54A5}" type="slidenum">
              <a:rPr lang="de-CH" altLang="de-DE"/>
              <a:pPr/>
              <a:t>37</a:t>
            </a:fld>
            <a:endParaRPr lang="de-CH"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32C793D5-7C6D-7A14-17DE-67AFBCCD11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a:extLst>
              <a:ext uri="{FF2B5EF4-FFF2-40B4-BE49-F238E27FC236}">
                <a16:creationId xmlns:a16="http://schemas.microsoft.com/office/drawing/2014/main" id="{EF434F9B-4B5E-EACA-1549-4C3A2436A6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dirty="0"/>
              <a:t>Am meist benützt </a:t>
            </a:r>
            <a:r>
              <a:rPr lang="de-CH" altLang="de-DE" dirty="0" err="1"/>
              <a:t>werdendie</a:t>
            </a:r>
            <a:r>
              <a:rPr lang="de-CH" altLang="de-DE" dirty="0"/>
              <a:t> EAU </a:t>
            </a:r>
            <a:r>
              <a:rPr lang="de-CH" altLang="de-DE" dirty="0" err="1"/>
              <a:t>guideline</a:t>
            </a:r>
            <a:r>
              <a:rPr lang="de-CH" altLang="de-DE" dirty="0"/>
              <a:t>  Man spricht von einem chronischen primären Beckenschmerzsyndrom, wenn Schmerzen auftreten, ohne dass eine nachgewiesene Infektion oder eine andere Pathologie vorliegt, die die Schmerzen erklären könnte. </a:t>
            </a:r>
          </a:p>
          <a:p>
            <a:r>
              <a:rPr lang="de-CH" altLang="de-DE" dirty="0"/>
              <a:t>in die EAU </a:t>
            </a:r>
            <a:r>
              <a:rPr lang="de-CH" altLang="de-DE" dirty="0" err="1"/>
              <a:t>idelines</a:t>
            </a:r>
            <a:r>
              <a:rPr lang="de-CH" altLang="de-DE" dirty="0"/>
              <a:t> sind </a:t>
            </a:r>
            <a:r>
              <a:rPr lang="de-CH" altLang="de-DE" dirty="0" err="1"/>
              <a:t>phenotypes</a:t>
            </a:r>
            <a:r>
              <a:rPr lang="de-CH" altLang="de-DE" dirty="0"/>
              <a:t> des </a:t>
            </a:r>
            <a:r>
              <a:rPr lang="de-CH" altLang="de-DE" dirty="0" err="1"/>
              <a:t>verschiende</a:t>
            </a:r>
            <a:r>
              <a:rPr lang="de-CH" altLang="de-DE" dirty="0"/>
              <a:t> </a:t>
            </a:r>
            <a:r>
              <a:rPr lang="de-CH" altLang="de-DE" dirty="0" err="1"/>
              <a:t>beschenschmerz</a:t>
            </a:r>
            <a:r>
              <a:rPr lang="de-CH" altLang="de-DE" dirty="0"/>
              <a:t> </a:t>
            </a:r>
            <a:r>
              <a:rPr lang="de-CH" altLang="de-DE" dirty="0" err="1"/>
              <a:t>syndromes</a:t>
            </a:r>
            <a:r>
              <a:rPr lang="de-CH" altLang="de-DE" dirty="0"/>
              <a:t> definiert </a:t>
            </a:r>
            <a:endParaRPr lang="de-CH" altLang="en-US" dirty="0"/>
          </a:p>
        </p:txBody>
      </p:sp>
      <p:sp>
        <p:nvSpPr>
          <p:cNvPr id="46084" name="Foliennummernplatzhalter 3">
            <a:extLst>
              <a:ext uri="{FF2B5EF4-FFF2-40B4-BE49-F238E27FC236}">
                <a16:creationId xmlns:a16="http://schemas.microsoft.com/office/drawing/2014/main" id="{1F59E024-C694-0092-24C9-A2C7F9DC46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13ABFF9-20A1-4BE2-857B-EB5E96479DB1}" type="slidenum">
              <a:rPr lang="de-CH" altLang="de-DE"/>
              <a:pPr/>
              <a:t>4</a:t>
            </a:fld>
            <a:endParaRPr lang="de-CH"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E3969466-EDAD-A3D5-13D2-E69DCE43C5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a:extLst>
              <a:ext uri="{FF2B5EF4-FFF2-40B4-BE49-F238E27FC236}">
                <a16:creationId xmlns:a16="http://schemas.microsoft.com/office/drawing/2014/main" id="{D8485139-9F41-99F5-4723-0777BF654F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sz="2000" dirty="0">
                <a:solidFill>
                  <a:srgbClr val="0D0D0D"/>
                </a:solidFill>
                <a:latin typeface="Söhne"/>
              </a:rPr>
              <a:t>Schmerzsyndrome können sich auf vielfältige Weise im urogenitalen, anorektalen und sexologischen Bereich </a:t>
            </a:r>
            <a:r>
              <a:rPr lang="de-CH" altLang="en-US" sz="2000" dirty="0" err="1">
                <a:solidFill>
                  <a:srgbClr val="0D0D0D"/>
                </a:solidFill>
                <a:latin typeface="Söhne"/>
              </a:rPr>
              <a:t>äusern</a:t>
            </a:r>
            <a:r>
              <a:rPr lang="de-CH" altLang="en-US" sz="2000" dirty="0">
                <a:solidFill>
                  <a:srgbClr val="0D0D0D"/>
                </a:solidFill>
                <a:latin typeface="Söhne"/>
              </a:rPr>
              <a:t>, wobei die Physiotherapie sich vor allem mit dem muskuloskelettalen Involvement befasst</a:t>
            </a:r>
            <a:endParaRPr lang="en-GB" altLang="de-DE" sz="1400" dirty="0"/>
          </a:p>
        </p:txBody>
      </p:sp>
      <p:sp>
        <p:nvSpPr>
          <p:cNvPr id="47108" name="Foliennummernplatzhalter 3">
            <a:extLst>
              <a:ext uri="{FF2B5EF4-FFF2-40B4-BE49-F238E27FC236}">
                <a16:creationId xmlns:a16="http://schemas.microsoft.com/office/drawing/2014/main" id="{E49C2E06-4131-9B84-258A-5496E1861C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3E8F4CB-3489-45B3-8CD3-B6706D9815C1}" type="slidenum">
              <a:rPr lang="de-CH" altLang="de-DE"/>
              <a:pPr/>
              <a:t>5</a:t>
            </a:fld>
            <a:endParaRPr lang="de-CH"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a:extLst>
              <a:ext uri="{FF2B5EF4-FFF2-40B4-BE49-F238E27FC236}">
                <a16:creationId xmlns:a16="http://schemas.microsoft.com/office/drawing/2014/main" id="{C652C2D8-7B3B-E1EE-FAFF-33A1C940D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a:extLst>
              <a:ext uri="{FF2B5EF4-FFF2-40B4-BE49-F238E27FC236}">
                <a16:creationId xmlns:a16="http://schemas.microsoft.com/office/drawing/2014/main" id="{9C215A2A-A272-3802-D38B-18DEF9A2A8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en-US">
                <a:solidFill>
                  <a:srgbClr val="0D0D0D"/>
                </a:solidFill>
                <a:latin typeface="Söhne"/>
              </a:rPr>
              <a:t>In etwa einem Fünftel der Beckenbodenschmerzsyndrome liegt die primäre Ursache in einer muskuloskelettalen Dysfunktion.</a:t>
            </a:r>
            <a:endParaRPr lang="en-GB" altLang="de-DE"/>
          </a:p>
        </p:txBody>
      </p:sp>
      <p:sp>
        <p:nvSpPr>
          <p:cNvPr id="48132" name="Foliennummernplatzhalter 3">
            <a:extLst>
              <a:ext uri="{FF2B5EF4-FFF2-40B4-BE49-F238E27FC236}">
                <a16:creationId xmlns:a16="http://schemas.microsoft.com/office/drawing/2014/main" id="{8C28355D-9289-ADA2-6A7F-C7AC926694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B808CE-4F74-4BA6-92FF-6D72999E123B}" type="slidenum">
              <a:rPr lang="de-CH" altLang="de-DE"/>
              <a:pPr/>
              <a:t>6</a:t>
            </a:fld>
            <a:endParaRPr lang="de-CH"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a:extLst>
              <a:ext uri="{FF2B5EF4-FFF2-40B4-BE49-F238E27FC236}">
                <a16:creationId xmlns:a16="http://schemas.microsoft.com/office/drawing/2014/main" id="{E6E22142-9549-7ACA-3B67-903D4C519F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a:extLst>
              <a:ext uri="{FF2B5EF4-FFF2-40B4-BE49-F238E27FC236}">
                <a16:creationId xmlns:a16="http://schemas.microsoft.com/office/drawing/2014/main" id="{9341FBAA-980D-B29C-4FE9-C1CF6DD7B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dirty="0"/>
              <a:t>Wir kennen… Die extra </a:t>
            </a:r>
            <a:r>
              <a:rPr lang="de-CH" altLang="de-DE" dirty="0" err="1"/>
              <a:t>pelvine</a:t>
            </a:r>
            <a:r>
              <a:rPr lang="de-CH" altLang="de-DE" dirty="0"/>
              <a:t> schmerzen. Bei MCI </a:t>
            </a:r>
            <a:r>
              <a:rPr lang="en-GB" sz="2000" spc="-5" dirty="0" err="1">
                <a:latin typeface="Calibri"/>
                <a:cs typeface="Calibri"/>
              </a:rPr>
              <a:t>Suboptimale</a:t>
            </a:r>
            <a:r>
              <a:rPr lang="en-GB" sz="2000" spc="-35" dirty="0">
                <a:latin typeface="Calibri"/>
                <a:cs typeface="Calibri"/>
              </a:rPr>
              <a:t> </a:t>
            </a:r>
            <a:r>
              <a:rPr lang="en-GB" sz="2000" spc="-15" dirty="0" err="1">
                <a:latin typeface="Calibri"/>
                <a:cs typeface="Calibri"/>
              </a:rPr>
              <a:t>Muskelaktivität</a:t>
            </a:r>
            <a:r>
              <a:rPr lang="en-GB" sz="2000" spc="-15" dirty="0">
                <a:latin typeface="Calibri"/>
                <a:cs typeface="Calibri"/>
              </a:rPr>
              <a:t>, </a:t>
            </a:r>
            <a:r>
              <a:rPr lang="en-GB" sz="2000" spc="-30" dirty="0">
                <a:latin typeface="Calibri"/>
                <a:cs typeface="Calibri"/>
              </a:rPr>
              <a:t> sub </a:t>
            </a:r>
            <a:r>
              <a:rPr lang="en-GB" sz="2000" spc="-30" dirty="0" err="1">
                <a:latin typeface="Calibri"/>
                <a:cs typeface="Calibri"/>
              </a:rPr>
              <a:t>obtimale</a:t>
            </a:r>
            <a:r>
              <a:rPr lang="en-GB" sz="2000" spc="-30" dirty="0">
                <a:latin typeface="Calibri"/>
                <a:cs typeface="Calibri"/>
              </a:rPr>
              <a:t> </a:t>
            </a:r>
            <a:r>
              <a:rPr lang="en-GB" sz="2000" dirty="0" err="1">
                <a:latin typeface="Calibri"/>
                <a:cs typeface="Calibri"/>
              </a:rPr>
              <a:t>Haltung</a:t>
            </a:r>
            <a:r>
              <a:rPr lang="en-GB" sz="2000" dirty="0">
                <a:latin typeface="Calibri"/>
                <a:cs typeface="Calibri"/>
              </a:rPr>
              <a:t>, </a:t>
            </a:r>
            <a:r>
              <a:rPr lang="en-GB" sz="2000" spc="-5" dirty="0" err="1">
                <a:latin typeface="Calibri"/>
                <a:cs typeface="Calibri"/>
              </a:rPr>
              <a:t>Suboptimale</a:t>
            </a:r>
            <a:r>
              <a:rPr lang="en-GB" sz="2000" spc="-10" dirty="0">
                <a:latin typeface="Calibri"/>
                <a:cs typeface="Calibri"/>
              </a:rPr>
              <a:t> </a:t>
            </a:r>
            <a:r>
              <a:rPr lang="en-GB" sz="2000" spc="-15" dirty="0" err="1">
                <a:latin typeface="Calibri"/>
                <a:cs typeface="Calibri"/>
              </a:rPr>
              <a:t>Koordination</a:t>
            </a:r>
            <a:r>
              <a:rPr lang="en-GB" sz="2000" spc="-15" dirty="0">
                <a:latin typeface="Calibri"/>
                <a:cs typeface="Calibri"/>
              </a:rPr>
              <a:t>, </a:t>
            </a:r>
            <a:r>
              <a:rPr lang="en-GB" sz="2000" spc="-15" dirty="0" err="1">
                <a:latin typeface="Calibri"/>
                <a:cs typeface="Calibri"/>
              </a:rPr>
              <a:t>suboptimale</a:t>
            </a:r>
            <a:r>
              <a:rPr lang="en-GB" sz="2000" spc="-15" dirty="0">
                <a:latin typeface="Calibri"/>
                <a:cs typeface="Calibri"/>
              </a:rPr>
              <a:t>. </a:t>
            </a:r>
            <a:r>
              <a:rPr lang="en-GB" sz="2000" spc="-15" dirty="0" err="1">
                <a:latin typeface="Calibri"/>
                <a:cs typeface="Calibri"/>
              </a:rPr>
              <a:t>bewegung</a:t>
            </a:r>
            <a:r>
              <a:rPr lang="en-GB" sz="2000" spc="-15" dirty="0">
                <a:latin typeface="Calibri"/>
                <a:cs typeface="Calibri"/>
              </a:rPr>
              <a:t>,</a:t>
            </a:r>
            <a:endParaRPr lang="en-GB" sz="2000" dirty="0">
              <a:latin typeface="Calibri"/>
              <a:cs typeface="Calibri"/>
            </a:endParaRPr>
          </a:p>
          <a:p>
            <a:endParaRPr lang="en-GB" altLang="de-DE" dirty="0"/>
          </a:p>
        </p:txBody>
      </p:sp>
      <p:sp>
        <p:nvSpPr>
          <p:cNvPr id="49156" name="Foliennummernplatzhalter 3">
            <a:extLst>
              <a:ext uri="{FF2B5EF4-FFF2-40B4-BE49-F238E27FC236}">
                <a16:creationId xmlns:a16="http://schemas.microsoft.com/office/drawing/2014/main" id="{466D1292-E430-48A9-64B5-4E36D1030E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B161572-7A63-4C7F-B4E1-88C130577A39}" type="slidenum">
              <a:rPr lang="de-CH" altLang="de-DE"/>
              <a:pPr/>
              <a:t>7</a:t>
            </a:fld>
            <a:endParaRPr lang="de-CH"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a:extLst>
              <a:ext uri="{FF2B5EF4-FFF2-40B4-BE49-F238E27FC236}">
                <a16:creationId xmlns:a16="http://schemas.microsoft.com/office/drawing/2014/main" id="{776F4771-9696-8E64-F956-FA6EF378E7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a:extLst>
              <a:ext uri="{FF2B5EF4-FFF2-40B4-BE49-F238E27FC236}">
                <a16:creationId xmlns:a16="http://schemas.microsoft.com/office/drawing/2014/main" id="{E44EF8BB-B9D1-5D1D-E1EE-14EB0C8ED9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dirty="0"/>
              <a:t>Und was das für Folgen haben kann, zeigt diesen Beispiel </a:t>
            </a:r>
            <a:endParaRPr lang="en-GB" altLang="de-DE" dirty="0"/>
          </a:p>
        </p:txBody>
      </p:sp>
      <p:sp>
        <p:nvSpPr>
          <p:cNvPr id="51204" name="Foliennummernplatzhalter 3">
            <a:extLst>
              <a:ext uri="{FF2B5EF4-FFF2-40B4-BE49-F238E27FC236}">
                <a16:creationId xmlns:a16="http://schemas.microsoft.com/office/drawing/2014/main" id="{B89A40CB-218B-D195-E9EF-B5DEFAB969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9DEF3E-AB25-4F05-8E93-2BD1AC693724}" type="slidenum">
              <a:rPr lang="de-CH" altLang="de-DE"/>
              <a:pPr/>
              <a:t>8</a:t>
            </a:fld>
            <a:endParaRPr lang="de-CH"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02AFAA60-994F-067F-41D7-65273E9B9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a:extLst>
              <a:ext uri="{FF2B5EF4-FFF2-40B4-BE49-F238E27FC236}">
                <a16:creationId xmlns:a16="http://schemas.microsoft.com/office/drawing/2014/main" id="{CDF33DA7-B641-44B4-B5E4-CE52921663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e-DE"/>
          </a:p>
        </p:txBody>
      </p:sp>
      <p:sp>
        <p:nvSpPr>
          <p:cNvPr id="52228" name="Foliennummernplatzhalter 3">
            <a:extLst>
              <a:ext uri="{FF2B5EF4-FFF2-40B4-BE49-F238E27FC236}">
                <a16:creationId xmlns:a16="http://schemas.microsoft.com/office/drawing/2014/main" id="{0B75DF14-1117-B3F1-063A-EA115440D7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2C610A8-B938-4212-8128-06FF2750301B}" type="slidenum">
              <a:rPr lang="de-CH" altLang="de-DE"/>
              <a:pPr/>
              <a:t>9</a:t>
            </a:fld>
            <a:endParaRPr lang="de-CH"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
        <p:nvSpPr>
          <p:cNvPr id="4" name="Datumsplatzhalter 3">
            <a:extLst>
              <a:ext uri="{FF2B5EF4-FFF2-40B4-BE49-F238E27FC236}">
                <a16:creationId xmlns:a16="http://schemas.microsoft.com/office/drawing/2014/main" id="{27771A81-41A9-95EC-0B3E-CF9B34BF036D}"/>
              </a:ext>
            </a:extLst>
          </p:cNvPr>
          <p:cNvSpPr>
            <a:spLocks noGrp="1"/>
          </p:cNvSpPr>
          <p:nvPr>
            <p:ph type="dt" sz="half" idx="10"/>
          </p:nvPr>
        </p:nvSpPr>
        <p:spPr/>
        <p:txBody>
          <a:bodyPr/>
          <a:lstStyle>
            <a:lvl1pPr>
              <a:defRPr/>
            </a:lvl1pPr>
          </a:lstStyle>
          <a:p>
            <a:pPr>
              <a:defRPr/>
            </a:pPr>
            <a:fld id="{7A3E9628-852F-47D4-AA7E-8221E42CAF7B}" type="datetimeFigureOut">
              <a:rPr lang="de-CH"/>
              <a:pPr>
                <a:defRPr/>
              </a:pPr>
              <a:t>07.03.2024</a:t>
            </a:fld>
            <a:endParaRPr lang="de-CH"/>
          </a:p>
        </p:txBody>
      </p:sp>
      <p:sp>
        <p:nvSpPr>
          <p:cNvPr id="5" name="Fußzeilenplatzhalter 4">
            <a:extLst>
              <a:ext uri="{FF2B5EF4-FFF2-40B4-BE49-F238E27FC236}">
                <a16:creationId xmlns:a16="http://schemas.microsoft.com/office/drawing/2014/main" id="{82F7266C-76E9-2D01-6C10-B688A732B835}"/>
              </a:ext>
            </a:extLst>
          </p:cNvPr>
          <p:cNvSpPr>
            <a:spLocks noGrp="1"/>
          </p:cNvSpPr>
          <p:nvPr>
            <p:ph type="ftr" sz="quarter" idx="11"/>
          </p:nvPr>
        </p:nvSpPr>
        <p:spPr/>
        <p:txBody>
          <a:bodyPr/>
          <a:lstStyle>
            <a:lvl1pPr>
              <a:defRPr/>
            </a:lvl1pPr>
          </a:lstStyle>
          <a:p>
            <a:pPr>
              <a:defRPr/>
            </a:pPr>
            <a:endParaRPr lang="de-CH"/>
          </a:p>
        </p:txBody>
      </p:sp>
      <p:sp>
        <p:nvSpPr>
          <p:cNvPr id="6" name="Foliennummernplatzhalter 5">
            <a:extLst>
              <a:ext uri="{FF2B5EF4-FFF2-40B4-BE49-F238E27FC236}">
                <a16:creationId xmlns:a16="http://schemas.microsoft.com/office/drawing/2014/main" id="{B710DA29-50E3-F39C-3EAA-0DE481126243}"/>
              </a:ext>
            </a:extLst>
          </p:cNvPr>
          <p:cNvSpPr>
            <a:spLocks noGrp="1"/>
          </p:cNvSpPr>
          <p:nvPr>
            <p:ph type="sldNum" sz="quarter" idx="12"/>
          </p:nvPr>
        </p:nvSpPr>
        <p:spPr/>
        <p:txBody>
          <a:bodyPr/>
          <a:lstStyle>
            <a:lvl1pPr>
              <a:defRPr/>
            </a:lvl1pPr>
          </a:lstStyle>
          <a:p>
            <a:fld id="{5A9C7889-5A4B-4495-9A10-AA6BEDAB1135}" type="slidenum">
              <a:rPr lang="de-CH" altLang="de-DE"/>
              <a:pPr/>
              <a:t>‹#›</a:t>
            </a:fld>
            <a:endParaRPr lang="de-CH" altLang="de-DE"/>
          </a:p>
        </p:txBody>
      </p:sp>
    </p:spTree>
    <p:extLst>
      <p:ext uri="{BB962C8B-B14F-4D97-AF65-F5344CB8AC3E}">
        <p14:creationId xmlns:p14="http://schemas.microsoft.com/office/powerpoint/2010/main" val="16448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C7886A27-D6AE-2C78-465A-161A98E2A674}"/>
              </a:ext>
            </a:extLst>
          </p:cNvPr>
          <p:cNvSpPr>
            <a:spLocks noGrp="1"/>
          </p:cNvSpPr>
          <p:nvPr>
            <p:ph type="dt" sz="half" idx="10"/>
          </p:nvPr>
        </p:nvSpPr>
        <p:spPr/>
        <p:txBody>
          <a:bodyPr/>
          <a:lstStyle>
            <a:lvl1pPr>
              <a:defRPr/>
            </a:lvl1pPr>
          </a:lstStyle>
          <a:p>
            <a:pPr>
              <a:defRPr/>
            </a:pPr>
            <a:fld id="{01B2C39D-9AF7-4F58-BBE3-D98BEC639A79}" type="datetimeFigureOut">
              <a:rPr lang="de-CH"/>
              <a:pPr>
                <a:defRPr/>
              </a:pPr>
              <a:t>07.03.2024</a:t>
            </a:fld>
            <a:endParaRPr lang="de-CH"/>
          </a:p>
        </p:txBody>
      </p:sp>
      <p:sp>
        <p:nvSpPr>
          <p:cNvPr id="5" name="Fußzeilenplatzhalter 4">
            <a:extLst>
              <a:ext uri="{FF2B5EF4-FFF2-40B4-BE49-F238E27FC236}">
                <a16:creationId xmlns:a16="http://schemas.microsoft.com/office/drawing/2014/main" id="{E83ECF9F-9BF2-E07B-B252-3DB6BAD142EA}"/>
              </a:ext>
            </a:extLst>
          </p:cNvPr>
          <p:cNvSpPr>
            <a:spLocks noGrp="1"/>
          </p:cNvSpPr>
          <p:nvPr>
            <p:ph type="ftr" sz="quarter" idx="11"/>
          </p:nvPr>
        </p:nvSpPr>
        <p:spPr/>
        <p:txBody>
          <a:bodyPr/>
          <a:lstStyle>
            <a:lvl1pPr>
              <a:defRPr/>
            </a:lvl1pPr>
          </a:lstStyle>
          <a:p>
            <a:pPr>
              <a:defRPr/>
            </a:pPr>
            <a:endParaRPr lang="de-CH"/>
          </a:p>
        </p:txBody>
      </p:sp>
      <p:sp>
        <p:nvSpPr>
          <p:cNvPr id="6" name="Foliennummernplatzhalter 5">
            <a:extLst>
              <a:ext uri="{FF2B5EF4-FFF2-40B4-BE49-F238E27FC236}">
                <a16:creationId xmlns:a16="http://schemas.microsoft.com/office/drawing/2014/main" id="{BFF5ED03-E2FD-89C4-3321-5D0141B885DF}"/>
              </a:ext>
            </a:extLst>
          </p:cNvPr>
          <p:cNvSpPr>
            <a:spLocks noGrp="1"/>
          </p:cNvSpPr>
          <p:nvPr>
            <p:ph type="sldNum" sz="quarter" idx="12"/>
          </p:nvPr>
        </p:nvSpPr>
        <p:spPr/>
        <p:txBody>
          <a:bodyPr/>
          <a:lstStyle>
            <a:lvl1pPr>
              <a:defRPr/>
            </a:lvl1pPr>
          </a:lstStyle>
          <a:p>
            <a:fld id="{0B49A21D-8E25-4364-8935-BB512708B92A}" type="slidenum">
              <a:rPr lang="de-CH" altLang="de-DE"/>
              <a:pPr/>
              <a:t>‹#›</a:t>
            </a:fld>
            <a:endParaRPr lang="de-CH" altLang="de-DE"/>
          </a:p>
        </p:txBody>
      </p:sp>
    </p:spTree>
    <p:extLst>
      <p:ext uri="{BB962C8B-B14F-4D97-AF65-F5344CB8AC3E}">
        <p14:creationId xmlns:p14="http://schemas.microsoft.com/office/powerpoint/2010/main" val="200872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3EDC4D61-1069-48CF-9903-405031C8B79D}"/>
              </a:ext>
            </a:extLst>
          </p:cNvPr>
          <p:cNvSpPr>
            <a:spLocks noGrp="1"/>
          </p:cNvSpPr>
          <p:nvPr>
            <p:ph type="dt" sz="half" idx="10"/>
          </p:nvPr>
        </p:nvSpPr>
        <p:spPr/>
        <p:txBody>
          <a:bodyPr/>
          <a:lstStyle>
            <a:lvl1pPr>
              <a:defRPr/>
            </a:lvl1pPr>
          </a:lstStyle>
          <a:p>
            <a:pPr>
              <a:defRPr/>
            </a:pPr>
            <a:fld id="{7F6B1931-2BD4-43F8-8C6A-E4CC9E5BA1EF}" type="datetimeFigureOut">
              <a:rPr lang="de-CH"/>
              <a:pPr>
                <a:defRPr/>
              </a:pPr>
              <a:t>07.03.2024</a:t>
            </a:fld>
            <a:endParaRPr lang="de-CH"/>
          </a:p>
        </p:txBody>
      </p:sp>
      <p:sp>
        <p:nvSpPr>
          <p:cNvPr id="5" name="Fußzeilenplatzhalter 4">
            <a:extLst>
              <a:ext uri="{FF2B5EF4-FFF2-40B4-BE49-F238E27FC236}">
                <a16:creationId xmlns:a16="http://schemas.microsoft.com/office/drawing/2014/main" id="{1C9D502A-F543-911B-1B81-AC22DD217F82}"/>
              </a:ext>
            </a:extLst>
          </p:cNvPr>
          <p:cNvSpPr>
            <a:spLocks noGrp="1"/>
          </p:cNvSpPr>
          <p:nvPr>
            <p:ph type="ftr" sz="quarter" idx="11"/>
          </p:nvPr>
        </p:nvSpPr>
        <p:spPr/>
        <p:txBody>
          <a:bodyPr/>
          <a:lstStyle>
            <a:lvl1pPr>
              <a:defRPr/>
            </a:lvl1pPr>
          </a:lstStyle>
          <a:p>
            <a:pPr>
              <a:defRPr/>
            </a:pPr>
            <a:endParaRPr lang="de-CH"/>
          </a:p>
        </p:txBody>
      </p:sp>
      <p:sp>
        <p:nvSpPr>
          <p:cNvPr id="6" name="Foliennummernplatzhalter 5">
            <a:extLst>
              <a:ext uri="{FF2B5EF4-FFF2-40B4-BE49-F238E27FC236}">
                <a16:creationId xmlns:a16="http://schemas.microsoft.com/office/drawing/2014/main" id="{6D3EB0BE-404B-F81B-F8B1-B7B62F608B56}"/>
              </a:ext>
            </a:extLst>
          </p:cNvPr>
          <p:cNvSpPr>
            <a:spLocks noGrp="1"/>
          </p:cNvSpPr>
          <p:nvPr>
            <p:ph type="sldNum" sz="quarter" idx="12"/>
          </p:nvPr>
        </p:nvSpPr>
        <p:spPr/>
        <p:txBody>
          <a:bodyPr/>
          <a:lstStyle>
            <a:lvl1pPr>
              <a:defRPr/>
            </a:lvl1pPr>
          </a:lstStyle>
          <a:p>
            <a:fld id="{25374D7A-0415-4C85-975B-C854EADC9F7A}" type="slidenum">
              <a:rPr lang="de-CH" altLang="de-DE"/>
              <a:pPr/>
              <a:t>‹#›</a:t>
            </a:fld>
            <a:endParaRPr lang="de-CH" altLang="de-DE"/>
          </a:p>
        </p:txBody>
      </p:sp>
    </p:spTree>
    <p:extLst>
      <p:ext uri="{BB962C8B-B14F-4D97-AF65-F5344CB8AC3E}">
        <p14:creationId xmlns:p14="http://schemas.microsoft.com/office/powerpoint/2010/main" val="24209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D81CD667-D10A-A91C-0FB8-4BBC24C79D58}"/>
              </a:ext>
            </a:extLst>
          </p:cNvPr>
          <p:cNvSpPr>
            <a:spLocks noGrp="1"/>
          </p:cNvSpPr>
          <p:nvPr>
            <p:ph type="dt" sz="half" idx="10"/>
          </p:nvPr>
        </p:nvSpPr>
        <p:spPr/>
        <p:txBody>
          <a:bodyPr/>
          <a:lstStyle>
            <a:lvl1pPr>
              <a:defRPr/>
            </a:lvl1pPr>
          </a:lstStyle>
          <a:p>
            <a:pPr>
              <a:defRPr/>
            </a:pPr>
            <a:fld id="{DE61A815-2AF6-43E3-942E-B00AAC6DBEBC}" type="datetimeFigureOut">
              <a:rPr lang="de-CH"/>
              <a:pPr>
                <a:defRPr/>
              </a:pPr>
              <a:t>07.03.2024</a:t>
            </a:fld>
            <a:endParaRPr lang="de-CH"/>
          </a:p>
        </p:txBody>
      </p:sp>
      <p:sp>
        <p:nvSpPr>
          <p:cNvPr id="5" name="Fußzeilenplatzhalter 4">
            <a:extLst>
              <a:ext uri="{FF2B5EF4-FFF2-40B4-BE49-F238E27FC236}">
                <a16:creationId xmlns:a16="http://schemas.microsoft.com/office/drawing/2014/main" id="{9194E105-E89B-BBEA-0FFF-3B0A61624B21}"/>
              </a:ext>
            </a:extLst>
          </p:cNvPr>
          <p:cNvSpPr>
            <a:spLocks noGrp="1"/>
          </p:cNvSpPr>
          <p:nvPr>
            <p:ph type="ftr" sz="quarter" idx="11"/>
          </p:nvPr>
        </p:nvSpPr>
        <p:spPr/>
        <p:txBody>
          <a:bodyPr/>
          <a:lstStyle>
            <a:lvl1pPr>
              <a:defRPr/>
            </a:lvl1pPr>
          </a:lstStyle>
          <a:p>
            <a:pPr>
              <a:defRPr/>
            </a:pPr>
            <a:endParaRPr lang="de-CH"/>
          </a:p>
        </p:txBody>
      </p:sp>
      <p:sp>
        <p:nvSpPr>
          <p:cNvPr id="6" name="Foliennummernplatzhalter 5">
            <a:extLst>
              <a:ext uri="{FF2B5EF4-FFF2-40B4-BE49-F238E27FC236}">
                <a16:creationId xmlns:a16="http://schemas.microsoft.com/office/drawing/2014/main" id="{9F36154F-8A3E-BA86-0981-A5CCEDDF3B73}"/>
              </a:ext>
            </a:extLst>
          </p:cNvPr>
          <p:cNvSpPr>
            <a:spLocks noGrp="1"/>
          </p:cNvSpPr>
          <p:nvPr>
            <p:ph type="sldNum" sz="quarter" idx="12"/>
          </p:nvPr>
        </p:nvSpPr>
        <p:spPr/>
        <p:txBody>
          <a:bodyPr/>
          <a:lstStyle>
            <a:lvl1pPr>
              <a:defRPr/>
            </a:lvl1pPr>
          </a:lstStyle>
          <a:p>
            <a:fld id="{9D6FC713-0E4B-4BA2-B63D-FD91AAE5B3D2}" type="slidenum">
              <a:rPr lang="de-CH" altLang="de-DE"/>
              <a:pPr/>
              <a:t>‹#›</a:t>
            </a:fld>
            <a:endParaRPr lang="de-CH" altLang="de-DE"/>
          </a:p>
        </p:txBody>
      </p:sp>
    </p:spTree>
    <p:extLst>
      <p:ext uri="{BB962C8B-B14F-4D97-AF65-F5344CB8AC3E}">
        <p14:creationId xmlns:p14="http://schemas.microsoft.com/office/powerpoint/2010/main" val="315087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23239EB3-2140-66F4-0644-783B31236937}"/>
              </a:ext>
            </a:extLst>
          </p:cNvPr>
          <p:cNvSpPr>
            <a:spLocks noGrp="1"/>
          </p:cNvSpPr>
          <p:nvPr>
            <p:ph type="dt" sz="half" idx="10"/>
          </p:nvPr>
        </p:nvSpPr>
        <p:spPr/>
        <p:txBody>
          <a:bodyPr/>
          <a:lstStyle>
            <a:lvl1pPr>
              <a:defRPr/>
            </a:lvl1pPr>
          </a:lstStyle>
          <a:p>
            <a:pPr>
              <a:defRPr/>
            </a:pPr>
            <a:fld id="{A9B70885-7B7C-4E12-A24F-B0240A66C588}" type="datetimeFigureOut">
              <a:rPr lang="de-CH"/>
              <a:pPr>
                <a:defRPr/>
              </a:pPr>
              <a:t>07.03.2024</a:t>
            </a:fld>
            <a:endParaRPr lang="de-CH"/>
          </a:p>
        </p:txBody>
      </p:sp>
      <p:sp>
        <p:nvSpPr>
          <p:cNvPr id="5" name="Fußzeilenplatzhalter 4">
            <a:extLst>
              <a:ext uri="{FF2B5EF4-FFF2-40B4-BE49-F238E27FC236}">
                <a16:creationId xmlns:a16="http://schemas.microsoft.com/office/drawing/2014/main" id="{178A60E5-7512-E2B1-FD72-5B0A6A5E925A}"/>
              </a:ext>
            </a:extLst>
          </p:cNvPr>
          <p:cNvSpPr>
            <a:spLocks noGrp="1"/>
          </p:cNvSpPr>
          <p:nvPr>
            <p:ph type="ftr" sz="quarter" idx="11"/>
          </p:nvPr>
        </p:nvSpPr>
        <p:spPr/>
        <p:txBody>
          <a:bodyPr/>
          <a:lstStyle>
            <a:lvl1pPr>
              <a:defRPr/>
            </a:lvl1pPr>
          </a:lstStyle>
          <a:p>
            <a:pPr>
              <a:defRPr/>
            </a:pPr>
            <a:endParaRPr lang="de-CH"/>
          </a:p>
        </p:txBody>
      </p:sp>
      <p:sp>
        <p:nvSpPr>
          <p:cNvPr id="6" name="Foliennummernplatzhalter 5">
            <a:extLst>
              <a:ext uri="{FF2B5EF4-FFF2-40B4-BE49-F238E27FC236}">
                <a16:creationId xmlns:a16="http://schemas.microsoft.com/office/drawing/2014/main" id="{41D8F890-0C4C-558B-732F-A8086676A8A1}"/>
              </a:ext>
            </a:extLst>
          </p:cNvPr>
          <p:cNvSpPr>
            <a:spLocks noGrp="1"/>
          </p:cNvSpPr>
          <p:nvPr>
            <p:ph type="sldNum" sz="quarter" idx="12"/>
          </p:nvPr>
        </p:nvSpPr>
        <p:spPr/>
        <p:txBody>
          <a:bodyPr/>
          <a:lstStyle>
            <a:lvl1pPr>
              <a:defRPr/>
            </a:lvl1pPr>
          </a:lstStyle>
          <a:p>
            <a:fld id="{C24F8679-BAC2-4289-949D-4FDC8A964620}" type="slidenum">
              <a:rPr lang="de-CH" altLang="de-DE"/>
              <a:pPr/>
              <a:t>‹#›</a:t>
            </a:fld>
            <a:endParaRPr lang="de-CH" altLang="de-DE"/>
          </a:p>
        </p:txBody>
      </p:sp>
    </p:spTree>
    <p:extLst>
      <p:ext uri="{BB962C8B-B14F-4D97-AF65-F5344CB8AC3E}">
        <p14:creationId xmlns:p14="http://schemas.microsoft.com/office/powerpoint/2010/main" val="33283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3">
            <a:extLst>
              <a:ext uri="{FF2B5EF4-FFF2-40B4-BE49-F238E27FC236}">
                <a16:creationId xmlns:a16="http://schemas.microsoft.com/office/drawing/2014/main" id="{F72E1144-C291-C33D-B1A3-950568B0306B}"/>
              </a:ext>
            </a:extLst>
          </p:cNvPr>
          <p:cNvSpPr>
            <a:spLocks noGrp="1"/>
          </p:cNvSpPr>
          <p:nvPr>
            <p:ph type="dt" sz="half" idx="10"/>
          </p:nvPr>
        </p:nvSpPr>
        <p:spPr/>
        <p:txBody>
          <a:bodyPr/>
          <a:lstStyle>
            <a:lvl1pPr>
              <a:defRPr/>
            </a:lvl1pPr>
          </a:lstStyle>
          <a:p>
            <a:pPr>
              <a:defRPr/>
            </a:pPr>
            <a:fld id="{013DD41D-E02B-4AA3-BC4D-33CE3BC7BF0A}" type="datetimeFigureOut">
              <a:rPr lang="de-CH"/>
              <a:pPr>
                <a:defRPr/>
              </a:pPr>
              <a:t>07.03.2024</a:t>
            </a:fld>
            <a:endParaRPr lang="de-CH"/>
          </a:p>
        </p:txBody>
      </p:sp>
      <p:sp>
        <p:nvSpPr>
          <p:cNvPr id="6" name="Fußzeilenplatzhalter 4">
            <a:extLst>
              <a:ext uri="{FF2B5EF4-FFF2-40B4-BE49-F238E27FC236}">
                <a16:creationId xmlns:a16="http://schemas.microsoft.com/office/drawing/2014/main" id="{2FDC9737-DE8D-CD90-7665-F170C1AC509C}"/>
              </a:ext>
            </a:extLst>
          </p:cNvPr>
          <p:cNvSpPr>
            <a:spLocks noGrp="1"/>
          </p:cNvSpPr>
          <p:nvPr>
            <p:ph type="ftr" sz="quarter" idx="11"/>
          </p:nvPr>
        </p:nvSpPr>
        <p:spPr/>
        <p:txBody>
          <a:bodyPr/>
          <a:lstStyle>
            <a:lvl1pPr>
              <a:defRPr/>
            </a:lvl1pPr>
          </a:lstStyle>
          <a:p>
            <a:pPr>
              <a:defRPr/>
            </a:pPr>
            <a:endParaRPr lang="de-CH"/>
          </a:p>
        </p:txBody>
      </p:sp>
      <p:sp>
        <p:nvSpPr>
          <p:cNvPr id="7" name="Foliennummernplatzhalter 5">
            <a:extLst>
              <a:ext uri="{FF2B5EF4-FFF2-40B4-BE49-F238E27FC236}">
                <a16:creationId xmlns:a16="http://schemas.microsoft.com/office/drawing/2014/main" id="{9A50D44A-7FA8-7861-E521-03B2BE779C90}"/>
              </a:ext>
            </a:extLst>
          </p:cNvPr>
          <p:cNvSpPr>
            <a:spLocks noGrp="1"/>
          </p:cNvSpPr>
          <p:nvPr>
            <p:ph type="sldNum" sz="quarter" idx="12"/>
          </p:nvPr>
        </p:nvSpPr>
        <p:spPr/>
        <p:txBody>
          <a:bodyPr/>
          <a:lstStyle>
            <a:lvl1pPr>
              <a:defRPr/>
            </a:lvl1pPr>
          </a:lstStyle>
          <a:p>
            <a:fld id="{706D54A3-B009-4A7A-944C-EFE66EC9E846}" type="slidenum">
              <a:rPr lang="de-CH" altLang="de-DE"/>
              <a:pPr/>
              <a:t>‹#›</a:t>
            </a:fld>
            <a:endParaRPr lang="de-CH" altLang="de-DE"/>
          </a:p>
        </p:txBody>
      </p:sp>
    </p:spTree>
    <p:extLst>
      <p:ext uri="{BB962C8B-B14F-4D97-AF65-F5344CB8AC3E}">
        <p14:creationId xmlns:p14="http://schemas.microsoft.com/office/powerpoint/2010/main" val="393272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3">
            <a:extLst>
              <a:ext uri="{FF2B5EF4-FFF2-40B4-BE49-F238E27FC236}">
                <a16:creationId xmlns:a16="http://schemas.microsoft.com/office/drawing/2014/main" id="{6502E1D1-AF5E-E44B-CECF-8D423E122D81}"/>
              </a:ext>
            </a:extLst>
          </p:cNvPr>
          <p:cNvSpPr>
            <a:spLocks noGrp="1"/>
          </p:cNvSpPr>
          <p:nvPr>
            <p:ph type="dt" sz="half" idx="10"/>
          </p:nvPr>
        </p:nvSpPr>
        <p:spPr/>
        <p:txBody>
          <a:bodyPr/>
          <a:lstStyle>
            <a:lvl1pPr>
              <a:defRPr/>
            </a:lvl1pPr>
          </a:lstStyle>
          <a:p>
            <a:pPr>
              <a:defRPr/>
            </a:pPr>
            <a:fld id="{9ADE8D22-59FD-46D6-A79D-6647A103EFF8}" type="datetimeFigureOut">
              <a:rPr lang="de-CH"/>
              <a:pPr>
                <a:defRPr/>
              </a:pPr>
              <a:t>07.03.2024</a:t>
            </a:fld>
            <a:endParaRPr lang="de-CH"/>
          </a:p>
        </p:txBody>
      </p:sp>
      <p:sp>
        <p:nvSpPr>
          <p:cNvPr id="8" name="Fußzeilenplatzhalter 4">
            <a:extLst>
              <a:ext uri="{FF2B5EF4-FFF2-40B4-BE49-F238E27FC236}">
                <a16:creationId xmlns:a16="http://schemas.microsoft.com/office/drawing/2014/main" id="{2068DE68-5A56-63CD-75C8-DEED608444E8}"/>
              </a:ext>
            </a:extLst>
          </p:cNvPr>
          <p:cNvSpPr>
            <a:spLocks noGrp="1"/>
          </p:cNvSpPr>
          <p:nvPr>
            <p:ph type="ftr" sz="quarter" idx="11"/>
          </p:nvPr>
        </p:nvSpPr>
        <p:spPr/>
        <p:txBody>
          <a:bodyPr/>
          <a:lstStyle>
            <a:lvl1pPr>
              <a:defRPr/>
            </a:lvl1pPr>
          </a:lstStyle>
          <a:p>
            <a:pPr>
              <a:defRPr/>
            </a:pPr>
            <a:endParaRPr lang="de-CH"/>
          </a:p>
        </p:txBody>
      </p:sp>
      <p:sp>
        <p:nvSpPr>
          <p:cNvPr id="9" name="Foliennummernplatzhalter 5">
            <a:extLst>
              <a:ext uri="{FF2B5EF4-FFF2-40B4-BE49-F238E27FC236}">
                <a16:creationId xmlns:a16="http://schemas.microsoft.com/office/drawing/2014/main" id="{02926287-EB47-16EA-CEEF-2A0192422E5C}"/>
              </a:ext>
            </a:extLst>
          </p:cNvPr>
          <p:cNvSpPr>
            <a:spLocks noGrp="1"/>
          </p:cNvSpPr>
          <p:nvPr>
            <p:ph type="sldNum" sz="quarter" idx="12"/>
          </p:nvPr>
        </p:nvSpPr>
        <p:spPr/>
        <p:txBody>
          <a:bodyPr/>
          <a:lstStyle>
            <a:lvl1pPr>
              <a:defRPr/>
            </a:lvl1pPr>
          </a:lstStyle>
          <a:p>
            <a:fld id="{050508A1-77C7-42B7-AC66-90DBFBA2FDBD}" type="slidenum">
              <a:rPr lang="de-CH" altLang="de-DE"/>
              <a:pPr/>
              <a:t>‹#›</a:t>
            </a:fld>
            <a:endParaRPr lang="de-CH" altLang="de-DE"/>
          </a:p>
        </p:txBody>
      </p:sp>
    </p:spTree>
    <p:extLst>
      <p:ext uri="{BB962C8B-B14F-4D97-AF65-F5344CB8AC3E}">
        <p14:creationId xmlns:p14="http://schemas.microsoft.com/office/powerpoint/2010/main" val="136753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3">
            <a:extLst>
              <a:ext uri="{FF2B5EF4-FFF2-40B4-BE49-F238E27FC236}">
                <a16:creationId xmlns:a16="http://schemas.microsoft.com/office/drawing/2014/main" id="{A46EBC51-5525-E00D-4825-0ECEF2836E8C}"/>
              </a:ext>
            </a:extLst>
          </p:cNvPr>
          <p:cNvSpPr>
            <a:spLocks noGrp="1"/>
          </p:cNvSpPr>
          <p:nvPr>
            <p:ph type="dt" sz="half" idx="10"/>
          </p:nvPr>
        </p:nvSpPr>
        <p:spPr/>
        <p:txBody>
          <a:bodyPr/>
          <a:lstStyle>
            <a:lvl1pPr>
              <a:defRPr/>
            </a:lvl1pPr>
          </a:lstStyle>
          <a:p>
            <a:pPr>
              <a:defRPr/>
            </a:pPr>
            <a:fld id="{FB388CA0-21CC-486E-A507-827D27F02712}" type="datetimeFigureOut">
              <a:rPr lang="de-CH"/>
              <a:pPr>
                <a:defRPr/>
              </a:pPr>
              <a:t>07.03.2024</a:t>
            </a:fld>
            <a:endParaRPr lang="de-CH"/>
          </a:p>
        </p:txBody>
      </p:sp>
      <p:sp>
        <p:nvSpPr>
          <p:cNvPr id="4" name="Fußzeilenplatzhalter 4">
            <a:extLst>
              <a:ext uri="{FF2B5EF4-FFF2-40B4-BE49-F238E27FC236}">
                <a16:creationId xmlns:a16="http://schemas.microsoft.com/office/drawing/2014/main" id="{5BD5D91E-C14F-3230-6A69-1F785594C380}"/>
              </a:ext>
            </a:extLst>
          </p:cNvPr>
          <p:cNvSpPr>
            <a:spLocks noGrp="1"/>
          </p:cNvSpPr>
          <p:nvPr>
            <p:ph type="ftr" sz="quarter" idx="11"/>
          </p:nvPr>
        </p:nvSpPr>
        <p:spPr/>
        <p:txBody>
          <a:bodyPr/>
          <a:lstStyle>
            <a:lvl1pPr>
              <a:defRPr/>
            </a:lvl1pPr>
          </a:lstStyle>
          <a:p>
            <a:pPr>
              <a:defRPr/>
            </a:pPr>
            <a:endParaRPr lang="de-CH"/>
          </a:p>
        </p:txBody>
      </p:sp>
      <p:sp>
        <p:nvSpPr>
          <p:cNvPr id="5" name="Foliennummernplatzhalter 5">
            <a:extLst>
              <a:ext uri="{FF2B5EF4-FFF2-40B4-BE49-F238E27FC236}">
                <a16:creationId xmlns:a16="http://schemas.microsoft.com/office/drawing/2014/main" id="{932F54EE-FCEC-A30D-D9A2-8F675A8B15AC}"/>
              </a:ext>
            </a:extLst>
          </p:cNvPr>
          <p:cNvSpPr>
            <a:spLocks noGrp="1"/>
          </p:cNvSpPr>
          <p:nvPr>
            <p:ph type="sldNum" sz="quarter" idx="12"/>
          </p:nvPr>
        </p:nvSpPr>
        <p:spPr/>
        <p:txBody>
          <a:bodyPr/>
          <a:lstStyle>
            <a:lvl1pPr>
              <a:defRPr/>
            </a:lvl1pPr>
          </a:lstStyle>
          <a:p>
            <a:fld id="{C064F810-1F68-4602-B7B3-1A1E5B2E7BF3}" type="slidenum">
              <a:rPr lang="de-CH" altLang="de-DE"/>
              <a:pPr/>
              <a:t>‹#›</a:t>
            </a:fld>
            <a:endParaRPr lang="de-CH" altLang="de-DE"/>
          </a:p>
        </p:txBody>
      </p:sp>
    </p:spTree>
    <p:extLst>
      <p:ext uri="{BB962C8B-B14F-4D97-AF65-F5344CB8AC3E}">
        <p14:creationId xmlns:p14="http://schemas.microsoft.com/office/powerpoint/2010/main" val="348095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73623384-6B87-E7E1-DF84-367C5EE5354A}"/>
              </a:ext>
            </a:extLst>
          </p:cNvPr>
          <p:cNvSpPr>
            <a:spLocks noGrp="1"/>
          </p:cNvSpPr>
          <p:nvPr>
            <p:ph type="dt" sz="half" idx="10"/>
          </p:nvPr>
        </p:nvSpPr>
        <p:spPr/>
        <p:txBody>
          <a:bodyPr/>
          <a:lstStyle>
            <a:lvl1pPr>
              <a:defRPr/>
            </a:lvl1pPr>
          </a:lstStyle>
          <a:p>
            <a:pPr>
              <a:defRPr/>
            </a:pPr>
            <a:fld id="{49864ACE-B4FC-4E36-B63D-DC8D3090BEFB}" type="datetimeFigureOut">
              <a:rPr lang="de-CH"/>
              <a:pPr>
                <a:defRPr/>
              </a:pPr>
              <a:t>07.03.2024</a:t>
            </a:fld>
            <a:endParaRPr lang="de-CH"/>
          </a:p>
        </p:txBody>
      </p:sp>
      <p:sp>
        <p:nvSpPr>
          <p:cNvPr id="3" name="Fußzeilenplatzhalter 4">
            <a:extLst>
              <a:ext uri="{FF2B5EF4-FFF2-40B4-BE49-F238E27FC236}">
                <a16:creationId xmlns:a16="http://schemas.microsoft.com/office/drawing/2014/main" id="{EAE40C4A-F2B2-AE12-E7B9-ECA5DAF2348D}"/>
              </a:ext>
            </a:extLst>
          </p:cNvPr>
          <p:cNvSpPr>
            <a:spLocks noGrp="1"/>
          </p:cNvSpPr>
          <p:nvPr>
            <p:ph type="ftr" sz="quarter" idx="11"/>
          </p:nvPr>
        </p:nvSpPr>
        <p:spPr/>
        <p:txBody>
          <a:bodyPr/>
          <a:lstStyle>
            <a:lvl1pPr>
              <a:defRPr/>
            </a:lvl1pPr>
          </a:lstStyle>
          <a:p>
            <a:pPr>
              <a:defRPr/>
            </a:pPr>
            <a:endParaRPr lang="de-CH"/>
          </a:p>
        </p:txBody>
      </p:sp>
      <p:sp>
        <p:nvSpPr>
          <p:cNvPr id="4" name="Foliennummernplatzhalter 5">
            <a:extLst>
              <a:ext uri="{FF2B5EF4-FFF2-40B4-BE49-F238E27FC236}">
                <a16:creationId xmlns:a16="http://schemas.microsoft.com/office/drawing/2014/main" id="{0C2F7FB8-2C67-3EF4-C116-525CEAAEB5AC}"/>
              </a:ext>
            </a:extLst>
          </p:cNvPr>
          <p:cNvSpPr>
            <a:spLocks noGrp="1"/>
          </p:cNvSpPr>
          <p:nvPr>
            <p:ph type="sldNum" sz="quarter" idx="12"/>
          </p:nvPr>
        </p:nvSpPr>
        <p:spPr/>
        <p:txBody>
          <a:bodyPr/>
          <a:lstStyle>
            <a:lvl1pPr>
              <a:defRPr/>
            </a:lvl1pPr>
          </a:lstStyle>
          <a:p>
            <a:fld id="{0E0374D0-C0FF-4098-B57E-2426B734E451}" type="slidenum">
              <a:rPr lang="de-CH" altLang="de-DE"/>
              <a:pPr/>
              <a:t>‹#›</a:t>
            </a:fld>
            <a:endParaRPr lang="de-CH" altLang="de-DE"/>
          </a:p>
        </p:txBody>
      </p:sp>
    </p:spTree>
    <p:extLst>
      <p:ext uri="{BB962C8B-B14F-4D97-AF65-F5344CB8AC3E}">
        <p14:creationId xmlns:p14="http://schemas.microsoft.com/office/powerpoint/2010/main" val="229064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621447EB-D9BE-F88C-33BC-C3F718EB9A92}"/>
              </a:ext>
            </a:extLst>
          </p:cNvPr>
          <p:cNvSpPr>
            <a:spLocks noGrp="1"/>
          </p:cNvSpPr>
          <p:nvPr>
            <p:ph type="dt" sz="half" idx="10"/>
          </p:nvPr>
        </p:nvSpPr>
        <p:spPr/>
        <p:txBody>
          <a:bodyPr/>
          <a:lstStyle>
            <a:lvl1pPr>
              <a:defRPr/>
            </a:lvl1pPr>
          </a:lstStyle>
          <a:p>
            <a:pPr>
              <a:defRPr/>
            </a:pPr>
            <a:fld id="{6B1F950E-BC4A-405C-A401-33285CC8F08F}" type="datetimeFigureOut">
              <a:rPr lang="de-CH"/>
              <a:pPr>
                <a:defRPr/>
              </a:pPr>
              <a:t>07.03.2024</a:t>
            </a:fld>
            <a:endParaRPr lang="de-CH"/>
          </a:p>
        </p:txBody>
      </p:sp>
      <p:sp>
        <p:nvSpPr>
          <p:cNvPr id="6" name="Fußzeilenplatzhalter 4">
            <a:extLst>
              <a:ext uri="{FF2B5EF4-FFF2-40B4-BE49-F238E27FC236}">
                <a16:creationId xmlns:a16="http://schemas.microsoft.com/office/drawing/2014/main" id="{CAAEE6B2-89C3-A071-45E8-C94ECEAEFC86}"/>
              </a:ext>
            </a:extLst>
          </p:cNvPr>
          <p:cNvSpPr>
            <a:spLocks noGrp="1"/>
          </p:cNvSpPr>
          <p:nvPr>
            <p:ph type="ftr" sz="quarter" idx="11"/>
          </p:nvPr>
        </p:nvSpPr>
        <p:spPr/>
        <p:txBody>
          <a:bodyPr/>
          <a:lstStyle>
            <a:lvl1pPr>
              <a:defRPr/>
            </a:lvl1pPr>
          </a:lstStyle>
          <a:p>
            <a:pPr>
              <a:defRPr/>
            </a:pPr>
            <a:endParaRPr lang="de-CH"/>
          </a:p>
        </p:txBody>
      </p:sp>
      <p:sp>
        <p:nvSpPr>
          <p:cNvPr id="7" name="Foliennummernplatzhalter 5">
            <a:extLst>
              <a:ext uri="{FF2B5EF4-FFF2-40B4-BE49-F238E27FC236}">
                <a16:creationId xmlns:a16="http://schemas.microsoft.com/office/drawing/2014/main" id="{FAF0FC83-5A15-043C-6E61-22EB0266AA4D}"/>
              </a:ext>
            </a:extLst>
          </p:cNvPr>
          <p:cNvSpPr>
            <a:spLocks noGrp="1"/>
          </p:cNvSpPr>
          <p:nvPr>
            <p:ph type="sldNum" sz="quarter" idx="12"/>
          </p:nvPr>
        </p:nvSpPr>
        <p:spPr/>
        <p:txBody>
          <a:bodyPr/>
          <a:lstStyle>
            <a:lvl1pPr>
              <a:defRPr/>
            </a:lvl1pPr>
          </a:lstStyle>
          <a:p>
            <a:fld id="{C983817B-853A-4352-9DFA-31C29B575D18}" type="slidenum">
              <a:rPr lang="de-CH" altLang="de-DE"/>
              <a:pPr/>
              <a:t>‹#›</a:t>
            </a:fld>
            <a:endParaRPr lang="de-CH" altLang="de-DE"/>
          </a:p>
        </p:txBody>
      </p:sp>
    </p:spTree>
    <p:extLst>
      <p:ext uri="{BB962C8B-B14F-4D97-AF65-F5344CB8AC3E}">
        <p14:creationId xmlns:p14="http://schemas.microsoft.com/office/powerpoint/2010/main" val="314760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B1D35467-6780-5EC2-B942-6E8A8CED86AF}"/>
              </a:ext>
            </a:extLst>
          </p:cNvPr>
          <p:cNvSpPr>
            <a:spLocks noGrp="1"/>
          </p:cNvSpPr>
          <p:nvPr>
            <p:ph type="dt" sz="half" idx="10"/>
          </p:nvPr>
        </p:nvSpPr>
        <p:spPr/>
        <p:txBody>
          <a:bodyPr/>
          <a:lstStyle>
            <a:lvl1pPr>
              <a:defRPr/>
            </a:lvl1pPr>
          </a:lstStyle>
          <a:p>
            <a:pPr>
              <a:defRPr/>
            </a:pPr>
            <a:fld id="{13BCC903-724E-4FC2-8DE5-02B89A070C7D}" type="datetimeFigureOut">
              <a:rPr lang="de-CH"/>
              <a:pPr>
                <a:defRPr/>
              </a:pPr>
              <a:t>07.03.2024</a:t>
            </a:fld>
            <a:endParaRPr lang="de-CH"/>
          </a:p>
        </p:txBody>
      </p:sp>
      <p:sp>
        <p:nvSpPr>
          <p:cNvPr id="6" name="Fußzeilenplatzhalter 4">
            <a:extLst>
              <a:ext uri="{FF2B5EF4-FFF2-40B4-BE49-F238E27FC236}">
                <a16:creationId xmlns:a16="http://schemas.microsoft.com/office/drawing/2014/main" id="{EFA4D578-66C0-AF38-AC6E-3ABBCE2A3826}"/>
              </a:ext>
            </a:extLst>
          </p:cNvPr>
          <p:cNvSpPr>
            <a:spLocks noGrp="1"/>
          </p:cNvSpPr>
          <p:nvPr>
            <p:ph type="ftr" sz="quarter" idx="11"/>
          </p:nvPr>
        </p:nvSpPr>
        <p:spPr/>
        <p:txBody>
          <a:bodyPr/>
          <a:lstStyle>
            <a:lvl1pPr>
              <a:defRPr/>
            </a:lvl1pPr>
          </a:lstStyle>
          <a:p>
            <a:pPr>
              <a:defRPr/>
            </a:pPr>
            <a:endParaRPr lang="de-CH"/>
          </a:p>
        </p:txBody>
      </p:sp>
      <p:sp>
        <p:nvSpPr>
          <p:cNvPr id="7" name="Foliennummernplatzhalter 5">
            <a:extLst>
              <a:ext uri="{FF2B5EF4-FFF2-40B4-BE49-F238E27FC236}">
                <a16:creationId xmlns:a16="http://schemas.microsoft.com/office/drawing/2014/main" id="{EF1EDF2C-40D8-D859-62A0-788BAF7F3B3D}"/>
              </a:ext>
            </a:extLst>
          </p:cNvPr>
          <p:cNvSpPr>
            <a:spLocks noGrp="1"/>
          </p:cNvSpPr>
          <p:nvPr>
            <p:ph type="sldNum" sz="quarter" idx="12"/>
          </p:nvPr>
        </p:nvSpPr>
        <p:spPr/>
        <p:txBody>
          <a:bodyPr/>
          <a:lstStyle>
            <a:lvl1pPr>
              <a:defRPr/>
            </a:lvl1pPr>
          </a:lstStyle>
          <a:p>
            <a:fld id="{C4816C49-6075-45E7-A2E0-B015182543BD}" type="slidenum">
              <a:rPr lang="de-CH" altLang="de-DE"/>
              <a:pPr/>
              <a:t>‹#›</a:t>
            </a:fld>
            <a:endParaRPr lang="de-CH" altLang="de-DE"/>
          </a:p>
        </p:txBody>
      </p:sp>
    </p:spTree>
    <p:extLst>
      <p:ext uri="{BB962C8B-B14F-4D97-AF65-F5344CB8AC3E}">
        <p14:creationId xmlns:p14="http://schemas.microsoft.com/office/powerpoint/2010/main" val="332369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D0BC1BDD-16C7-775F-9FA6-B49AF75BF49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GB" altLang="de-DE"/>
          </a:p>
        </p:txBody>
      </p:sp>
      <p:sp>
        <p:nvSpPr>
          <p:cNvPr id="1027" name="Textplatzhalter 2">
            <a:extLst>
              <a:ext uri="{FF2B5EF4-FFF2-40B4-BE49-F238E27FC236}">
                <a16:creationId xmlns:a16="http://schemas.microsoft.com/office/drawing/2014/main" id="{97FE2681-CF94-3BFB-E71F-2766A73F32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GB" altLang="de-DE"/>
          </a:p>
        </p:txBody>
      </p:sp>
      <p:sp>
        <p:nvSpPr>
          <p:cNvPr id="4" name="Datumsplatzhalter 3">
            <a:extLst>
              <a:ext uri="{FF2B5EF4-FFF2-40B4-BE49-F238E27FC236}">
                <a16:creationId xmlns:a16="http://schemas.microsoft.com/office/drawing/2014/main" id="{7EF4E2D6-A870-ED57-4EF9-211C077E737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3AFEB5F6-EA2E-458A-A00B-074FDC84CF31}" type="datetimeFigureOut">
              <a:rPr lang="de-CH"/>
              <a:pPr>
                <a:defRPr/>
              </a:pPr>
              <a:t>07.03.2024</a:t>
            </a:fld>
            <a:endParaRPr lang="de-CH"/>
          </a:p>
        </p:txBody>
      </p:sp>
      <p:sp>
        <p:nvSpPr>
          <p:cNvPr id="5" name="Fußzeilenplatzhalter 4">
            <a:extLst>
              <a:ext uri="{FF2B5EF4-FFF2-40B4-BE49-F238E27FC236}">
                <a16:creationId xmlns:a16="http://schemas.microsoft.com/office/drawing/2014/main" id="{EB59AB21-6706-D6E2-7B86-421886E571B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de-CH"/>
          </a:p>
        </p:txBody>
      </p:sp>
      <p:sp>
        <p:nvSpPr>
          <p:cNvPr id="6" name="Foliennummernplatzhalter 5">
            <a:extLst>
              <a:ext uri="{FF2B5EF4-FFF2-40B4-BE49-F238E27FC236}">
                <a16:creationId xmlns:a16="http://schemas.microsoft.com/office/drawing/2014/main" id="{FDAAC3AA-0C5F-3E06-1F1A-FF64E1B4D78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E0F5A9A-9947-4A4B-9117-0D836911EBB2}" type="slidenum">
              <a:rPr lang="de-CH" altLang="de-DE"/>
              <a:pPr/>
              <a:t>‹#›</a:t>
            </a:fld>
            <a:endParaRPr lang="de-CH" altLang="de-DE"/>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5.emf"/></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8" Type="http://schemas.openxmlformats.org/officeDocument/2006/relationships/image" Target="../media/image9.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h/url?sa=i&amp;rct=j&amp;q=&amp;esrc=s&amp;source=images&amp;cd=&amp;cad=rja&amp;uact=8&amp;ved=0ahUKEwj_-PDb_JHNAhWB0hoKHaVhBR0QjRwIBw&amp;url=http%3A%2F%2Fbreakingmuscle.com%2Fmobility-recovery%2Fthe-dangers-of-wearing-high-heels-for-athletes&amp;psig=AFQjCNFRisJvdZClvo-HEVJMkS64ji6S4A&amp;ust=1465253379750225"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google.ch/url?sa=i&amp;rct=j&amp;q=&amp;esrc=s&amp;source=images&amp;cd=&amp;cad=rja&amp;uact=8&amp;ved=0ahUKEwj_-PDb_JHNAhWB0hoKHaVhBR0QjRwIBw&amp;url=http%3A%2F%2Fbreakingmuscle.com%2Fmobility-recovery%2Fthe-dangers-of-wearing-high-heels-for-athletes&amp;psig=AFQjCNFRisJvdZClvo-HEVJMkS64ji6S4A&amp;ust=1465253379750225"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h/url?sa=i&amp;rct=j&amp;q=&amp;esrc=s&amp;source=images&amp;cd=&amp;cad=rja&amp;uact=8&amp;ved=0ahUKEwj_-PDb_JHNAhWB0hoKHaVhBR0QjRwIBw&amp;url=http%3A%2F%2Fbreakingmuscle.com%2Fmobility-recovery%2Fthe-dangers-of-wearing-high-heels-for-athletes&amp;psig=AFQjCNFRisJvdZClvo-HEVJMkS64ji6S4A&amp;ust=146525337975022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h/url?sa=i&amp;rct=j&amp;q=&amp;esrc=s&amp;source=images&amp;cd=&amp;cad=rja&amp;uact=8&amp;ved=0ahUKEwj_-PDb_JHNAhWB0hoKHaVhBR0QjRwIBw&amp;url=http%3A%2F%2Fbreakingmuscle.com%2Fmobility-recovery%2Fthe-dangers-of-wearing-high-heels-for-athletes&amp;psig=AFQjCNFRisJvdZClvo-HEVJMkS64ji6S4A&amp;ust=146525337975022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8.jpeg"/><Relationship Id="rId7" Type="http://schemas.openxmlformats.org/officeDocument/2006/relationships/image" Target="../media/image61.jpeg"/><Relationship Id="rId2" Type="http://schemas.openxmlformats.org/officeDocument/2006/relationships/hyperlink" Target="https://www.google.ch/url?sa=i&amp;rct=j&amp;q=&amp;esrc=s&amp;source=images&amp;cd=&amp;cad=rja&amp;uact=8&amp;ved=0ahUKEwj_-PDb_JHNAhWB0hoKHaVhBR0QjRwIBw&amp;url=http%3A%2F%2Fbreakingmuscle.com%2Fmobility-recovery%2Fthe-dangers-of-wearing-high-heels-for-athletes&amp;psig=AFQjCNFRisJvdZClvo-HEVJMkS64ji6S4A&amp;ust=1465253379750225" TargetMode="External"/><Relationship Id="rId1" Type="http://schemas.openxmlformats.org/officeDocument/2006/relationships/slideLayout" Target="../slideLayouts/slideLayout2.xml"/><Relationship Id="rId6" Type="http://schemas.openxmlformats.org/officeDocument/2006/relationships/hyperlink" Target="https://www.bing.com/images/search?q=plateauzolen+schoenen&amp;view=detailv2&amp;&amp;id=E1487EBF27D96B5BD5E70C46CB5ACBEE558C1FEA&amp;selectedIndex=5&amp;ccid=7UVzkmNf&amp;simid=608024373663436219&amp;thid=OIP.Med457392635f0b515b1f6f46d13266c7H0" TargetMode="External"/><Relationship Id="rId5" Type="http://schemas.openxmlformats.org/officeDocument/2006/relationships/image" Target="../media/image60.jpeg"/><Relationship Id="rId4" Type="http://schemas.openxmlformats.org/officeDocument/2006/relationships/hyperlink" Target="https://www.bing.com/images/search?q=+HIHGH+HEELS+FUNNY&amp;view=detailv2&amp;&amp;id=0666B0AE4CC17C3C336FB2E4500AFF1CA70A8D0A&amp;selectedIndex=161&amp;ccid=396k44dG&amp;simid=608030167582573133&amp;thid=OIP.Mdfdea4e38746c6cf80401e920dc04906o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4.pn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55.emf"/></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8.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2.emf"/><Relationship Id="rId4" Type="http://schemas.openxmlformats.org/officeDocument/2006/relationships/image" Target="../media/image41.emf"/></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a:extLst>
              <a:ext uri="{FF2B5EF4-FFF2-40B4-BE49-F238E27FC236}">
                <a16:creationId xmlns:a16="http://schemas.microsoft.com/office/drawing/2014/main" id="{942B4C37-1293-9D78-42DE-73CB5C70A037}"/>
              </a:ext>
            </a:extLst>
          </p:cNvPr>
          <p:cNvSpPr>
            <a:spLocks noGrp="1"/>
          </p:cNvSpPr>
          <p:nvPr>
            <p:ph type="ctrTitle"/>
          </p:nvPr>
        </p:nvSpPr>
        <p:spPr>
          <a:xfrm>
            <a:off x="4500563" y="4149725"/>
            <a:ext cx="4816475" cy="1655763"/>
          </a:xfrm>
        </p:spPr>
        <p:txBody>
          <a:bodyPr/>
          <a:lstStyle/>
          <a:p>
            <a:pPr algn="l"/>
            <a:r>
              <a:rPr lang="de-CH" altLang="de-DE" sz="2000" dirty="0">
                <a:solidFill>
                  <a:srgbClr val="4A452A"/>
                </a:solidFill>
              </a:rPr>
              <a:t>	</a:t>
            </a:r>
            <a:br>
              <a:rPr lang="de-CH" altLang="de-DE" sz="2000" dirty="0">
                <a:solidFill>
                  <a:srgbClr val="4A452A"/>
                </a:solidFill>
              </a:rPr>
            </a:br>
            <a:br>
              <a:rPr lang="de-CH" altLang="de-DE" sz="2000" dirty="0">
                <a:solidFill>
                  <a:srgbClr val="4A452A"/>
                </a:solidFill>
              </a:rPr>
            </a:br>
            <a:br>
              <a:rPr lang="de-CH" altLang="de-DE" sz="2000" dirty="0">
                <a:solidFill>
                  <a:srgbClr val="4A452A"/>
                </a:solidFill>
              </a:rPr>
            </a:br>
            <a:br>
              <a:rPr lang="de-CH" altLang="de-DE" sz="2000" dirty="0">
                <a:solidFill>
                  <a:srgbClr val="4A452A"/>
                </a:solidFill>
              </a:rPr>
            </a:br>
            <a:br>
              <a:rPr lang="de-CH" altLang="de-DE" sz="2000" dirty="0">
                <a:solidFill>
                  <a:srgbClr val="4A452A"/>
                </a:solidFill>
              </a:rPr>
            </a:br>
            <a:r>
              <a:rPr lang="de-CH" altLang="de-DE" sz="2000" dirty="0">
                <a:solidFill>
                  <a:srgbClr val="4A452A"/>
                </a:solidFill>
              </a:rPr>
              <a:t>	</a:t>
            </a:r>
            <a:r>
              <a:rPr lang="de-CH" altLang="de-DE" sz="1800" dirty="0">
                <a:solidFill>
                  <a:srgbClr val="4A452A"/>
                </a:solidFill>
              </a:rPr>
              <a:t>Dr. Jacqueline de Jong Pt. PhD.</a:t>
            </a:r>
            <a:br>
              <a:rPr lang="de-CH" altLang="de-DE" sz="1800" dirty="0">
                <a:solidFill>
                  <a:srgbClr val="4A452A"/>
                </a:solidFill>
              </a:rPr>
            </a:br>
            <a:r>
              <a:rPr lang="de-CH" altLang="de-DE" sz="1800" dirty="0">
                <a:solidFill>
                  <a:srgbClr val="4A452A"/>
                </a:solidFill>
              </a:rPr>
              <a:t> </a:t>
            </a:r>
            <a:br>
              <a:rPr lang="de-CH" altLang="de-DE" sz="1800" dirty="0">
                <a:solidFill>
                  <a:srgbClr val="4A452A"/>
                </a:solidFill>
              </a:rPr>
            </a:br>
            <a:r>
              <a:rPr lang="de-CH" altLang="de-DE" sz="1800" dirty="0">
                <a:solidFill>
                  <a:srgbClr val="4A452A"/>
                </a:solidFill>
              </a:rPr>
              <a:t>	SOMT </a:t>
            </a:r>
            <a:r>
              <a:rPr lang="de-CH" altLang="de-DE" sz="1800" dirty="0" err="1">
                <a:solidFill>
                  <a:srgbClr val="4A452A"/>
                </a:solidFill>
              </a:rPr>
              <a:t>Pelvic</a:t>
            </a:r>
            <a:r>
              <a:rPr lang="de-CH" altLang="de-DE" sz="1800">
                <a:solidFill>
                  <a:srgbClr val="4A452A"/>
                </a:solidFill>
              </a:rPr>
              <a:t> Education, Interlaken</a:t>
            </a:r>
            <a:br>
              <a:rPr lang="de-CH" altLang="de-DE" sz="1800">
                <a:solidFill>
                  <a:srgbClr val="4A452A"/>
                </a:solidFill>
              </a:rPr>
            </a:br>
            <a:r>
              <a:rPr lang="de-CH" altLang="de-DE" sz="1800">
                <a:solidFill>
                  <a:srgbClr val="4A452A"/>
                </a:solidFill>
              </a:rPr>
              <a:t>	Physio SPArtos, Interlaken</a:t>
            </a:r>
            <a:br>
              <a:rPr lang="de-CH" altLang="de-DE" sz="1800">
                <a:solidFill>
                  <a:srgbClr val="4A452A"/>
                </a:solidFill>
              </a:rPr>
            </a:br>
            <a:r>
              <a:rPr lang="de-CH" altLang="de-DE" sz="1800">
                <a:solidFill>
                  <a:srgbClr val="4A452A"/>
                </a:solidFill>
              </a:rPr>
              <a:t>	PelviConsult, Spiez </a:t>
            </a:r>
            <a:br>
              <a:rPr lang="de-CH" altLang="de-DE" sz="1800">
                <a:solidFill>
                  <a:srgbClr val="4A452A"/>
                </a:solidFill>
              </a:rPr>
            </a:br>
            <a:endParaRPr lang="en-GB" altLang="de-DE" sz="1800"/>
          </a:p>
        </p:txBody>
      </p:sp>
      <p:pic>
        <p:nvPicPr>
          <p:cNvPr id="2051" name="Picture 2" descr="Ãhnliches Foto">
            <a:extLst>
              <a:ext uri="{FF2B5EF4-FFF2-40B4-BE49-F238E27FC236}">
                <a16:creationId xmlns:a16="http://schemas.microsoft.com/office/drawing/2014/main" id="{F547811F-A7FF-1AB6-8D72-B48FAE1B2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Grafik 1">
            <a:extLst>
              <a:ext uri="{FF2B5EF4-FFF2-40B4-BE49-F238E27FC236}">
                <a16:creationId xmlns:a16="http://schemas.microsoft.com/office/drawing/2014/main" id="{4DD2D06F-FDE7-7FEF-470D-355BAE904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153150"/>
            <a:ext cx="10080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3">
            <a:extLst>
              <a:ext uri="{FF2B5EF4-FFF2-40B4-BE49-F238E27FC236}">
                <a16:creationId xmlns:a16="http://schemas.microsoft.com/office/drawing/2014/main" id="{3659896E-6994-95BB-98D9-1E9B192A669A}"/>
              </a:ext>
            </a:extLst>
          </p:cNvPr>
          <p:cNvSpPr txBox="1">
            <a:spLocks noChangeArrowheads="1"/>
          </p:cNvSpPr>
          <p:nvPr/>
        </p:nvSpPr>
        <p:spPr bwMode="auto">
          <a:xfrm>
            <a:off x="369888" y="858838"/>
            <a:ext cx="8404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CH" altLang="en-US" sz="2800" dirty="0"/>
              <a:t>Physiotherapie hilft </a:t>
            </a:r>
          </a:p>
          <a:p>
            <a:pPr algn="ctr"/>
            <a:r>
              <a:rPr lang="de-CH" altLang="en-US" sz="2800" dirty="0"/>
              <a:t>Wieso operieren, wenn wir es anders behandeln können</a:t>
            </a:r>
            <a:endParaRPr lang="en-GB" altLang="en-US" sz="2800" dirty="0"/>
          </a:p>
        </p:txBody>
      </p:sp>
      <p:sp>
        <p:nvSpPr>
          <p:cNvPr id="2054" name="AutoShape 6" descr="Kantonsspital St.Gallen">
            <a:extLst>
              <a:ext uri="{FF2B5EF4-FFF2-40B4-BE49-F238E27FC236}">
                <a16:creationId xmlns:a16="http://schemas.microsoft.com/office/drawing/2014/main" id="{8DD7DAF7-A6C4-D47E-CB62-36C3BA283944}"/>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pic>
        <p:nvPicPr>
          <p:cNvPr id="2055" name="Picture 5">
            <a:extLst>
              <a:ext uri="{FF2B5EF4-FFF2-40B4-BE49-F238E27FC236}">
                <a16:creationId xmlns:a16="http://schemas.microsoft.com/office/drawing/2014/main" id="{3F3C6357-334E-238E-4E97-E44B765574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6153150"/>
            <a:ext cx="1476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ildergebnis fÃ¼r musculoskeletal muscles and art">
            <a:extLst>
              <a:ext uri="{FF2B5EF4-FFF2-40B4-BE49-F238E27FC236}">
                <a16:creationId xmlns:a16="http://schemas.microsoft.com/office/drawing/2014/main" id="{CC284DE0-6C49-7662-DBAB-7E905EB43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0175"/>
            <a:ext cx="63373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1DB33A3B-0C82-D731-8018-23A5072904A7}"/>
              </a:ext>
            </a:extLst>
          </p:cNvPr>
          <p:cNvSpPr/>
          <p:nvPr/>
        </p:nvSpPr>
        <p:spPr>
          <a:xfrm>
            <a:off x="611188" y="2782888"/>
            <a:ext cx="8137525" cy="1106487"/>
          </a:xfrm>
          <a:prstGeom prst="rect">
            <a:avLst/>
          </a:prstGeom>
          <a:solidFill>
            <a:schemeClr val="tx1"/>
          </a:solidFill>
        </p:spPr>
        <p:txBody>
          <a:bodyPr>
            <a:spAutoFit/>
          </a:bodyPr>
          <a:lstStyle/>
          <a:p>
            <a:pPr eaLnBrk="1" hangingPunct="1">
              <a:lnSpc>
                <a:spcPct val="150000"/>
              </a:lnSpc>
              <a:defRPr/>
            </a:pPr>
            <a:r>
              <a:rPr lang="en-GB" altLang="de-DE" sz="2400" dirty="0">
                <a:solidFill>
                  <a:schemeClr val="bg2">
                    <a:lumMod val="75000"/>
                  </a:schemeClr>
                </a:solidFill>
                <a:cs typeface="Arial" charset="0"/>
              </a:rPr>
              <a:t> in 85% of </a:t>
            </a:r>
            <a:r>
              <a:rPr lang="de-DE" altLang="de-DE" sz="2400" dirty="0">
                <a:solidFill>
                  <a:schemeClr val="bg2">
                    <a:lumMod val="75000"/>
                  </a:schemeClr>
                </a:solidFill>
                <a:cs typeface="Arial" charset="0"/>
              </a:rPr>
              <a:t>CPP-</a:t>
            </a:r>
            <a:r>
              <a:rPr lang="de-DE" altLang="de-DE" sz="2400" dirty="0" err="1">
                <a:solidFill>
                  <a:schemeClr val="bg2">
                    <a:lumMod val="75000"/>
                  </a:schemeClr>
                </a:solidFill>
                <a:cs typeface="Arial" charset="0"/>
              </a:rPr>
              <a:t>patients</a:t>
            </a:r>
            <a:r>
              <a:rPr lang="de-DE" altLang="de-DE" sz="2400" dirty="0">
                <a:solidFill>
                  <a:schemeClr val="bg2">
                    <a:lumMod val="75000"/>
                  </a:schemeClr>
                </a:solidFill>
                <a:cs typeface="Arial" charset="0"/>
              </a:rPr>
              <a:t> </a:t>
            </a:r>
            <a:r>
              <a:rPr lang="de-DE" altLang="de-DE" sz="2400" dirty="0" err="1">
                <a:solidFill>
                  <a:schemeClr val="bg2">
                    <a:lumMod val="75000"/>
                  </a:schemeClr>
                </a:solidFill>
                <a:cs typeface="Arial" charset="0"/>
              </a:rPr>
              <a:t>the</a:t>
            </a:r>
            <a:r>
              <a:rPr lang="en-GB" altLang="de-DE" sz="2400" dirty="0">
                <a:solidFill>
                  <a:schemeClr val="bg2">
                    <a:lumMod val="75000"/>
                  </a:schemeClr>
                </a:solidFill>
                <a:cs typeface="Arial" charset="0"/>
              </a:rPr>
              <a:t> </a:t>
            </a:r>
            <a:r>
              <a:rPr lang="de-DE" altLang="de-DE" sz="2400" dirty="0" err="1">
                <a:solidFill>
                  <a:schemeClr val="bg2">
                    <a:lumMod val="75000"/>
                  </a:schemeClr>
                </a:solidFill>
                <a:cs typeface="Arial" charset="0"/>
              </a:rPr>
              <a:t>musculoskeletal</a:t>
            </a:r>
            <a:r>
              <a:rPr lang="en-GB" altLang="de-DE" sz="2400" dirty="0">
                <a:solidFill>
                  <a:schemeClr val="bg2">
                    <a:lumMod val="75000"/>
                  </a:schemeClr>
                </a:solidFill>
                <a:cs typeface="Arial" charset="0"/>
              </a:rPr>
              <a:t> system is involved</a:t>
            </a:r>
            <a:endParaRPr lang="de-CH" altLang="de-DE" sz="2400" dirty="0">
              <a:solidFill>
                <a:schemeClr val="bg2">
                  <a:lumMod val="75000"/>
                </a:schemeClr>
              </a:solidFill>
              <a:cs typeface="Arial" charset="0"/>
            </a:endParaRPr>
          </a:p>
          <a:p>
            <a:pPr algn="ctr" eaLnBrk="1" hangingPunct="1">
              <a:lnSpc>
                <a:spcPct val="150000"/>
              </a:lnSpc>
              <a:defRPr/>
            </a:pPr>
            <a:endParaRPr lang="en-GB" altLang="de-DE" sz="1050" dirty="0">
              <a:solidFill>
                <a:schemeClr val="bg2">
                  <a:lumMod val="75000"/>
                </a:schemeClr>
              </a:solidFill>
              <a:cs typeface="Arial" charset="0"/>
            </a:endParaRPr>
          </a:p>
          <a:p>
            <a:pPr algn="ctr" eaLnBrk="1" hangingPunct="1">
              <a:lnSpc>
                <a:spcPct val="150000"/>
              </a:lnSpc>
              <a:defRPr/>
            </a:pPr>
            <a:r>
              <a:rPr lang="en-GB" altLang="de-DE" sz="1050" dirty="0">
                <a:solidFill>
                  <a:schemeClr val="bg2">
                    <a:lumMod val="75000"/>
                  </a:schemeClr>
                </a:solidFill>
                <a:cs typeface="Arial" charset="0"/>
              </a:rPr>
              <a:t>                                  </a:t>
            </a:r>
          </a:p>
        </p:txBody>
      </p:sp>
      <p:sp>
        <p:nvSpPr>
          <p:cNvPr id="3" name="Rechteck 2">
            <a:extLst>
              <a:ext uri="{FF2B5EF4-FFF2-40B4-BE49-F238E27FC236}">
                <a16:creationId xmlns:a16="http://schemas.microsoft.com/office/drawing/2014/main" id="{49E41637-0CD7-2A9F-F04C-F15D929F8569}"/>
              </a:ext>
            </a:extLst>
          </p:cNvPr>
          <p:cNvSpPr/>
          <p:nvPr/>
        </p:nvSpPr>
        <p:spPr>
          <a:xfrm>
            <a:off x="4356100" y="3429000"/>
            <a:ext cx="4572000" cy="277813"/>
          </a:xfrm>
          <a:prstGeom prst="rect">
            <a:avLst/>
          </a:prstGeom>
        </p:spPr>
        <p:txBody>
          <a:bodyPr>
            <a:spAutoFit/>
          </a:bodyPr>
          <a:lstStyle/>
          <a:p>
            <a:pPr>
              <a:defRPr/>
            </a:pPr>
            <a:r>
              <a:rPr lang="en-GB" altLang="de-DE" sz="1200" dirty="0">
                <a:solidFill>
                  <a:schemeClr val="bg2">
                    <a:lumMod val="75000"/>
                  </a:schemeClr>
                </a:solidFill>
                <a:cs typeface="Arial" charset="0"/>
              </a:rPr>
              <a:t>[Cheong 2014, Prendergast 2003, Montenegro 2008, Baker 1993]</a:t>
            </a:r>
            <a:endParaRPr lang="en-GB" sz="1200" dirty="0"/>
          </a:p>
        </p:txBody>
      </p:sp>
      <p:pic>
        <p:nvPicPr>
          <p:cNvPr id="12293" name="Picture 1">
            <a:extLst>
              <a:ext uri="{FF2B5EF4-FFF2-40B4-BE49-F238E27FC236}">
                <a16:creationId xmlns:a16="http://schemas.microsoft.com/office/drawing/2014/main" id="{55DCEAD3-3A19-743A-4AC9-103E13A8D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6F2EC4A-FA2B-DC5C-1ABD-3612185D7745}"/>
              </a:ext>
            </a:extLst>
          </p:cNvPr>
          <p:cNvSpPr txBox="1">
            <a:spLocks noGrp="1"/>
          </p:cNvSpPr>
          <p:nvPr>
            <p:ph type="title"/>
          </p:nvPr>
        </p:nvSpPr>
        <p:spPr>
          <a:xfrm>
            <a:off x="0" y="-236538"/>
            <a:ext cx="9144000" cy="1120776"/>
          </a:xfrm>
          <a:solidFill>
            <a:schemeClr val="accent2">
              <a:lumMod val="40000"/>
              <a:lumOff val="60000"/>
            </a:schemeClr>
          </a:solidFill>
        </p:spPr>
        <p:txBody>
          <a:bodyPr lIns="0" tIns="11206" rIns="0" bIns="0" rtlCol="0">
            <a:spAutoFit/>
          </a:bodyPr>
          <a:lstStyle/>
          <a:p>
            <a:pPr marL="11206">
              <a:spcBef>
                <a:spcPts val="88"/>
              </a:spcBef>
              <a:defRPr/>
            </a:pPr>
            <a:br>
              <a:rPr lang="de-CH" sz="2400" dirty="0"/>
            </a:br>
            <a:r>
              <a:rPr lang="de-CH" sz="2400" dirty="0"/>
              <a:t>Anamnese</a:t>
            </a:r>
            <a:br>
              <a:rPr lang="de-CH" sz="2400" dirty="0"/>
            </a:br>
            <a:endParaRPr sz="2400" dirty="0"/>
          </a:p>
        </p:txBody>
      </p:sp>
      <p:sp>
        <p:nvSpPr>
          <p:cNvPr id="13315" name="Textfeld 4">
            <a:extLst>
              <a:ext uri="{FF2B5EF4-FFF2-40B4-BE49-F238E27FC236}">
                <a16:creationId xmlns:a16="http://schemas.microsoft.com/office/drawing/2014/main" id="{FEC54174-0CE1-95A1-CC6A-980C56A2493B}"/>
              </a:ext>
            </a:extLst>
          </p:cNvPr>
          <p:cNvSpPr txBox="1">
            <a:spLocks noChangeArrowheads="1"/>
          </p:cNvSpPr>
          <p:nvPr/>
        </p:nvSpPr>
        <p:spPr bwMode="auto">
          <a:xfrm>
            <a:off x="1042988" y="1196975"/>
            <a:ext cx="76327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de-CH" altLang="en-US" sz="2000"/>
              <a:t>Symptome: LUTS, POP, Funktion des Anorektums, Sexuelle Funktion</a:t>
            </a:r>
          </a:p>
          <a:p>
            <a:pPr>
              <a:buFont typeface="Arial" panose="020B0604020202020204" pitchFamily="34" charset="0"/>
              <a:buChar char="•"/>
            </a:pPr>
            <a:r>
              <a:rPr lang="de-CH" altLang="en-US" sz="2000"/>
              <a:t>Aktivitäten des täglichen Lebens </a:t>
            </a:r>
            <a:r>
              <a:rPr lang="de-CH" altLang="en-US" sz="2000">
                <a:sym typeface="Wingdings" panose="05000000000000000000" pitchFamily="2" charset="2"/>
              </a:rPr>
              <a:t> Beruf, Sport</a:t>
            </a:r>
            <a:endParaRPr lang="de-CH" altLang="en-US" sz="2000"/>
          </a:p>
          <a:p>
            <a:pPr>
              <a:buFont typeface="Arial" panose="020B0604020202020204" pitchFamily="34" charset="0"/>
              <a:buChar char="•"/>
            </a:pPr>
            <a:r>
              <a:rPr lang="de-CH" altLang="en-US" sz="2000"/>
              <a:t>Psyche </a:t>
            </a:r>
            <a:r>
              <a:rPr lang="de-CH" altLang="en-US" sz="2000">
                <a:sym typeface="Wingdings" panose="05000000000000000000" pitchFamily="2" charset="2"/>
              </a:rPr>
              <a:t> Missbrauch</a:t>
            </a:r>
            <a:endParaRPr lang="de-CH" altLang="en-US" sz="2000"/>
          </a:p>
          <a:p>
            <a:pPr>
              <a:buFont typeface="Arial" panose="020B0604020202020204" pitchFamily="34" charset="0"/>
              <a:buChar char="•"/>
            </a:pPr>
            <a:r>
              <a:rPr lang="de-CH" altLang="en-US" sz="2000"/>
              <a:t>QoL</a:t>
            </a:r>
          </a:p>
          <a:p>
            <a:pPr>
              <a:buFont typeface="Arial" panose="020B0604020202020204" pitchFamily="34" charset="0"/>
              <a:buChar char="•"/>
            </a:pPr>
            <a:r>
              <a:rPr lang="de-CH" altLang="en-US" sz="2000"/>
              <a:t>Medikamente/ Operationen/ Trauma</a:t>
            </a:r>
          </a:p>
          <a:p>
            <a:pPr>
              <a:buFont typeface="Arial" panose="020B0604020202020204" pitchFamily="34" charset="0"/>
              <a:buChar char="•"/>
            </a:pPr>
            <a:r>
              <a:rPr lang="de-CH" altLang="en-US" sz="2000"/>
              <a:t>Extra-Pelvine Anamnese (LWS, Hüfte, ISG)</a:t>
            </a:r>
          </a:p>
          <a:p>
            <a:pPr>
              <a:buFont typeface="Arial" panose="020B0604020202020204" pitchFamily="34" charset="0"/>
              <a:buChar char="•"/>
            </a:pPr>
            <a:endParaRPr lang="de-CH" altLang="en-US" sz="2000"/>
          </a:p>
          <a:p>
            <a:pPr>
              <a:buFont typeface="Arial" panose="020B0604020202020204" pitchFamily="34" charset="0"/>
              <a:buChar char="•"/>
            </a:pPr>
            <a:r>
              <a:rPr lang="de-CH" altLang="en-US" sz="2000"/>
              <a:t>Schmerzen </a:t>
            </a:r>
          </a:p>
          <a:p>
            <a:pPr lvl="1">
              <a:buFont typeface="Arial" panose="020B0604020202020204" pitchFamily="34" charset="0"/>
              <a:buChar char="•"/>
            </a:pPr>
            <a:r>
              <a:rPr lang="de-CH" altLang="de-DE">
                <a:solidFill>
                  <a:srgbClr val="000000"/>
                </a:solidFill>
              </a:rPr>
              <a:t>Ort des Schmerzes</a:t>
            </a:r>
          </a:p>
          <a:p>
            <a:pPr lvl="1">
              <a:buFont typeface="Arial" panose="020B0604020202020204" pitchFamily="34" charset="0"/>
              <a:buChar char="•"/>
            </a:pPr>
            <a:r>
              <a:rPr lang="de-CH" altLang="de-DE">
                <a:solidFill>
                  <a:srgbClr val="000000"/>
                </a:solidFill>
              </a:rPr>
              <a:t>Dauer des Schmerzes, Häufigkeit, Zeit</a:t>
            </a:r>
          </a:p>
          <a:p>
            <a:pPr lvl="1">
              <a:buFont typeface="Arial" panose="020B0604020202020204" pitchFamily="34" charset="0"/>
              <a:buChar char="•"/>
            </a:pPr>
            <a:r>
              <a:rPr lang="de-CH" altLang="de-DE">
                <a:solidFill>
                  <a:srgbClr val="000000"/>
                </a:solidFill>
              </a:rPr>
              <a:t>Art des Auftretens oder auslösende Ereignisse</a:t>
            </a:r>
          </a:p>
          <a:p>
            <a:pPr lvl="1">
              <a:buFont typeface="Arial" panose="020B0604020202020204" pitchFamily="34" charset="0"/>
              <a:buChar char="•"/>
            </a:pPr>
            <a:r>
              <a:rPr lang="de-CH" altLang="de-DE">
                <a:solidFill>
                  <a:srgbClr val="000000"/>
                </a:solidFill>
              </a:rPr>
              <a:t>Charakteristik der Schmerzen </a:t>
            </a:r>
          </a:p>
          <a:p>
            <a:pPr lvl="1">
              <a:buFont typeface="Arial" panose="020B0604020202020204" pitchFamily="34" charset="0"/>
              <a:buChar char="•"/>
            </a:pPr>
            <a:r>
              <a:rPr lang="de-CH" altLang="de-DE">
                <a:solidFill>
                  <a:srgbClr val="000000"/>
                </a:solidFill>
              </a:rPr>
              <a:t>Schmerzintensität (Visuelle Analogskala) Erhöht durch/ verringert durch</a:t>
            </a:r>
          </a:p>
          <a:p>
            <a:pPr lvl="1"/>
            <a:r>
              <a:rPr lang="de-CH" altLang="de-DE">
                <a:solidFill>
                  <a:srgbClr val="000000"/>
                </a:solidFill>
              </a:rPr>
              <a:t>     Begleitsymptome</a:t>
            </a:r>
          </a:p>
          <a:p>
            <a:pPr>
              <a:buFont typeface="Arial" panose="020B0604020202020204" pitchFamily="34" charset="0"/>
              <a:buChar char="•"/>
            </a:pPr>
            <a:endParaRPr lang="de-CH" altLang="en-US" sz="2000"/>
          </a:p>
          <a:p>
            <a:pPr>
              <a:buFont typeface="Arial" panose="020B0604020202020204" pitchFamily="34" charset="0"/>
              <a:buChar char="•"/>
            </a:pPr>
            <a:endParaRPr lang="de-CH" altLang="en-US" sz="2000"/>
          </a:p>
          <a:p>
            <a:pPr>
              <a:buFont typeface="Arial" panose="020B0604020202020204" pitchFamily="34" charset="0"/>
              <a:buChar char="•"/>
            </a:pPr>
            <a:endParaRPr lang="de-CH" altLang="en-US" sz="2000"/>
          </a:p>
          <a:p>
            <a:pPr>
              <a:buFont typeface="Arial" panose="020B0604020202020204" pitchFamily="34" charset="0"/>
              <a:buChar char="•"/>
            </a:pPr>
            <a:endParaRPr lang="de-CH" altLang="en-US" sz="2000"/>
          </a:p>
          <a:p>
            <a:pPr>
              <a:buFont typeface="Arial" panose="020B0604020202020204" pitchFamily="34" charset="0"/>
              <a:buChar char="•"/>
            </a:pPr>
            <a:endParaRPr lang="de-CH" altLang="en-US" sz="2000"/>
          </a:p>
          <a:p>
            <a:pPr>
              <a:buFont typeface="Arial" panose="020B0604020202020204" pitchFamily="34" charset="0"/>
              <a:buChar char="•"/>
            </a:pPr>
            <a:endParaRPr lang="de-CH" altLang="en-US" sz="2000"/>
          </a:p>
        </p:txBody>
      </p:sp>
      <p:pic>
        <p:nvPicPr>
          <p:cNvPr id="13316" name="Picture 1">
            <a:extLst>
              <a:ext uri="{FF2B5EF4-FFF2-40B4-BE49-F238E27FC236}">
                <a16:creationId xmlns:a16="http://schemas.microsoft.com/office/drawing/2014/main" id="{9A646A97-73CE-9085-D05D-B1BA77AC7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2C67F379-0F74-4892-24E9-110F73A5E418}"/>
              </a:ext>
            </a:extLst>
          </p:cNvPr>
          <p:cNvSpPr>
            <a:spLocks noGrp="1"/>
          </p:cNvSpPr>
          <p:nvPr>
            <p:ph type="ctrTitle"/>
          </p:nvPr>
        </p:nvSpPr>
        <p:spPr>
          <a:xfrm>
            <a:off x="0" y="0"/>
            <a:ext cx="9144000" cy="871538"/>
          </a:xfrm>
          <a:solidFill>
            <a:schemeClr val="accent2">
              <a:lumMod val="40000"/>
              <a:lumOff val="60000"/>
            </a:schemeClr>
          </a:solidFill>
        </p:spPr>
        <p:txBody>
          <a:bodyPr/>
          <a:lstStyle/>
          <a:p>
            <a:pPr eaLnBrk="1" hangingPunct="1">
              <a:defRPr/>
            </a:pPr>
            <a:r>
              <a:rPr lang="en-GB" altLang="de-DE" sz="2400" dirty="0" err="1"/>
              <a:t>Befund</a:t>
            </a:r>
            <a:endParaRPr lang="en-GB" altLang="de-DE" sz="2400" dirty="0"/>
          </a:p>
        </p:txBody>
      </p:sp>
      <p:sp>
        <p:nvSpPr>
          <p:cNvPr id="3" name="Untertitel 2">
            <a:extLst>
              <a:ext uri="{FF2B5EF4-FFF2-40B4-BE49-F238E27FC236}">
                <a16:creationId xmlns:a16="http://schemas.microsoft.com/office/drawing/2014/main" id="{945C3483-B23B-8B9B-33F1-B96471DF074A}"/>
              </a:ext>
            </a:extLst>
          </p:cNvPr>
          <p:cNvSpPr>
            <a:spLocks noGrp="1"/>
          </p:cNvSpPr>
          <p:nvPr>
            <p:ph type="subTitle" idx="1"/>
          </p:nvPr>
        </p:nvSpPr>
        <p:spPr>
          <a:xfrm>
            <a:off x="749300" y="1517650"/>
            <a:ext cx="8215313" cy="4935538"/>
          </a:xfrm>
        </p:spPr>
        <p:txBody>
          <a:bodyPr rtlCol="0">
            <a:normAutofit fontScale="25000" lnSpcReduction="20000"/>
          </a:bodyPr>
          <a:lstStyle/>
          <a:p>
            <a:pPr marL="342900" indent="-342900" algn="l" eaLnBrk="1" fontAlgn="auto" hangingPunct="1">
              <a:spcAft>
                <a:spcPts val="0"/>
              </a:spcAft>
              <a:buFont typeface="Arial" panose="020B0604020202020204" pitchFamily="34" charset="0"/>
              <a:buChar char="•"/>
              <a:defRPr/>
            </a:pPr>
            <a:endParaRPr lang="de-CH" sz="6200" dirty="0">
              <a:solidFill>
                <a:schemeClr val="tx1"/>
              </a:solidFill>
              <a:cs typeface="Angsana New"/>
            </a:endParaRPr>
          </a:p>
          <a:p>
            <a:pPr marL="342900" indent="-342900" algn="l" eaLnBrk="1" fontAlgn="auto" hangingPunct="1">
              <a:spcAft>
                <a:spcPts val="0"/>
              </a:spcAft>
              <a:buFont typeface="Arial" panose="020B0604020202020204" pitchFamily="34" charset="0"/>
              <a:buChar char="•"/>
              <a:defRPr/>
            </a:pPr>
            <a:r>
              <a:rPr lang="de-CH" sz="8000" dirty="0">
                <a:solidFill>
                  <a:schemeClr val="tx1"/>
                </a:solidFill>
                <a:cs typeface="Angsana New"/>
              </a:rPr>
              <a:t>Befund des </a:t>
            </a:r>
            <a:r>
              <a:rPr lang="de-CH" sz="8000" dirty="0" err="1">
                <a:solidFill>
                  <a:schemeClr val="tx1"/>
                </a:solidFill>
                <a:cs typeface="Angsana New"/>
              </a:rPr>
              <a:t>extrapelvinen</a:t>
            </a:r>
            <a:r>
              <a:rPr lang="de-CH" sz="8000" dirty="0">
                <a:solidFill>
                  <a:schemeClr val="tx1"/>
                </a:solidFill>
                <a:cs typeface="Angsana New"/>
              </a:rPr>
              <a:t> </a:t>
            </a:r>
            <a:r>
              <a:rPr lang="de-CH" sz="8000" dirty="0" err="1">
                <a:solidFill>
                  <a:schemeClr val="tx1"/>
                </a:solidFill>
                <a:cs typeface="Angsana New"/>
              </a:rPr>
              <a:t>muskuloskelettalen</a:t>
            </a:r>
            <a:r>
              <a:rPr lang="de-CH" sz="8000" dirty="0">
                <a:solidFill>
                  <a:schemeClr val="tx1"/>
                </a:solidFill>
                <a:cs typeface="Angsana New"/>
              </a:rPr>
              <a:t> Systems</a:t>
            </a:r>
          </a:p>
          <a:p>
            <a:pPr marL="342900" indent="-342900" algn="l" eaLnBrk="1" fontAlgn="auto" hangingPunct="1">
              <a:spcAft>
                <a:spcPts val="0"/>
              </a:spcAft>
              <a:buFont typeface="Arial" panose="020B0604020202020204" pitchFamily="34" charset="0"/>
              <a:buChar char="•"/>
              <a:defRPr/>
            </a:pPr>
            <a:endParaRPr lang="de-CH" sz="8000" dirty="0">
              <a:solidFill>
                <a:schemeClr val="tx1"/>
              </a:solidFill>
              <a:cs typeface="Angsana New"/>
            </a:endParaRPr>
          </a:p>
          <a:p>
            <a:pPr marL="342900" indent="-342900" algn="l" eaLnBrk="1" fontAlgn="auto" hangingPunct="1">
              <a:spcAft>
                <a:spcPts val="0"/>
              </a:spcAft>
              <a:buFont typeface="Arial" panose="020B0604020202020204" pitchFamily="34" charset="0"/>
              <a:buChar char="•"/>
              <a:defRPr/>
            </a:pPr>
            <a:r>
              <a:rPr lang="de-CH" sz="8000" dirty="0">
                <a:solidFill>
                  <a:schemeClr val="tx1"/>
                </a:solidFill>
                <a:cs typeface="Angsana New"/>
              </a:rPr>
              <a:t>Befund des </a:t>
            </a:r>
            <a:r>
              <a:rPr lang="de-CH" sz="8000" dirty="0" err="1">
                <a:solidFill>
                  <a:schemeClr val="tx1"/>
                </a:solidFill>
                <a:cs typeface="Angsana New"/>
              </a:rPr>
              <a:t>intrapelvinen</a:t>
            </a:r>
            <a:r>
              <a:rPr lang="de-CH" sz="8000" dirty="0">
                <a:solidFill>
                  <a:schemeClr val="tx1"/>
                </a:solidFill>
                <a:cs typeface="Angsana New"/>
              </a:rPr>
              <a:t> </a:t>
            </a:r>
            <a:r>
              <a:rPr lang="de-CH" sz="8000" dirty="0" err="1">
                <a:solidFill>
                  <a:schemeClr val="tx1"/>
                </a:solidFill>
                <a:cs typeface="Angsana New"/>
              </a:rPr>
              <a:t>muskuloskelettalen</a:t>
            </a:r>
            <a:r>
              <a:rPr lang="de-CH" sz="8000" dirty="0">
                <a:solidFill>
                  <a:schemeClr val="tx1"/>
                </a:solidFill>
                <a:cs typeface="Angsana New"/>
              </a:rPr>
              <a:t> Systems</a:t>
            </a:r>
          </a:p>
          <a:p>
            <a:pPr marL="342900" indent="-342900" algn="l" eaLnBrk="1" fontAlgn="auto" hangingPunct="1">
              <a:spcAft>
                <a:spcPts val="0"/>
              </a:spcAft>
              <a:buFont typeface="Arial" panose="020B0604020202020204" pitchFamily="34" charset="0"/>
              <a:buChar char="•"/>
              <a:defRPr/>
            </a:pPr>
            <a:endParaRPr lang="de-CH" sz="8000" dirty="0">
              <a:solidFill>
                <a:schemeClr val="tx1"/>
              </a:solidFill>
              <a:cs typeface="Angsana New"/>
            </a:endParaRPr>
          </a:p>
          <a:p>
            <a:pPr marL="342900" indent="-342900" algn="l" eaLnBrk="1" fontAlgn="auto" hangingPunct="1">
              <a:spcAft>
                <a:spcPts val="0"/>
              </a:spcAft>
              <a:buFont typeface="Arial" panose="020B0604020202020204" pitchFamily="34" charset="0"/>
              <a:buChar char="•"/>
              <a:defRPr/>
            </a:pPr>
            <a:r>
              <a:rPr lang="de-CH" sz="8000" dirty="0" err="1">
                <a:solidFill>
                  <a:schemeClr val="tx1"/>
                </a:solidFill>
                <a:cs typeface="Angsana New"/>
              </a:rPr>
              <a:t>Myofaszialer</a:t>
            </a:r>
            <a:r>
              <a:rPr lang="de-CH" sz="8000" dirty="0">
                <a:solidFill>
                  <a:schemeClr val="tx1"/>
                </a:solidFill>
                <a:cs typeface="Angsana New"/>
              </a:rPr>
              <a:t> Befund</a:t>
            </a:r>
          </a:p>
          <a:p>
            <a:pPr marL="342900" indent="-342900" algn="l" eaLnBrk="1" fontAlgn="auto" hangingPunct="1">
              <a:spcAft>
                <a:spcPts val="0"/>
              </a:spcAft>
              <a:buFont typeface="Arial" panose="020B0604020202020204" pitchFamily="34" charset="0"/>
              <a:buChar char="•"/>
              <a:defRPr/>
            </a:pPr>
            <a:endParaRPr lang="de-CH" sz="8000" dirty="0">
              <a:solidFill>
                <a:schemeClr val="tx1"/>
              </a:solidFill>
              <a:cs typeface="Angsana New"/>
            </a:endParaRPr>
          </a:p>
          <a:p>
            <a:pPr marL="342900" indent="-342900" algn="l" eaLnBrk="1" fontAlgn="auto" hangingPunct="1">
              <a:spcAft>
                <a:spcPts val="0"/>
              </a:spcAft>
              <a:buFont typeface="Arial" panose="020B0604020202020204" pitchFamily="34" charset="0"/>
              <a:buChar char="•"/>
              <a:defRPr/>
            </a:pPr>
            <a:r>
              <a:rPr lang="de-CH" sz="8000" dirty="0">
                <a:solidFill>
                  <a:schemeClr val="tx1"/>
                </a:solidFill>
                <a:cs typeface="Angsana New"/>
              </a:rPr>
              <a:t>Neurobefund</a:t>
            </a:r>
          </a:p>
          <a:p>
            <a:pPr marL="342900" indent="-342900" algn="l" eaLnBrk="1" fontAlgn="auto" hangingPunct="1">
              <a:spcAft>
                <a:spcPts val="0"/>
              </a:spcAft>
              <a:buFont typeface="Arial" panose="020B0604020202020204" pitchFamily="34" charset="0"/>
              <a:buChar char="•"/>
              <a:defRPr/>
            </a:pPr>
            <a:endParaRPr lang="en-GB" sz="8000" dirty="0">
              <a:cs typeface="Angsana New"/>
            </a:endParaRPr>
          </a:p>
          <a:p>
            <a:pPr algn="l" eaLnBrk="1" fontAlgn="auto" hangingPunct="1">
              <a:spcAft>
                <a:spcPts val="0"/>
              </a:spcAft>
              <a:defRPr/>
            </a:pPr>
            <a:endParaRPr lang="en-GB" sz="5000" dirty="0">
              <a:cs typeface="Angsana New"/>
            </a:endParaRPr>
          </a:p>
          <a:p>
            <a:pPr algn="l" eaLnBrk="1" fontAlgn="auto" hangingPunct="1">
              <a:spcAft>
                <a:spcPts val="0"/>
              </a:spcAft>
              <a:defRPr/>
            </a:pPr>
            <a:endParaRPr lang="en-GB" sz="2000" dirty="0">
              <a:latin typeface="Angsana New"/>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800" dirty="0">
              <a:solidFill>
                <a:schemeClr val="tx1"/>
              </a:solidFill>
              <a:cs typeface="Angsana New"/>
            </a:endParaRPr>
          </a:p>
          <a:p>
            <a:pPr algn="l" eaLnBrk="1" fontAlgn="auto" hangingPunct="1">
              <a:spcAft>
                <a:spcPts val="0"/>
              </a:spcAft>
              <a:defRPr/>
            </a:pPr>
            <a:r>
              <a:rPr lang="en-GB" sz="2800" dirty="0">
                <a:solidFill>
                  <a:schemeClr val="tx1"/>
                </a:solidFill>
                <a:cs typeface="Angsana New"/>
              </a:rPr>
              <a:t> 	               </a:t>
            </a:r>
            <a:r>
              <a:rPr lang="en-GB" sz="5600" dirty="0" err="1">
                <a:solidFill>
                  <a:schemeClr val="tx1"/>
                </a:solidFill>
                <a:cs typeface="Angsana New"/>
              </a:rPr>
              <a:t>Kavvadias</a:t>
            </a:r>
            <a:r>
              <a:rPr lang="en-GB" sz="5600" dirty="0">
                <a:solidFill>
                  <a:schemeClr val="tx1"/>
                </a:solidFill>
                <a:cs typeface="Angsana New"/>
              </a:rPr>
              <a:t> et al 2011, FitzGerald and </a:t>
            </a:r>
            <a:r>
              <a:rPr lang="en-GB" sz="5600" dirty="0" err="1">
                <a:solidFill>
                  <a:schemeClr val="tx1"/>
                </a:solidFill>
                <a:cs typeface="Angsana New"/>
              </a:rPr>
              <a:t>Kotarinos</a:t>
            </a:r>
            <a:r>
              <a:rPr lang="en-GB" sz="5600" dirty="0">
                <a:solidFill>
                  <a:schemeClr val="tx1"/>
                </a:solidFill>
                <a:cs typeface="Angsana New"/>
              </a:rPr>
              <a:t> 2003, Howard 2000b/2003, Shelly et al 2002,  	        Frawley et al. 2007/ 2021, </a:t>
            </a:r>
            <a:r>
              <a:rPr lang="en-GB" sz="5600" dirty="0" err="1">
                <a:solidFill>
                  <a:schemeClr val="tx1"/>
                </a:solidFill>
                <a:cs typeface="Angsana New"/>
              </a:rPr>
              <a:t>Engeler</a:t>
            </a:r>
            <a:r>
              <a:rPr lang="en-GB" sz="5600" dirty="0">
                <a:solidFill>
                  <a:schemeClr val="tx1"/>
                </a:solidFill>
                <a:cs typeface="Angsana New"/>
              </a:rPr>
              <a:t> et al 2022, Rana 2018, Hodges 2016</a:t>
            </a: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r>
              <a:rPr lang="en-GB" dirty="0">
                <a:solidFill>
                  <a:schemeClr val="tx1"/>
                </a:solidFill>
                <a:cs typeface="Angsana New"/>
              </a:rPr>
              <a:t>					</a:t>
            </a: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algn="l" eaLnBrk="1" fontAlgn="auto" hangingPunct="1">
              <a:spcAft>
                <a:spcPts val="0"/>
              </a:spcAft>
              <a:buFont typeface="Arial" charset="0"/>
              <a:buNone/>
              <a:defRPr/>
            </a:pPr>
            <a:endParaRPr lang="en-GB" sz="2900" dirty="0">
              <a:solidFill>
                <a:schemeClr val="tx1"/>
              </a:solidFill>
              <a:cs typeface="Angsana New"/>
            </a:endParaRPr>
          </a:p>
          <a:p>
            <a:pPr marL="342900" indent="-342900" algn="l" eaLnBrk="1" fontAlgn="auto" hangingPunct="1">
              <a:spcAft>
                <a:spcPts val="0"/>
              </a:spcAft>
              <a:buFont typeface="Arial" panose="020B0604020202020204" pitchFamily="34" charset="0"/>
              <a:buChar char="•"/>
              <a:defRPr/>
            </a:pPr>
            <a:endParaRPr lang="en-GB" sz="4800" dirty="0">
              <a:solidFill>
                <a:schemeClr val="tx1"/>
              </a:solidFill>
            </a:endParaRPr>
          </a:p>
          <a:p>
            <a:pPr marL="342900" indent="-342900" algn="l" eaLnBrk="1" fontAlgn="auto" hangingPunct="1">
              <a:spcAft>
                <a:spcPts val="0"/>
              </a:spcAft>
              <a:buFont typeface="Arial" panose="020B0604020202020204" pitchFamily="34" charset="0"/>
              <a:buChar char="•"/>
              <a:defRPr/>
            </a:pPr>
            <a:endParaRPr lang="en-GB" sz="2000" dirty="0"/>
          </a:p>
        </p:txBody>
      </p:sp>
      <p:pic>
        <p:nvPicPr>
          <p:cNvPr id="14340" name="Picture 1">
            <a:extLst>
              <a:ext uri="{FF2B5EF4-FFF2-40B4-BE49-F238E27FC236}">
                <a16:creationId xmlns:a16="http://schemas.microsoft.com/office/drawing/2014/main" id="{F40F59CF-9F84-71F8-433E-EEDF1C041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52E4C6D0-DA96-C3F1-2A1B-898814262E31}"/>
              </a:ext>
            </a:extLst>
          </p:cNvPr>
          <p:cNvSpPr>
            <a:spLocks noGrp="1"/>
          </p:cNvSpPr>
          <p:nvPr>
            <p:ph type="ctrTitle"/>
          </p:nvPr>
        </p:nvSpPr>
        <p:spPr>
          <a:xfrm>
            <a:off x="0" y="0"/>
            <a:ext cx="9144000" cy="966788"/>
          </a:xfrm>
          <a:solidFill>
            <a:schemeClr val="accent2">
              <a:lumMod val="40000"/>
              <a:lumOff val="60000"/>
            </a:schemeClr>
          </a:solidFill>
        </p:spPr>
        <p:txBody>
          <a:bodyPr/>
          <a:lstStyle/>
          <a:p>
            <a:pPr eaLnBrk="1" hangingPunct="1">
              <a:defRPr/>
            </a:pPr>
            <a:br>
              <a:rPr lang="en-GB" altLang="de-DE" sz="2400" dirty="0"/>
            </a:br>
            <a:r>
              <a:rPr lang="de-DE" altLang="de-DE" sz="2400" dirty="0" err="1">
                <a:latin typeface="+mn-lt"/>
              </a:rPr>
              <a:t>Extrapelvine</a:t>
            </a:r>
            <a:r>
              <a:rPr lang="de-DE" altLang="de-DE" sz="2400" b="1" dirty="0" err="1">
                <a:latin typeface="+mn-lt"/>
              </a:rPr>
              <a:t>r</a:t>
            </a:r>
            <a:r>
              <a:rPr lang="en-GB" altLang="de-DE" sz="2400" dirty="0">
                <a:latin typeface="+mn-lt"/>
              </a:rPr>
              <a:t> </a:t>
            </a:r>
            <a:r>
              <a:rPr lang="de-DE" altLang="de-DE" sz="2400" dirty="0" err="1">
                <a:latin typeface="+mn-lt"/>
              </a:rPr>
              <a:t>muskuloskelettaler</a:t>
            </a:r>
            <a:r>
              <a:rPr lang="en-GB" altLang="de-DE" sz="2400" dirty="0">
                <a:latin typeface="+mn-lt"/>
              </a:rPr>
              <a:t> </a:t>
            </a:r>
            <a:r>
              <a:rPr lang="de-DE" altLang="de-DE" sz="2400" dirty="0">
                <a:latin typeface="+mn-lt"/>
              </a:rPr>
              <a:t>Befund</a:t>
            </a:r>
            <a:br>
              <a:rPr lang="en-GB" altLang="de-DE" sz="2400" dirty="0">
                <a:latin typeface="+mn-lt"/>
              </a:rPr>
            </a:br>
            <a:endParaRPr lang="en-GB" altLang="de-DE" sz="2400" dirty="0">
              <a:latin typeface="+mn-lt"/>
            </a:endParaRPr>
          </a:p>
        </p:txBody>
      </p:sp>
      <p:sp>
        <p:nvSpPr>
          <p:cNvPr id="15363" name="Untertitel 2">
            <a:extLst>
              <a:ext uri="{FF2B5EF4-FFF2-40B4-BE49-F238E27FC236}">
                <a16:creationId xmlns:a16="http://schemas.microsoft.com/office/drawing/2014/main" id="{AFC4B7F8-8EF1-1C1A-301C-25E21C9E7227}"/>
              </a:ext>
            </a:extLst>
          </p:cNvPr>
          <p:cNvSpPr>
            <a:spLocks noGrp="1"/>
          </p:cNvSpPr>
          <p:nvPr>
            <p:ph type="subTitle" idx="1"/>
          </p:nvPr>
        </p:nvSpPr>
        <p:spPr>
          <a:xfrm>
            <a:off x="563562" y="1340768"/>
            <a:ext cx="8016875" cy="5313362"/>
          </a:xfrm>
        </p:spPr>
        <p:txBody>
          <a:bodyPr/>
          <a:lstStyle/>
          <a:p>
            <a:pPr marL="1143000" indent="-1143000" algn="l" eaLnBrk="1" hangingPunct="1">
              <a:lnSpc>
                <a:spcPct val="80000"/>
              </a:lnSpc>
              <a:buFont typeface="Arial" panose="020B0604020202020204" pitchFamily="34" charset="0"/>
              <a:buChar char="•"/>
            </a:pPr>
            <a:r>
              <a:rPr lang="en-GB" altLang="de-DE" sz="2000" dirty="0">
                <a:solidFill>
                  <a:schemeClr val="tx1"/>
                </a:solidFill>
                <a:ea typeface="Angsana New" panose="02020603050405020304" pitchFamily="18" charset="-34"/>
                <a:cs typeface="Angsana New" panose="02020603050405020304" pitchFamily="18" charset="-34"/>
              </a:rPr>
              <a:t>Gang und </a:t>
            </a:r>
            <a:r>
              <a:rPr lang="en-GB" altLang="de-DE" sz="2000" dirty="0" err="1">
                <a:solidFill>
                  <a:schemeClr val="tx1"/>
                </a:solidFill>
                <a:ea typeface="Angsana New" panose="02020603050405020304" pitchFamily="18" charset="-34"/>
                <a:cs typeface="Angsana New" panose="02020603050405020304" pitchFamily="18" charset="-34"/>
              </a:rPr>
              <a:t>Haltung</a:t>
            </a:r>
            <a:endParaRPr lang="en-GB" altLang="de-DE" sz="20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buFont typeface="Arial" panose="020B0604020202020204" pitchFamily="34" charset="0"/>
              <a:buChar char="•"/>
            </a:pPr>
            <a:endParaRPr lang="en-GB" altLang="de-DE" sz="20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buFont typeface="Arial" panose="020B0604020202020204" pitchFamily="34" charset="0"/>
              <a:buChar char="•"/>
            </a:pPr>
            <a:r>
              <a:rPr lang="en-GB" altLang="de-DE" sz="2000" dirty="0" err="1">
                <a:solidFill>
                  <a:schemeClr val="tx1"/>
                </a:solidFill>
                <a:ea typeface="Angsana New" panose="02020603050405020304" pitchFamily="18" charset="-34"/>
                <a:cs typeface="Angsana New" panose="02020603050405020304" pitchFamily="18" charset="-34"/>
              </a:rPr>
              <a:t>Osteoartikuläre</a:t>
            </a:r>
            <a:r>
              <a:rPr lang="en-GB" altLang="de-DE" sz="2000" dirty="0">
                <a:solidFill>
                  <a:schemeClr val="tx1"/>
                </a:solidFill>
                <a:ea typeface="Angsana New" panose="02020603050405020304" pitchFamily="18" charset="-34"/>
                <a:cs typeface="Angsana New" panose="02020603050405020304" pitchFamily="18" charset="-34"/>
              </a:rPr>
              <a:t> </a:t>
            </a:r>
            <a:r>
              <a:rPr lang="en-GB" altLang="de-DE" sz="2000" dirty="0" err="1">
                <a:solidFill>
                  <a:schemeClr val="tx1"/>
                </a:solidFill>
                <a:ea typeface="Angsana New" panose="02020603050405020304" pitchFamily="18" charset="-34"/>
                <a:cs typeface="Angsana New" panose="02020603050405020304" pitchFamily="18" charset="-34"/>
              </a:rPr>
              <a:t>Untersuchung</a:t>
            </a:r>
            <a:r>
              <a:rPr lang="en-GB" altLang="de-DE" sz="2000" dirty="0">
                <a:solidFill>
                  <a:schemeClr val="tx1"/>
                </a:solidFill>
                <a:ea typeface="Angsana New" panose="02020603050405020304" pitchFamily="18" charset="-34"/>
                <a:cs typeface="Angsana New" panose="02020603050405020304" pitchFamily="18" charset="-34"/>
              </a:rPr>
              <a:t> → </a:t>
            </a:r>
            <a:r>
              <a:rPr lang="en-GB" altLang="de-DE" sz="2000" dirty="0" err="1">
                <a:solidFill>
                  <a:schemeClr val="tx1"/>
                </a:solidFill>
                <a:ea typeface="Angsana New" panose="02020603050405020304" pitchFamily="18" charset="-34"/>
                <a:cs typeface="Angsana New" panose="02020603050405020304" pitchFamily="18" charset="-34"/>
              </a:rPr>
              <a:t>Bewegung</a:t>
            </a:r>
            <a:r>
              <a:rPr lang="en-GB" altLang="de-DE" sz="2000" dirty="0">
                <a:solidFill>
                  <a:schemeClr val="tx1"/>
                </a:solidFill>
                <a:ea typeface="Angsana New" panose="02020603050405020304" pitchFamily="18" charset="-34"/>
                <a:cs typeface="Angsana New" panose="02020603050405020304" pitchFamily="18" charset="-34"/>
              </a:rPr>
              <a:t> und </a:t>
            </a:r>
            <a:r>
              <a:rPr lang="en-GB" altLang="de-DE" sz="2000" dirty="0" err="1">
                <a:solidFill>
                  <a:schemeClr val="tx1"/>
                </a:solidFill>
                <a:ea typeface="Angsana New" panose="02020603050405020304" pitchFamily="18" charset="-34"/>
                <a:cs typeface="Angsana New" panose="02020603050405020304" pitchFamily="18" charset="-34"/>
              </a:rPr>
              <a:t>Schmerzen</a:t>
            </a:r>
            <a:r>
              <a:rPr lang="en-GB" altLang="de-DE" sz="2000" dirty="0">
                <a:solidFill>
                  <a:schemeClr val="tx1"/>
                </a:solidFill>
                <a:ea typeface="Angsana New" panose="02020603050405020304" pitchFamily="18" charset="-34"/>
                <a:cs typeface="Angsana New" panose="02020603050405020304" pitchFamily="18" charset="-34"/>
              </a:rPr>
              <a:t> (</a:t>
            </a:r>
            <a:r>
              <a:rPr lang="en-GB" altLang="de-DE" sz="2000" dirty="0" err="1">
                <a:solidFill>
                  <a:schemeClr val="tx1"/>
                </a:solidFill>
                <a:ea typeface="Angsana New" panose="02020603050405020304" pitchFamily="18" charset="-34"/>
                <a:cs typeface="Angsana New" panose="02020603050405020304" pitchFamily="18" charset="-34"/>
              </a:rPr>
              <a:t>Hüfte</a:t>
            </a:r>
            <a:r>
              <a:rPr lang="en-GB" altLang="de-DE" sz="2000" dirty="0">
                <a:solidFill>
                  <a:schemeClr val="tx1"/>
                </a:solidFill>
                <a:ea typeface="Angsana New" panose="02020603050405020304" pitchFamily="18" charset="-34"/>
                <a:cs typeface="Angsana New" panose="02020603050405020304" pitchFamily="18" charset="-34"/>
              </a:rPr>
              <a:t>, </a:t>
            </a:r>
            <a:r>
              <a:rPr lang="en-GB" altLang="de-DE" sz="2000" dirty="0" err="1">
                <a:solidFill>
                  <a:schemeClr val="tx1"/>
                </a:solidFill>
                <a:ea typeface="Angsana New" panose="02020603050405020304" pitchFamily="18" charset="-34"/>
                <a:cs typeface="Angsana New" panose="02020603050405020304" pitchFamily="18" charset="-34"/>
              </a:rPr>
              <a:t>Wirbelsäule</a:t>
            </a:r>
            <a:r>
              <a:rPr lang="en-GB" altLang="de-DE" sz="2000" dirty="0">
                <a:solidFill>
                  <a:schemeClr val="tx1"/>
                </a:solidFill>
                <a:ea typeface="Angsana New" panose="02020603050405020304" pitchFamily="18" charset="-34"/>
                <a:cs typeface="Angsana New" panose="02020603050405020304" pitchFamily="18" charset="-34"/>
              </a:rPr>
              <a:t>, </a:t>
            </a:r>
            <a:r>
              <a:rPr lang="en-GB" altLang="de-DE" sz="2000" dirty="0" err="1">
                <a:solidFill>
                  <a:schemeClr val="tx1"/>
                </a:solidFill>
                <a:ea typeface="Angsana New" panose="02020603050405020304" pitchFamily="18" charset="-34"/>
                <a:cs typeface="Angsana New" panose="02020603050405020304" pitchFamily="18" charset="-34"/>
              </a:rPr>
              <a:t>Iliosakralgelenke</a:t>
            </a:r>
            <a:r>
              <a:rPr lang="en-GB" altLang="de-DE" sz="2000" dirty="0">
                <a:solidFill>
                  <a:schemeClr val="tx1"/>
                </a:solidFill>
                <a:ea typeface="Angsana New" panose="02020603050405020304" pitchFamily="18" charset="-34"/>
                <a:cs typeface="Angsana New" panose="02020603050405020304" pitchFamily="18" charset="-34"/>
              </a:rPr>
              <a:t>, Symphysis pubis, </a:t>
            </a:r>
            <a:r>
              <a:rPr lang="en-GB" altLang="de-DE" sz="2000" dirty="0" err="1">
                <a:solidFill>
                  <a:schemeClr val="tx1"/>
                </a:solidFill>
                <a:ea typeface="Angsana New" panose="02020603050405020304" pitchFamily="18" charset="-34"/>
                <a:cs typeface="Angsana New" panose="02020603050405020304" pitchFamily="18" charset="-34"/>
              </a:rPr>
              <a:t>Coccys</a:t>
            </a:r>
            <a:r>
              <a:rPr lang="en-GB" altLang="de-DE" sz="2000" dirty="0">
                <a:solidFill>
                  <a:schemeClr val="tx1"/>
                </a:solidFill>
                <a:ea typeface="Angsana New" panose="02020603050405020304" pitchFamily="18" charset="-34"/>
                <a:cs typeface="Angsana New" panose="02020603050405020304" pitchFamily="18" charset="-34"/>
              </a:rPr>
              <a:t>)</a:t>
            </a:r>
          </a:p>
          <a:p>
            <a:pPr marL="1143000" indent="-1143000" algn="l" eaLnBrk="1" hangingPunct="1">
              <a:lnSpc>
                <a:spcPct val="80000"/>
              </a:lnSpc>
              <a:buFont typeface="Arial" panose="020B0604020202020204" pitchFamily="34" charset="0"/>
              <a:buChar char="•"/>
            </a:pPr>
            <a:endParaRPr lang="en-GB" altLang="de-DE" sz="20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buFont typeface="Arial" panose="020B0604020202020204" pitchFamily="34" charset="0"/>
              <a:buChar char="•"/>
            </a:pPr>
            <a:r>
              <a:rPr lang="en-GB" altLang="de-DE" sz="2000" dirty="0">
                <a:solidFill>
                  <a:schemeClr val="tx1"/>
                </a:solidFill>
                <a:ea typeface="Angsana New" panose="02020603050405020304" pitchFamily="18" charset="-34"/>
                <a:cs typeface="Angsana New" panose="02020603050405020304" pitchFamily="18" charset="-34"/>
              </a:rPr>
              <a:t>Range of motion  </a:t>
            </a:r>
            <a:r>
              <a:rPr lang="en-GB" altLang="de-DE" sz="2000" dirty="0" err="1">
                <a:solidFill>
                  <a:schemeClr val="tx1"/>
                </a:solidFill>
                <a:ea typeface="Angsana New" panose="02020603050405020304" pitchFamily="18" charset="-34"/>
                <a:cs typeface="Angsana New" panose="02020603050405020304" pitchFamily="18" charset="-34"/>
              </a:rPr>
              <a:t>Hüfte</a:t>
            </a:r>
            <a:r>
              <a:rPr lang="en-GB" altLang="de-DE" sz="2000" dirty="0">
                <a:solidFill>
                  <a:schemeClr val="tx1"/>
                </a:solidFill>
                <a:ea typeface="Angsana New" panose="02020603050405020304" pitchFamily="18" charset="-34"/>
                <a:cs typeface="Angsana New" panose="02020603050405020304" pitchFamily="18" charset="-34"/>
              </a:rPr>
              <a:t> und </a:t>
            </a:r>
            <a:r>
              <a:rPr lang="en-GB" altLang="de-DE" sz="2000" dirty="0" err="1">
                <a:solidFill>
                  <a:schemeClr val="tx1"/>
                </a:solidFill>
                <a:ea typeface="Angsana New" panose="02020603050405020304" pitchFamily="18" charset="-34"/>
                <a:cs typeface="Angsana New" panose="02020603050405020304" pitchFamily="18" charset="-34"/>
              </a:rPr>
              <a:t>Rumpf</a:t>
            </a:r>
            <a:endParaRPr lang="en-GB" altLang="de-DE" sz="20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buFont typeface="Arial" panose="020B0604020202020204" pitchFamily="34" charset="0"/>
              <a:buChar char="•"/>
            </a:pPr>
            <a:endParaRPr lang="en-GB" altLang="de-DE" sz="20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buFont typeface="Arial" panose="020B0604020202020204" pitchFamily="34" charset="0"/>
              <a:buChar char="•"/>
            </a:pPr>
            <a:r>
              <a:rPr lang="en-GB" altLang="de-DE" sz="2000" dirty="0">
                <a:solidFill>
                  <a:schemeClr val="tx1"/>
                </a:solidFill>
                <a:ea typeface="Angsana New" panose="02020603050405020304" pitchFamily="18" charset="-34"/>
                <a:cs typeface="Angsana New" panose="02020603050405020304" pitchFamily="18" charset="-34"/>
              </a:rPr>
              <a:t>Kraft und </a:t>
            </a:r>
            <a:r>
              <a:rPr lang="en-GB" altLang="de-DE" sz="2000" dirty="0" err="1">
                <a:solidFill>
                  <a:schemeClr val="tx1"/>
                </a:solidFill>
                <a:ea typeface="Angsana New" panose="02020603050405020304" pitchFamily="18" charset="-34"/>
                <a:cs typeface="Angsana New" panose="02020603050405020304" pitchFamily="18" charset="-34"/>
              </a:rPr>
              <a:t>Länge</a:t>
            </a:r>
            <a:r>
              <a:rPr lang="en-GB" altLang="de-DE" sz="2000" dirty="0">
                <a:solidFill>
                  <a:schemeClr val="tx1"/>
                </a:solidFill>
                <a:ea typeface="Angsana New" panose="02020603050405020304" pitchFamily="18" charset="-34"/>
                <a:cs typeface="Angsana New" panose="02020603050405020304" pitchFamily="18" charset="-34"/>
              </a:rPr>
              <a:t> der </a:t>
            </a:r>
            <a:r>
              <a:rPr lang="en-GB" altLang="de-DE" sz="2000" dirty="0" err="1">
                <a:solidFill>
                  <a:schemeClr val="tx1"/>
                </a:solidFill>
                <a:ea typeface="Angsana New" panose="02020603050405020304" pitchFamily="18" charset="-34"/>
                <a:cs typeface="Angsana New" panose="02020603050405020304" pitchFamily="18" charset="-34"/>
              </a:rPr>
              <a:t>Hüft</a:t>
            </a:r>
            <a:r>
              <a:rPr lang="en-GB" altLang="de-DE" sz="2000" dirty="0">
                <a:solidFill>
                  <a:schemeClr val="tx1"/>
                </a:solidFill>
                <a:ea typeface="Angsana New" panose="02020603050405020304" pitchFamily="18" charset="-34"/>
                <a:cs typeface="Angsana New" panose="02020603050405020304" pitchFamily="18" charset="-34"/>
              </a:rPr>
              <a:t>-, </a:t>
            </a:r>
            <a:r>
              <a:rPr lang="en-GB" altLang="de-DE" sz="2000" dirty="0" err="1">
                <a:solidFill>
                  <a:schemeClr val="tx1"/>
                </a:solidFill>
                <a:ea typeface="Angsana New" panose="02020603050405020304" pitchFamily="18" charset="-34"/>
                <a:cs typeface="Angsana New" panose="02020603050405020304" pitchFamily="18" charset="-34"/>
              </a:rPr>
              <a:t>Rumpf</a:t>
            </a:r>
            <a:r>
              <a:rPr lang="en-GB" altLang="de-DE" sz="2000" dirty="0">
                <a:solidFill>
                  <a:schemeClr val="tx1"/>
                </a:solidFill>
                <a:ea typeface="Angsana New" panose="02020603050405020304" pitchFamily="18" charset="-34"/>
                <a:cs typeface="Angsana New" panose="02020603050405020304" pitchFamily="18" charset="-34"/>
              </a:rPr>
              <a:t>- und </a:t>
            </a:r>
            <a:r>
              <a:rPr lang="en-GB" altLang="de-DE" sz="2000" dirty="0" err="1">
                <a:solidFill>
                  <a:schemeClr val="tx1"/>
                </a:solidFill>
                <a:ea typeface="Angsana New" panose="02020603050405020304" pitchFamily="18" charset="-34"/>
                <a:cs typeface="Angsana New" panose="02020603050405020304" pitchFamily="18" charset="-34"/>
              </a:rPr>
              <a:t>Bauchmuskeln</a:t>
            </a:r>
            <a:endParaRPr lang="en-GB" altLang="de-DE" sz="20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buFont typeface="Arial" panose="020B0604020202020204" pitchFamily="34" charset="0"/>
              <a:buChar char="•"/>
            </a:pPr>
            <a:endParaRPr lang="en-GB" altLang="de-DE" sz="20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buFont typeface="Arial" panose="020B0604020202020204" pitchFamily="34" charset="0"/>
              <a:buChar char="•"/>
            </a:pPr>
            <a:r>
              <a:rPr lang="en-GB" altLang="de-DE" sz="2000" dirty="0" err="1">
                <a:solidFill>
                  <a:schemeClr val="tx1"/>
                </a:solidFill>
                <a:ea typeface="Angsana New" panose="02020603050405020304" pitchFamily="18" charset="-34"/>
                <a:cs typeface="Angsana New" panose="02020603050405020304" pitchFamily="18" charset="-34"/>
              </a:rPr>
              <a:t>Lokalisierung</a:t>
            </a:r>
            <a:r>
              <a:rPr lang="en-GB" altLang="de-DE" sz="2000" dirty="0">
                <a:solidFill>
                  <a:schemeClr val="tx1"/>
                </a:solidFill>
                <a:ea typeface="Angsana New" panose="02020603050405020304" pitchFamily="18" charset="-34"/>
                <a:cs typeface="Angsana New" panose="02020603050405020304" pitchFamily="18" charset="-34"/>
              </a:rPr>
              <a:t> von </a:t>
            </a:r>
            <a:r>
              <a:rPr lang="en-GB" altLang="de-DE" sz="2000" dirty="0" err="1">
                <a:solidFill>
                  <a:schemeClr val="tx1"/>
                </a:solidFill>
                <a:ea typeface="Angsana New" panose="02020603050405020304" pitchFamily="18" charset="-34"/>
                <a:cs typeface="Angsana New" panose="02020603050405020304" pitchFamily="18" charset="-34"/>
              </a:rPr>
              <a:t>Triggerpunkten</a:t>
            </a:r>
            <a:r>
              <a:rPr lang="en-GB" altLang="de-DE" sz="2000" dirty="0">
                <a:solidFill>
                  <a:schemeClr val="tx1"/>
                </a:solidFill>
                <a:ea typeface="Angsana New" panose="02020603050405020304" pitchFamily="18" charset="-34"/>
                <a:cs typeface="Angsana New" panose="02020603050405020304" pitchFamily="18" charset="-34"/>
              </a:rPr>
              <a:t> (</a:t>
            </a:r>
            <a:r>
              <a:rPr lang="en-GB" altLang="de-DE" sz="2000" dirty="0" err="1">
                <a:solidFill>
                  <a:schemeClr val="tx1"/>
                </a:solidFill>
                <a:ea typeface="Angsana New" panose="02020603050405020304" pitchFamily="18" charset="-34"/>
                <a:cs typeface="Angsana New" panose="02020603050405020304" pitchFamily="18" charset="-34"/>
              </a:rPr>
              <a:t>TrA</a:t>
            </a:r>
            <a:r>
              <a:rPr lang="en-GB" altLang="de-DE" sz="2000" dirty="0">
                <a:solidFill>
                  <a:schemeClr val="tx1"/>
                </a:solidFill>
                <a:ea typeface="Angsana New" panose="02020603050405020304" pitchFamily="18" charset="-34"/>
                <a:cs typeface="Angsana New" panose="02020603050405020304" pitchFamily="18" charset="-34"/>
              </a:rPr>
              <a:t>, RA, Gluteus, Piriformis, Iliopsoas, </a:t>
            </a:r>
            <a:r>
              <a:rPr lang="en-GB" altLang="de-DE" sz="2000" dirty="0" err="1">
                <a:solidFill>
                  <a:schemeClr val="tx1"/>
                </a:solidFill>
                <a:ea typeface="Angsana New" panose="02020603050405020304" pitchFamily="18" charset="-34"/>
                <a:cs typeface="Angsana New" panose="02020603050405020304" pitchFamily="18" charset="-34"/>
              </a:rPr>
              <a:t>Adduktoren</a:t>
            </a:r>
            <a:r>
              <a:rPr lang="en-GB" altLang="de-DE" sz="2000" dirty="0">
                <a:solidFill>
                  <a:schemeClr val="tx1"/>
                </a:solidFill>
                <a:ea typeface="Angsana New" panose="02020603050405020304" pitchFamily="18" charset="-34"/>
                <a:cs typeface="Angsana New" panose="02020603050405020304" pitchFamily="18" charset="-34"/>
              </a:rPr>
              <a:t>,  </a:t>
            </a:r>
            <a:r>
              <a:rPr lang="en-GB" altLang="de-DE" sz="2000" dirty="0" err="1">
                <a:solidFill>
                  <a:schemeClr val="tx1"/>
                </a:solidFill>
                <a:ea typeface="Angsana New" panose="02020603050405020304" pitchFamily="18" charset="-34"/>
                <a:cs typeface="Angsana New" panose="02020603050405020304" pitchFamily="18" charset="-34"/>
              </a:rPr>
              <a:t>obturatur</a:t>
            </a:r>
            <a:r>
              <a:rPr lang="en-GB" altLang="de-DE" sz="2000" dirty="0">
                <a:solidFill>
                  <a:schemeClr val="tx1"/>
                </a:solidFill>
                <a:ea typeface="Angsana New" panose="02020603050405020304" pitchFamily="18" charset="-34"/>
                <a:cs typeface="Angsana New" panose="02020603050405020304" pitchFamily="18" charset="-34"/>
              </a:rPr>
              <a:t> internus)</a:t>
            </a:r>
          </a:p>
          <a:p>
            <a:pPr marL="1143000" indent="-1143000" algn="l" eaLnBrk="1" hangingPunct="1">
              <a:lnSpc>
                <a:spcPct val="80000"/>
              </a:lnSpc>
            </a:pPr>
            <a:endParaRPr lang="en-GB" altLang="de-DE" sz="16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pPr>
            <a:r>
              <a:rPr lang="en-GB" altLang="de-DE" sz="1600" dirty="0">
                <a:solidFill>
                  <a:srgbClr val="898989"/>
                </a:solidFill>
                <a:ea typeface="Angsana New" panose="02020603050405020304" pitchFamily="18" charset="-34"/>
                <a:cs typeface="Angsana New" panose="02020603050405020304" pitchFamily="18" charset="-34"/>
              </a:rPr>
              <a:t>              </a:t>
            </a:r>
          </a:p>
          <a:p>
            <a:pPr marL="1143000" indent="-1143000" algn="l" eaLnBrk="1" hangingPunct="1">
              <a:lnSpc>
                <a:spcPct val="80000"/>
              </a:lnSpc>
            </a:pPr>
            <a:r>
              <a:rPr lang="en-GB" altLang="de-DE" sz="1400" dirty="0">
                <a:solidFill>
                  <a:schemeClr val="tx1"/>
                </a:solidFill>
                <a:ea typeface="Angsana New" panose="02020603050405020304" pitchFamily="18" charset="-34"/>
                <a:cs typeface="Angsana New" panose="02020603050405020304" pitchFamily="18" charset="-34"/>
              </a:rPr>
              <a:t>               </a:t>
            </a:r>
          </a:p>
          <a:p>
            <a:pPr marL="1143000" indent="-1143000" algn="l" eaLnBrk="1" hangingPunct="1">
              <a:lnSpc>
                <a:spcPct val="80000"/>
              </a:lnSpc>
            </a:pPr>
            <a:endParaRPr lang="en-GB" altLang="de-DE" sz="14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pPr>
            <a:endParaRPr lang="en-GB" altLang="de-DE" sz="14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pPr>
            <a:endParaRPr lang="en-GB" altLang="de-DE" sz="1400" dirty="0">
              <a:solidFill>
                <a:schemeClr val="tx1"/>
              </a:solidFill>
              <a:ea typeface="Angsana New" panose="02020603050405020304" pitchFamily="18" charset="-34"/>
              <a:cs typeface="Angsana New" panose="02020603050405020304" pitchFamily="18" charset="-34"/>
            </a:endParaRPr>
          </a:p>
          <a:p>
            <a:pPr marL="1143000" indent="-1143000" algn="l" eaLnBrk="1" hangingPunct="1">
              <a:lnSpc>
                <a:spcPct val="80000"/>
              </a:lnSpc>
            </a:pPr>
            <a:r>
              <a:rPr lang="en-GB" altLang="de-DE" sz="1400" dirty="0">
                <a:solidFill>
                  <a:schemeClr val="tx1"/>
                </a:solidFill>
                <a:ea typeface="Angsana New" panose="02020603050405020304" pitchFamily="18" charset="-34"/>
                <a:cs typeface="Angsana New" panose="02020603050405020304" pitchFamily="18" charset="-34"/>
              </a:rPr>
              <a:t>            	</a:t>
            </a:r>
          </a:p>
          <a:p>
            <a:pPr marL="1143000" indent="-1143000" algn="l" eaLnBrk="1" hangingPunct="1">
              <a:lnSpc>
                <a:spcPct val="80000"/>
              </a:lnSpc>
            </a:pPr>
            <a:r>
              <a:rPr lang="en-GB" altLang="de-DE" sz="1400" dirty="0">
                <a:solidFill>
                  <a:schemeClr val="tx1"/>
                </a:solidFill>
                <a:ea typeface="Angsana New" panose="02020603050405020304" pitchFamily="18" charset="-34"/>
                <a:cs typeface="Angsana New" panose="02020603050405020304" pitchFamily="18" charset="-34"/>
              </a:rPr>
              <a:t>	Pool-</a:t>
            </a:r>
            <a:r>
              <a:rPr lang="en-GB" altLang="de-DE" sz="1400" dirty="0" err="1">
                <a:solidFill>
                  <a:schemeClr val="tx1"/>
                </a:solidFill>
                <a:ea typeface="Angsana New" panose="02020603050405020304" pitchFamily="18" charset="-34"/>
                <a:cs typeface="Angsana New" panose="02020603050405020304" pitchFamily="18" charset="-34"/>
              </a:rPr>
              <a:t>Goudzwaard</a:t>
            </a:r>
            <a:r>
              <a:rPr lang="en-GB" altLang="de-DE" sz="1400" dirty="0">
                <a:solidFill>
                  <a:schemeClr val="tx1"/>
                </a:solidFill>
                <a:ea typeface="Angsana New" panose="02020603050405020304" pitchFamily="18" charset="-34"/>
                <a:cs typeface="Angsana New" panose="02020603050405020304" pitchFamily="18" charset="-34"/>
              </a:rPr>
              <a:t> 2013,  </a:t>
            </a:r>
            <a:r>
              <a:rPr lang="en-GB" altLang="de-DE" sz="1400" dirty="0" err="1">
                <a:solidFill>
                  <a:schemeClr val="tx1"/>
                </a:solidFill>
                <a:ea typeface="Angsana New" panose="02020603050405020304" pitchFamily="18" charset="-34"/>
                <a:cs typeface="Angsana New" panose="02020603050405020304" pitchFamily="18" charset="-34"/>
              </a:rPr>
              <a:t>Chaitrow</a:t>
            </a:r>
            <a:r>
              <a:rPr lang="en-GB" altLang="de-DE" sz="1400" dirty="0">
                <a:solidFill>
                  <a:schemeClr val="tx1"/>
                </a:solidFill>
                <a:ea typeface="Angsana New" panose="02020603050405020304" pitchFamily="18" charset="-34"/>
                <a:cs typeface="Angsana New" panose="02020603050405020304" pitchFamily="18" charset="-34"/>
              </a:rPr>
              <a:t> 2007, FitzGerald and </a:t>
            </a:r>
            <a:r>
              <a:rPr lang="en-GB" altLang="de-DE" sz="1400" dirty="0" err="1">
                <a:solidFill>
                  <a:schemeClr val="tx1"/>
                </a:solidFill>
                <a:ea typeface="Angsana New" panose="02020603050405020304" pitchFamily="18" charset="-34"/>
                <a:cs typeface="Angsana New" panose="02020603050405020304" pitchFamily="18" charset="-34"/>
              </a:rPr>
              <a:t>Kotarinos</a:t>
            </a:r>
            <a:r>
              <a:rPr lang="en-GB" altLang="de-DE" sz="1400" dirty="0">
                <a:solidFill>
                  <a:schemeClr val="tx1"/>
                </a:solidFill>
                <a:ea typeface="Angsana New" panose="02020603050405020304" pitchFamily="18" charset="-34"/>
                <a:cs typeface="Angsana New" panose="02020603050405020304" pitchFamily="18" charset="-34"/>
              </a:rPr>
              <a:t> 2003, Howard 2000b,2003, Shelly et al 2002, Frawley 2007, Hodges 2016, </a:t>
            </a:r>
            <a:endParaRPr lang="en-GB" altLang="de-DE" sz="1400" dirty="0">
              <a:solidFill>
                <a:schemeClr val="tx1"/>
              </a:solidFill>
            </a:endParaRPr>
          </a:p>
          <a:p>
            <a:pPr marL="1143000" indent="-1143000" algn="l" eaLnBrk="1" hangingPunct="1">
              <a:lnSpc>
                <a:spcPct val="80000"/>
              </a:lnSpc>
              <a:buFont typeface="Arial" panose="020B0604020202020204" pitchFamily="34" charset="0"/>
              <a:buChar char="•"/>
            </a:pPr>
            <a:endParaRPr lang="en-GB" altLang="de-DE" sz="1600" dirty="0">
              <a:solidFill>
                <a:schemeClr val="tx1"/>
              </a:solidFill>
            </a:endParaRPr>
          </a:p>
          <a:p>
            <a:pPr marL="1143000" indent="-1143000" algn="l" eaLnBrk="1" hangingPunct="1">
              <a:lnSpc>
                <a:spcPct val="80000"/>
              </a:lnSpc>
            </a:pPr>
            <a:endParaRPr lang="en-GB" altLang="de-DE" sz="1300" dirty="0">
              <a:solidFill>
                <a:srgbClr val="898989"/>
              </a:solidFill>
            </a:endParaRPr>
          </a:p>
          <a:p>
            <a:pPr marL="1143000" indent="-1143000" algn="l" eaLnBrk="1" hangingPunct="1">
              <a:lnSpc>
                <a:spcPct val="80000"/>
              </a:lnSpc>
              <a:buFont typeface="Arial" panose="020B0604020202020204" pitchFamily="34" charset="0"/>
              <a:buChar char="•"/>
            </a:pPr>
            <a:endParaRPr lang="en-GB" altLang="de-DE" sz="1300" dirty="0">
              <a:solidFill>
                <a:srgbClr val="898989"/>
              </a:solidFill>
            </a:endParaRPr>
          </a:p>
          <a:p>
            <a:pPr marL="1143000" indent="-1143000" algn="l" eaLnBrk="1" hangingPunct="1">
              <a:lnSpc>
                <a:spcPct val="80000"/>
              </a:lnSpc>
              <a:buFont typeface="Arial" panose="020B0604020202020204" pitchFamily="34" charset="0"/>
              <a:buChar char="•"/>
            </a:pPr>
            <a:endParaRPr lang="en-GB" altLang="de-DE" sz="600" dirty="0">
              <a:solidFill>
                <a:srgbClr val="898989"/>
              </a:solidFill>
            </a:endParaRPr>
          </a:p>
          <a:p>
            <a:pPr marL="1143000" indent="-1143000" algn="l" eaLnBrk="1" hangingPunct="1">
              <a:lnSpc>
                <a:spcPct val="80000"/>
              </a:lnSpc>
            </a:pPr>
            <a:r>
              <a:rPr lang="en-GB" altLang="de-DE" sz="600" dirty="0">
                <a:solidFill>
                  <a:srgbClr val="898989"/>
                </a:solidFill>
              </a:rPr>
              <a:t> </a:t>
            </a:r>
          </a:p>
          <a:p>
            <a:pPr marL="1143000" indent="-1143000" algn="l" eaLnBrk="1" hangingPunct="1">
              <a:lnSpc>
                <a:spcPct val="80000"/>
              </a:lnSpc>
              <a:buFont typeface="Arial" panose="020B0604020202020204" pitchFamily="34" charset="0"/>
              <a:buChar char="•"/>
            </a:pPr>
            <a:endParaRPr lang="en-GB" altLang="de-DE" sz="500" dirty="0">
              <a:solidFill>
                <a:srgbClr val="898989"/>
              </a:solidFill>
            </a:endParaRPr>
          </a:p>
          <a:p>
            <a:pPr marL="1143000" indent="-1143000" algn="l" eaLnBrk="1" hangingPunct="1">
              <a:lnSpc>
                <a:spcPct val="80000"/>
              </a:lnSpc>
              <a:buFont typeface="Arial" panose="020B0604020202020204" pitchFamily="34" charset="0"/>
              <a:buChar char="•"/>
            </a:pPr>
            <a:endParaRPr lang="en-GB" altLang="de-DE" sz="500" dirty="0">
              <a:solidFill>
                <a:srgbClr val="898989"/>
              </a:solidFill>
            </a:endParaRPr>
          </a:p>
        </p:txBody>
      </p:sp>
      <p:pic>
        <p:nvPicPr>
          <p:cNvPr id="15364" name="Picture 1">
            <a:extLst>
              <a:ext uri="{FF2B5EF4-FFF2-40B4-BE49-F238E27FC236}">
                <a16:creationId xmlns:a16="http://schemas.microsoft.com/office/drawing/2014/main" id="{7B739B95-DC4A-6E56-7F56-920139276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06173A4B-78C5-B2EC-BF6D-E243D127B304}"/>
              </a:ext>
            </a:extLst>
          </p:cNvPr>
          <p:cNvSpPr>
            <a:spLocks noGrp="1"/>
          </p:cNvSpPr>
          <p:nvPr>
            <p:ph type="ctrTitle"/>
          </p:nvPr>
        </p:nvSpPr>
        <p:spPr>
          <a:xfrm>
            <a:off x="14288" y="0"/>
            <a:ext cx="9144000" cy="765175"/>
          </a:xfrm>
          <a:solidFill>
            <a:schemeClr val="accent2">
              <a:lumMod val="40000"/>
              <a:lumOff val="60000"/>
            </a:schemeClr>
          </a:solidFill>
        </p:spPr>
        <p:txBody>
          <a:bodyPr rtlCol="0">
            <a:normAutofit/>
          </a:bodyPr>
          <a:lstStyle/>
          <a:p>
            <a:pPr eaLnBrk="1" fontAlgn="auto" hangingPunct="1">
              <a:spcAft>
                <a:spcPts val="0"/>
              </a:spcAft>
              <a:defRPr/>
            </a:pPr>
            <a:r>
              <a:rPr lang="de-CH" sz="2400" dirty="0" err="1">
                <a:cs typeface="Angsana New"/>
              </a:rPr>
              <a:t>Intrapelviner</a:t>
            </a:r>
            <a:r>
              <a:rPr lang="de-CH" sz="2400" dirty="0">
                <a:cs typeface="Angsana New"/>
              </a:rPr>
              <a:t> </a:t>
            </a:r>
            <a:r>
              <a:rPr lang="de-DE" altLang="de-DE" sz="2400" dirty="0" err="1"/>
              <a:t>muskuloskelettaler</a:t>
            </a:r>
            <a:r>
              <a:rPr lang="en-GB" altLang="de-DE" sz="2400" dirty="0"/>
              <a:t> </a:t>
            </a:r>
            <a:r>
              <a:rPr lang="de-DE" altLang="de-DE" sz="2400" dirty="0"/>
              <a:t>Befund</a:t>
            </a:r>
            <a:endParaRPr lang="en-GB" sz="2400" dirty="0"/>
          </a:p>
        </p:txBody>
      </p:sp>
      <p:sp>
        <p:nvSpPr>
          <p:cNvPr id="17411" name="Untertitel 2">
            <a:extLst>
              <a:ext uri="{FF2B5EF4-FFF2-40B4-BE49-F238E27FC236}">
                <a16:creationId xmlns:a16="http://schemas.microsoft.com/office/drawing/2014/main" id="{E3C3A8F5-3650-6006-8729-652C326F14FF}"/>
              </a:ext>
            </a:extLst>
          </p:cNvPr>
          <p:cNvSpPr>
            <a:spLocks noGrp="1"/>
          </p:cNvSpPr>
          <p:nvPr>
            <p:ph type="subTitle" idx="1"/>
          </p:nvPr>
        </p:nvSpPr>
        <p:spPr>
          <a:xfrm>
            <a:off x="528638" y="1412875"/>
            <a:ext cx="8520112" cy="4895850"/>
          </a:xfrm>
        </p:spPr>
        <p:txBody>
          <a:bodyPr/>
          <a:lstStyle/>
          <a:p>
            <a:pPr marL="342900" indent="-342900" algn="l" eaLnBrk="1" hangingPunct="1">
              <a:buFont typeface="Arial" panose="020B0604020202020204" pitchFamily="34" charset="0"/>
              <a:buChar char="•"/>
            </a:pPr>
            <a:endParaRPr lang="de-DE" altLang="de-DE" sz="2000">
              <a:solidFill>
                <a:srgbClr val="4A452A"/>
              </a:solidFill>
            </a:endParaRPr>
          </a:p>
          <a:p>
            <a:pPr marL="342900" indent="-342900" algn="l" eaLnBrk="1" hangingPunct="1">
              <a:buFont typeface="Arial" panose="020B0604020202020204" pitchFamily="34" charset="0"/>
              <a:buChar char="•"/>
            </a:pPr>
            <a:endParaRPr lang="en-GB" altLang="de-DE" sz="1600">
              <a:solidFill>
                <a:srgbClr val="898989"/>
              </a:solidFill>
            </a:endParaRPr>
          </a:p>
        </p:txBody>
      </p:sp>
      <p:pic>
        <p:nvPicPr>
          <p:cNvPr id="17412" name="Picture 4">
            <a:extLst>
              <a:ext uri="{FF2B5EF4-FFF2-40B4-BE49-F238E27FC236}">
                <a16:creationId xmlns:a16="http://schemas.microsoft.com/office/drawing/2014/main" id="{3A86F816-50F5-BCB4-785F-45D2B8E46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20" t="9712"/>
          <a:stretch>
            <a:fillRect/>
          </a:stretch>
        </p:blipFill>
        <p:spPr bwMode="auto">
          <a:xfrm>
            <a:off x="293688" y="1677988"/>
            <a:ext cx="8709025"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feld 2">
            <a:extLst>
              <a:ext uri="{FF2B5EF4-FFF2-40B4-BE49-F238E27FC236}">
                <a16:creationId xmlns:a16="http://schemas.microsoft.com/office/drawing/2014/main" id="{57E40DE8-90AC-6296-BDCE-5F231113B878}"/>
              </a:ext>
            </a:extLst>
          </p:cNvPr>
          <p:cNvSpPr txBox="1">
            <a:spLocks noChangeArrowheads="1"/>
          </p:cNvSpPr>
          <p:nvPr/>
        </p:nvSpPr>
        <p:spPr bwMode="auto">
          <a:xfrm>
            <a:off x="6804025" y="427355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de-DE"/>
          </a:p>
        </p:txBody>
      </p:sp>
      <p:sp>
        <p:nvSpPr>
          <p:cNvPr id="11" name="Rechteck 10">
            <a:extLst>
              <a:ext uri="{FF2B5EF4-FFF2-40B4-BE49-F238E27FC236}">
                <a16:creationId xmlns:a16="http://schemas.microsoft.com/office/drawing/2014/main" id="{38AF0D0E-B5D9-600F-9551-D15D5842569E}"/>
              </a:ext>
            </a:extLst>
          </p:cNvPr>
          <p:cNvSpPr/>
          <p:nvPr/>
        </p:nvSpPr>
        <p:spPr>
          <a:xfrm>
            <a:off x="293688" y="2205038"/>
            <a:ext cx="1585912" cy="1296987"/>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extfeld 1">
            <a:extLst>
              <a:ext uri="{FF2B5EF4-FFF2-40B4-BE49-F238E27FC236}">
                <a16:creationId xmlns:a16="http://schemas.microsoft.com/office/drawing/2014/main" id="{5034CFF1-1E99-34CC-2E2F-87AA79CEC648}"/>
              </a:ext>
            </a:extLst>
          </p:cNvPr>
          <p:cNvSpPr txBox="1"/>
          <p:nvPr/>
        </p:nvSpPr>
        <p:spPr>
          <a:xfrm>
            <a:off x="2019300" y="5291138"/>
            <a:ext cx="5256213" cy="923925"/>
          </a:xfrm>
          <a:prstGeom prst="rect">
            <a:avLst/>
          </a:prstGeom>
          <a:solidFill>
            <a:schemeClr val="accent2">
              <a:lumMod val="40000"/>
              <a:lumOff val="60000"/>
            </a:schemeClr>
          </a:solidFill>
        </p:spPr>
        <p:txBody>
          <a:bodyPr>
            <a:spAutoFit/>
          </a:bodyPr>
          <a:lstStyle/>
          <a:p>
            <a:pPr eaLnBrk="1" hangingPunct="1">
              <a:defRPr/>
            </a:pPr>
            <a:r>
              <a:rPr lang="en-GB" dirty="0">
                <a:cs typeface="Arial" charset="0"/>
              </a:rPr>
              <a:t> Use the ICS standardization of terminology of  PFM</a:t>
            </a:r>
          </a:p>
          <a:p>
            <a:pPr eaLnBrk="1" hangingPunct="1">
              <a:defRPr/>
            </a:pPr>
            <a:r>
              <a:rPr lang="en-GB" dirty="0">
                <a:cs typeface="Arial" charset="0"/>
              </a:rPr>
              <a:t> function and dysfunction and assessment</a:t>
            </a:r>
          </a:p>
          <a:p>
            <a:pPr eaLnBrk="1" hangingPunct="1">
              <a:defRPr/>
            </a:pPr>
            <a:r>
              <a:rPr lang="en-GB" dirty="0">
                <a:cs typeface="Arial" charset="0"/>
              </a:rPr>
              <a:t>			                 </a:t>
            </a:r>
            <a:r>
              <a:rPr lang="en-GB" sz="1200" dirty="0">
                <a:cs typeface="Arial" charset="0"/>
              </a:rPr>
              <a:t>EAU guideline 2023</a:t>
            </a:r>
          </a:p>
        </p:txBody>
      </p:sp>
      <p:pic>
        <p:nvPicPr>
          <p:cNvPr id="17416" name="Picture 1">
            <a:extLst>
              <a:ext uri="{FF2B5EF4-FFF2-40B4-BE49-F238E27FC236}">
                <a16:creationId xmlns:a16="http://schemas.microsoft.com/office/drawing/2014/main" id="{7C97D7CA-6F78-80B5-048A-C5D9431B0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10">
            <a:extLst>
              <a:ext uri="{FF2B5EF4-FFF2-40B4-BE49-F238E27FC236}">
                <a16:creationId xmlns:a16="http://schemas.microsoft.com/office/drawing/2014/main" id="{D2C11AF5-845F-A871-F6E6-71DD4420B053}"/>
              </a:ext>
            </a:extLst>
          </p:cNvPr>
          <p:cNvSpPr/>
          <p:nvPr/>
        </p:nvSpPr>
        <p:spPr>
          <a:xfrm>
            <a:off x="298450" y="3598863"/>
            <a:ext cx="1585913" cy="411162"/>
          </a:xfrm>
          <a:prstGeom prst="rect">
            <a:avLst/>
          </a:prstGeom>
          <a:noFill/>
          <a:ln w="38100">
            <a:solidFill>
              <a:srgbClr val="3333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5882F-511B-937B-741F-012517B89BA2}"/>
            </a:ext>
          </a:extLst>
        </p:cNvPr>
        <p:cNvGrpSpPr/>
        <p:nvPr/>
      </p:nvGrpSpPr>
      <p:grpSpPr>
        <a:xfrm>
          <a:off x="0" y="0"/>
          <a:ext cx="0" cy="0"/>
          <a:chOff x="0" y="0"/>
          <a:chExt cx="0" cy="0"/>
        </a:xfrm>
      </p:grpSpPr>
      <p:sp>
        <p:nvSpPr>
          <p:cNvPr id="32770" name="Titel 1">
            <a:extLst>
              <a:ext uri="{FF2B5EF4-FFF2-40B4-BE49-F238E27FC236}">
                <a16:creationId xmlns:a16="http://schemas.microsoft.com/office/drawing/2014/main" id="{1943DAFA-2997-1C5A-B902-A7477BD5F59A}"/>
              </a:ext>
            </a:extLst>
          </p:cNvPr>
          <p:cNvSpPr>
            <a:spLocks noGrp="1"/>
          </p:cNvSpPr>
          <p:nvPr>
            <p:ph type="ctrTitle"/>
          </p:nvPr>
        </p:nvSpPr>
        <p:spPr>
          <a:xfrm>
            <a:off x="-19050" y="-171450"/>
            <a:ext cx="9144000" cy="1196975"/>
          </a:xfrm>
          <a:solidFill>
            <a:schemeClr val="accent2">
              <a:lumMod val="40000"/>
              <a:lumOff val="60000"/>
            </a:schemeClr>
          </a:solidFill>
        </p:spPr>
        <p:txBody>
          <a:bodyPr/>
          <a:lstStyle/>
          <a:p>
            <a:pPr eaLnBrk="1" hangingPunct="1">
              <a:defRPr/>
            </a:pPr>
            <a:r>
              <a:rPr lang="en-GB" altLang="de-DE" sz="2400" dirty="0"/>
              <a:t>Beckenboden </a:t>
            </a:r>
            <a:r>
              <a:rPr lang="en-GB" altLang="de-DE" sz="2400" dirty="0" err="1"/>
              <a:t>Muskelfunktionsuntersuchung</a:t>
            </a:r>
            <a:r>
              <a:rPr lang="en-GB" altLang="de-DE" sz="2400" dirty="0"/>
              <a:t> (vaginal/anal)</a:t>
            </a:r>
          </a:p>
        </p:txBody>
      </p:sp>
      <p:sp>
        <p:nvSpPr>
          <p:cNvPr id="4" name="Rechteck 3">
            <a:extLst>
              <a:ext uri="{FF2B5EF4-FFF2-40B4-BE49-F238E27FC236}">
                <a16:creationId xmlns:a16="http://schemas.microsoft.com/office/drawing/2014/main" id="{49095017-5759-3734-CD65-7A369A1C6FDE}"/>
              </a:ext>
            </a:extLst>
          </p:cNvPr>
          <p:cNvSpPr/>
          <p:nvPr/>
        </p:nvSpPr>
        <p:spPr>
          <a:xfrm>
            <a:off x="250825" y="3603625"/>
            <a:ext cx="8874125" cy="3693319"/>
          </a:xfrm>
          <a:prstGeom prst="rect">
            <a:avLst/>
          </a:prstGeom>
        </p:spPr>
        <p:txBody>
          <a:bodyPr>
            <a:spAutoFit/>
          </a:bodyPr>
          <a:lstStyle/>
          <a:p>
            <a:pPr marL="342900" indent="-342900" eaLnBrk="1" fontAlgn="auto" hangingPunct="1">
              <a:spcBef>
                <a:spcPts val="0"/>
              </a:spcBef>
              <a:spcAft>
                <a:spcPts val="0"/>
              </a:spcAft>
              <a:buFont typeface="Arial" panose="020B0604020202020204" pitchFamily="34" charset="0"/>
              <a:buChar char="•"/>
              <a:defRPr/>
            </a:pPr>
            <a:endParaRPr lang="en-GB" sz="1200" dirty="0">
              <a:cs typeface="Angsana New" pitchFamily="18" charset="-34"/>
            </a:endParaRPr>
          </a:p>
          <a:p>
            <a:pPr marL="342900" indent="-342900" eaLnBrk="1" fontAlgn="auto" hangingPunct="1">
              <a:spcBef>
                <a:spcPts val="0"/>
              </a:spcBef>
              <a:spcAft>
                <a:spcPts val="0"/>
              </a:spcAft>
              <a:buFont typeface="Arial" panose="020B0604020202020204" pitchFamily="34" charset="0"/>
              <a:buChar char="•"/>
              <a:defRPr/>
            </a:pPr>
            <a:r>
              <a:rPr lang="de-CH" sz="2000" dirty="0">
                <a:latin typeface="Söhne"/>
              </a:rPr>
              <a:t>erhöhter Tonus und Tender(Trigger)punkte sind häufig mit CPP assoziiert</a:t>
            </a:r>
          </a:p>
          <a:p>
            <a:pPr lvl="1" eaLnBrk="1" fontAlgn="auto" hangingPunct="1">
              <a:spcBef>
                <a:spcPts val="0"/>
              </a:spcBef>
              <a:spcAft>
                <a:spcPts val="0"/>
              </a:spcAft>
              <a:defRPr/>
            </a:pPr>
            <a:r>
              <a:rPr lang="en-GB" sz="1400" dirty="0">
                <a:cs typeface="Angsana New" pitchFamily="18" charset="-34"/>
              </a:rPr>
              <a:t> </a:t>
            </a:r>
          </a:p>
          <a:p>
            <a:pPr eaLnBrk="1" fontAlgn="auto" hangingPunct="1">
              <a:spcAft>
                <a:spcPts val="0"/>
              </a:spcAft>
              <a:defRPr/>
            </a:pPr>
            <a:endParaRPr lang="en-GB" sz="1200" dirty="0"/>
          </a:p>
          <a:p>
            <a:pPr eaLnBrk="1" fontAlgn="auto" hangingPunct="1">
              <a:spcAft>
                <a:spcPts val="0"/>
              </a:spcAft>
              <a:defRPr/>
            </a:pPr>
            <a:endParaRPr lang="en-GB" sz="1200" dirty="0"/>
          </a:p>
          <a:p>
            <a:pPr eaLnBrk="1" fontAlgn="auto" hangingPunct="1">
              <a:spcAft>
                <a:spcPts val="0"/>
              </a:spcAft>
              <a:defRPr/>
            </a:pPr>
            <a:endParaRPr lang="en-GB" sz="1200" dirty="0"/>
          </a:p>
          <a:p>
            <a:pPr eaLnBrk="1" fontAlgn="auto" hangingPunct="1">
              <a:spcAft>
                <a:spcPts val="0"/>
              </a:spcAft>
              <a:defRPr/>
            </a:pPr>
            <a:endParaRPr lang="en-GB" sz="1200" dirty="0"/>
          </a:p>
          <a:p>
            <a:pPr marL="342900" indent="-342900" eaLnBrk="1" fontAlgn="auto" hangingPunct="1">
              <a:spcAft>
                <a:spcPts val="0"/>
              </a:spcAft>
              <a:buFont typeface="Arial" panose="020B0604020202020204" pitchFamily="34" charset="0"/>
              <a:buChar char="•"/>
              <a:defRPr/>
            </a:pPr>
            <a:endParaRPr lang="en-GB" sz="1200" dirty="0"/>
          </a:p>
          <a:p>
            <a:pPr marL="342900" indent="-342900" eaLnBrk="1" fontAlgn="auto" hangingPunct="1">
              <a:spcAft>
                <a:spcPts val="0"/>
              </a:spcAft>
              <a:buFont typeface="Arial" panose="020B0604020202020204" pitchFamily="34" charset="0"/>
              <a:buChar char="•"/>
              <a:defRPr/>
            </a:pPr>
            <a:endParaRPr lang="en-GB" sz="1200" dirty="0"/>
          </a:p>
          <a:p>
            <a:pPr marL="342900" indent="-342900" eaLnBrk="1" fontAlgn="auto" hangingPunct="1">
              <a:spcAft>
                <a:spcPts val="0"/>
              </a:spcAft>
              <a:buFont typeface="Arial" panose="020B0604020202020204" pitchFamily="34" charset="0"/>
              <a:buChar char="•"/>
              <a:defRPr/>
            </a:pPr>
            <a:endParaRPr lang="en-GB" sz="1200" dirty="0"/>
          </a:p>
          <a:p>
            <a:pPr marL="342900" indent="-342900" eaLnBrk="1" fontAlgn="auto" hangingPunct="1">
              <a:spcAft>
                <a:spcPts val="0"/>
              </a:spcAft>
              <a:buFont typeface="Arial" panose="020B0604020202020204" pitchFamily="34" charset="0"/>
              <a:buChar char="•"/>
              <a:defRPr/>
            </a:pPr>
            <a:endParaRPr lang="en-GB" sz="1200" dirty="0"/>
          </a:p>
          <a:p>
            <a:pPr marL="342900" indent="-342900" eaLnBrk="1" fontAlgn="auto" hangingPunct="1">
              <a:spcAft>
                <a:spcPts val="0"/>
              </a:spcAft>
              <a:buFont typeface="Arial" panose="020B0604020202020204" pitchFamily="34" charset="0"/>
              <a:buChar char="•"/>
              <a:defRPr/>
            </a:pPr>
            <a:endParaRPr lang="en-GB" sz="1200" dirty="0"/>
          </a:p>
          <a:p>
            <a:pPr eaLnBrk="1" fontAlgn="auto" hangingPunct="1">
              <a:spcAft>
                <a:spcPts val="0"/>
              </a:spcAft>
              <a:defRPr/>
            </a:pPr>
            <a:endParaRPr lang="en-GB" sz="1200" dirty="0">
              <a:cs typeface="Angsana New" pitchFamily="18" charset="-34"/>
            </a:endParaRPr>
          </a:p>
          <a:p>
            <a:pPr eaLnBrk="1" fontAlgn="auto" hangingPunct="1">
              <a:spcAft>
                <a:spcPts val="0"/>
              </a:spcAft>
              <a:defRPr/>
            </a:pPr>
            <a:endParaRPr lang="en-GB" sz="1200" dirty="0">
              <a:cs typeface="Angsana New" pitchFamily="18" charset="-34"/>
            </a:endParaRPr>
          </a:p>
          <a:p>
            <a:pPr eaLnBrk="1" fontAlgn="auto" hangingPunct="1">
              <a:spcAft>
                <a:spcPts val="0"/>
              </a:spcAft>
              <a:defRPr/>
            </a:pPr>
            <a:r>
              <a:rPr lang="en-GB" sz="1200" dirty="0">
                <a:cs typeface="Angsana New" pitchFamily="18" charset="-34"/>
              </a:rPr>
              <a:t>                                                                                     van Rijn 2022, </a:t>
            </a:r>
            <a:r>
              <a:rPr lang="en-GB" sz="1200" dirty="0" err="1">
                <a:cs typeface="Angsana New" pitchFamily="18" charset="-34"/>
              </a:rPr>
              <a:t>Padoa</a:t>
            </a:r>
            <a:r>
              <a:rPr lang="en-GB" sz="1200" dirty="0">
                <a:cs typeface="Angsana New" pitchFamily="18" charset="-34"/>
              </a:rPr>
              <a:t> 2021, </a:t>
            </a:r>
            <a:r>
              <a:rPr lang="en-GB" sz="1200" dirty="0" err="1">
                <a:cs typeface="Angsana New" pitchFamily="18" charset="-34"/>
              </a:rPr>
              <a:t>Kadah</a:t>
            </a:r>
            <a:r>
              <a:rPr lang="en-GB" sz="1200" dirty="0">
                <a:cs typeface="Angsana New" pitchFamily="18" charset="-34"/>
              </a:rPr>
              <a:t> 2023, Weiss 2001,</a:t>
            </a:r>
            <a:r>
              <a:rPr lang="en-GB" altLang="en-US" sz="1200" dirty="0"/>
              <a:t> </a:t>
            </a:r>
            <a:r>
              <a:rPr lang="en-GB" altLang="en-US" sz="1200" dirty="0" err="1"/>
              <a:t>Kapurubandara</a:t>
            </a:r>
            <a:r>
              <a:rPr lang="en-GB" altLang="en-US" sz="1200" dirty="0"/>
              <a:t> 2022, </a:t>
            </a:r>
            <a:r>
              <a:rPr lang="en-GB" sz="1200" dirty="0">
                <a:cs typeface="Angsana New" pitchFamily="18" charset="-34"/>
              </a:rPr>
              <a:t> </a:t>
            </a:r>
            <a:r>
              <a:rPr lang="en-GB" sz="1200" dirty="0" err="1">
                <a:cs typeface="Angsana New" pitchFamily="18" charset="-34"/>
              </a:rPr>
              <a:t>Chaitow</a:t>
            </a:r>
            <a:r>
              <a:rPr lang="en-GB" sz="1200" dirty="0">
                <a:cs typeface="Angsana New" pitchFamily="18" charset="-34"/>
              </a:rPr>
              <a:t> 2007                      			      Gail 2011, Fitzgerald 2003/2009, Morin 2015</a:t>
            </a:r>
            <a:endParaRPr lang="en-GB" sz="1200" dirty="0"/>
          </a:p>
          <a:p>
            <a:pPr marL="342900" indent="-342900" eaLnBrk="1" fontAlgn="auto" hangingPunct="1">
              <a:spcAft>
                <a:spcPts val="0"/>
              </a:spcAft>
              <a:buFont typeface="Arial" panose="020B0604020202020204" pitchFamily="34" charset="0"/>
              <a:buChar char="•"/>
              <a:defRPr/>
            </a:pPr>
            <a:endParaRPr lang="en-GB" sz="1200" dirty="0"/>
          </a:p>
          <a:p>
            <a:pPr marL="342900" indent="-342900" eaLnBrk="1" fontAlgn="auto" hangingPunct="1">
              <a:spcAft>
                <a:spcPts val="0"/>
              </a:spcAft>
              <a:buFont typeface="Arial" panose="020B0604020202020204" pitchFamily="34" charset="0"/>
              <a:buChar char="•"/>
              <a:defRPr/>
            </a:pPr>
            <a:endParaRPr lang="en-GB" sz="2000" dirty="0"/>
          </a:p>
        </p:txBody>
      </p:sp>
      <p:sp>
        <p:nvSpPr>
          <p:cNvPr id="18436" name="Rectangle 9">
            <a:extLst>
              <a:ext uri="{FF2B5EF4-FFF2-40B4-BE49-F238E27FC236}">
                <a16:creationId xmlns:a16="http://schemas.microsoft.com/office/drawing/2014/main" id="{3DD6EFD9-4E91-5A95-16E6-9C39904C0E88}"/>
              </a:ext>
            </a:extLst>
          </p:cNvPr>
          <p:cNvSpPr>
            <a:spLocks noChangeArrowheads="1"/>
          </p:cNvSpPr>
          <p:nvPr/>
        </p:nvSpPr>
        <p:spPr bwMode="auto">
          <a:xfrm>
            <a:off x="268288" y="1514475"/>
            <a:ext cx="86248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en-US" sz="2000">
                <a:cs typeface="Calibri" panose="020F0502020204030204" pitchFamily="34" charset="0"/>
              </a:rPr>
              <a:t>Die normale Funktion der Beckenbodenmuskulatur umfasst die Fähigkeit, einen normalen Ruhetonus zu bewahren sowie sich zu kontrahieren und zu relaxieren</a:t>
            </a:r>
          </a:p>
          <a:p>
            <a:r>
              <a:rPr lang="de-DE" altLang="en-US">
                <a:cs typeface="Calibri" panose="020F0502020204030204" pitchFamily="34" charset="0"/>
              </a:rPr>
              <a:t> </a:t>
            </a:r>
            <a:r>
              <a:rPr lang="de-DE" altLang="en-US" sz="1400">
                <a:cs typeface="Calibri" panose="020F0502020204030204" pitchFamily="34" charset="0"/>
              </a:rPr>
              <a:t>Frawley 2021, Messelinck 2005</a:t>
            </a:r>
          </a:p>
          <a:p>
            <a:endParaRPr lang="de-DE" altLang="en-US">
              <a:cs typeface="Calibri" panose="020F0502020204030204" pitchFamily="34" charset="0"/>
            </a:endParaRPr>
          </a:p>
          <a:p>
            <a:r>
              <a:rPr lang="de-DE" altLang="en-US" sz="2000">
                <a:cs typeface="Calibri" panose="020F0502020204030204" pitchFamily="34" charset="0"/>
              </a:rPr>
              <a:t>Der Muskeltonus setzt sich aus aktiven – kontraktilen – Komponenten und passiven – viskoelastischen – Komponenten zusammen </a:t>
            </a:r>
            <a:r>
              <a:rPr lang="de-DE" altLang="en-US" sz="1200">
                <a:cs typeface="Calibri" panose="020F0502020204030204" pitchFamily="34" charset="0"/>
              </a:rPr>
              <a:t>Frawley 2021, Worman 2023, Morin 2015</a:t>
            </a:r>
          </a:p>
          <a:p>
            <a:r>
              <a:rPr lang="de-DE" altLang="en-US" sz="1600">
                <a:cs typeface="Calibri" panose="020F0502020204030204" pitchFamily="34" charset="0"/>
              </a:rPr>
              <a:t> </a:t>
            </a:r>
            <a:endParaRPr lang="de-DE" altLang="en-US" sz="1600"/>
          </a:p>
        </p:txBody>
      </p:sp>
      <p:pic>
        <p:nvPicPr>
          <p:cNvPr id="18437" name="Picture 1">
            <a:extLst>
              <a:ext uri="{FF2B5EF4-FFF2-40B4-BE49-F238E27FC236}">
                <a16:creationId xmlns:a16="http://schemas.microsoft.com/office/drawing/2014/main" id="{D3AB0A4E-452F-563E-EA5E-B9EAEBC71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581" y="4293096"/>
            <a:ext cx="26543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
            <a:extLst>
              <a:ext uri="{FF2B5EF4-FFF2-40B4-BE49-F238E27FC236}">
                <a16:creationId xmlns:a16="http://schemas.microsoft.com/office/drawing/2014/main" id="{DA738507-7133-A4E7-3516-91A3455DC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220205"/>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1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CE446BAE-FFC7-2FB7-808E-F557F2EFABE5}"/>
              </a:ext>
            </a:extLst>
          </p:cNvPr>
          <p:cNvSpPr>
            <a:spLocks noGrp="1"/>
          </p:cNvSpPr>
          <p:nvPr>
            <p:ph type="title"/>
          </p:nvPr>
        </p:nvSpPr>
        <p:spPr>
          <a:xfrm>
            <a:off x="0" y="0"/>
            <a:ext cx="9151938" cy="777875"/>
          </a:xfrm>
          <a:solidFill>
            <a:schemeClr val="accent2">
              <a:lumMod val="40000"/>
              <a:lumOff val="60000"/>
            </a:schemeClr>
          </a:solidFill>
        </p:spPr>
        <p:txBody>
          <a:bodyPr rtlCol="0">
            <a:normAutofit/>
          </a:bodyPr>
          <a:lstStyle/>
          <a:p>
            <a:pPr eaLnBrk="1" fontAlgn="auto" hangingPunct="1">
              <a:spcAft>
                <a:spcPts val="0"/>
              </a:spcAft>
              <a:defRPr/>
            </a:pPr>
            <a:r>
              <a:rPr lang="fr-CA" altLang="de-DE" sz="2000" dirty="0" err="1"/>
              <a:t>Veränderungen</a:t>
            </a:r>
            <a:r>
              <a:rPr lang="fr-CA" altLang="de-DE" sz="2000" dirty="0"/>
              <a:t> in PFM-</a:t>
            </a:r>
            <a:r>
              <a:rPr lang="fr-CA" altLang="de-DE" sz="2000" dirty="0" err="1"/>
              <a:t>Funktion</a:t>
            </a:r>
            <a:r>
              <a:rPr lang="fr-CA" altLang="de-DE" sz="2000" dirty="0"/>
              <a:t> </a:t>
            </a:r>
            <a:r>
              <a:rPr lang="fr-CA" altLang="de-DE" sz="2000" dirty="0" err="1"/>
              <a:t>bei</a:t>
            </a:r>
            <a:r>
              <a:rPr lang="fr-CA" altLang="de-DE" sz="2000" dirty="0"/>
              <a:t> CPP</a:t>
            </a:r>
          </a:p>
        </p:txBody>
      </p:sp>
      <p:sp>
        <p:nvSpPr>
          <p:cNvPr id="8195" name="Espace réservé du contenu 2">
            <a:extLst>
              <a:ext uri="{FF2B5EF4-FFF2-40B4-BE49-F238E27FC236}">
                <a16:creationId xmlns:a16="http://schemas.microsoft.com/office/drawing/2014/main" id="{A8ED7414-60BA-1D28-900C-B6C2723768DA}"/>
              </a:ext>
            </a:extLst>
          </p:cNvPr>
          <p:cNvSpPr txBox="1">
            <a:spLocks/>
          </p:cNvSpPr>
          <p:nvPr/>
        </p:nvSpPr>
        <p:spPr bwMode="auto">
          <a:xfrm>
            <a:off x="315913" y="812800"/>
            <a:ext cx="8512175" cy="5675313"/>
          </a:xfrm>
          <a:prstGeom prst="rect">
            <a:avLst/>
          </a:prstGeom>
          <a:noFill/>
          <a:ln>
            <a:noFill/>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defRPr/>
            </a:pPr>
            <a:r>
              <a:rPr lang="en-US" altLang="de-DE" sz="2000" b="1" dirty="0">
                <a:latin typeface="+mn-lt"/>
                <a:cs typeface="Arial" panose="020B0604020202020204" pitchFamily="34" charset="0"/>
              </a:rPr>
              <a:t>Tonus   </a:t>
            </a:r>
          </a:p>
          <a:p>
            <a:pPr marL="1085850" lvl="1" indent="-342900" eaLnBrk="1" hangingPunct="1">
              <a:lnSpc>
                <a:spcPct val="80000"/>
              </a:lnSpc>
              <a:spcBef>
                <a:spcPct val="20000"/>
              </a:spcBef>
              <a:buFont typeface="Arial" panose="020B0604020202020204" pitchFamily="34" charset="0"/>
              <a:buChar char="•"/>
              <a:defRPr/>
            </a:pPr>
            <a:r>
              <a:rPr lang="en-US" altLang="de-DE" b="1" dirty="0">
                <a:latin typeface="+mn-lt"/>
                <a:cs typeface="Arial" panose="020B0604020202020204" pitchFamily="34" charset="0"/>
              </a:rPr>
              <a:t>  Palpation </a:t>
            </a:r>
            <a:r>
              <a:rPr lang="en-US" altLang="de-DE" sz="1400" dirty="0">
                <a:latin typeface="+mn-lt"/>
                <a:cs typeface="Arial" panose="020B0604020202020204" pitchFamily="34" charset="0"/>
              </a:rPr>
              <a:t>(</a:t>
            </a:r>
            <a:r>
              <a:rPr lang="en-US" altLang="de-DE" sz="1400" dirty="0" err="1">
                <a:latin typeface="+mn-lt"/>
                <a:cs typeface="Arial" panose="020B0604020202020204" pitchFamily="34" charset="0"/>
              </a:rPr>
              <a:t>Kavvasias</a:t>
            </a:r>
            <a:r>
              <a:rPr lang="en-US" altLang="de-DE" sz="1400" dirty="0">
                <a:latin typeface="+mn-lt"/>
                <a:cs typeface="Arial" panose="020B0604020202020204" pitchFamily="34" charset="0"/>
              </a:rPr>
              <a:t> 2013;</a:t>
            </a:r>
            <a:r>
              <a:rPr lang="da-DK" altLang="de-DE" sz="1400" dirty="0">
                <a:latin typeface="+mn-lt"/>
                <a:cs typeface="Arial" panose="020B0604020202020204" pitchFamily="34" charset="0"/>
              </a:rPr>
              <a:t>Reissing 2005;  Gentilcore-Saulnier2010; </a:t>
            </a:r>
          </a:p>
          <a:p>
            <a:pPr marL="1085850" lvl="1" indent="-342900" eaLnBrk="1" hangingPunct="1">
              <a:lnSpc>
                <a:spcPct val="80000"/>
              </a:lnSpc>
              <a:spcBef>
                <a:spcPct val="20000"/>
              </a:spcBef>
              <a:buFont typeface="Arial" panose="020B0604020202020204" pitchFamily="34" charset="0"/>
              <a:buChar char="•"/>
              <a:defRPr/>
            </a:pPr>
            <a:r>
              <a:rPr lang="da-DK" altLang="de-DE" dirty="0">
                <a:latin typeface="+mn-lt"/>
                <a:cs typeface="Arial" panose="020B0604020202020204" pitchFamily="34" charset="0"/>
              </a:rPr>
              <a:t>  </a:t>
            </a:r>
            <a:r>
              <a:rPr lang="en-US" altLang="de-DE" b="1" dirty="0">
                <a:latin typeface="+mn-lt"/>
                <a:cs typeface="Arial" panose="020B0604020202020204" pitchFamily="34" charset="0"/>
              </a:rPr>
              <a:t>Dynamomete</a:t>
            </a:r>
            <a:r>
              <a:rPr lang="en-US" altLang="de-DE" dirty="0">
                <a:latin typeface="+mn-lt"/>
                <a:cs typeface="Arial" panose="020B0604020202020204" pitchFamily="34" charset="0"/>
              </a:rPr>
              <a:t>r </a:t>
            </a:r>
            <a:r>
              <a:rPr lang="en-US" altLang="de-DE" sz="1400" dirty="0">
                <a:latin typeface="+mn-lt"/>
                <a:cs typeface="Arial" panose="020B0604020202020204" pitchFamily="34" charset="0"/>
              </a:rPr>
              <a:t>(Morin 2010; </a:t>
            </a:r>
            <a:r>
              <a:rPr lang="en-US" altLang="de-DE" sz="1400" dirty="0" err="1">
                <a:latin typeface="+mn-lt"/>
                <a:cs typeface="Arial" panose="020B0604020202020204" pitchFamily="34" charset="0"/>
              </a:rPr>
              <a:t>Davidsson</a:t>
            </a:r>
            <a:r>
              <a:rPr lang="en-US" altLang="de-DE" sz="1400" dirty="0">
                <a:latin typeface="+mn-lt"/>
                <a:cs typeface="Arial" panose="020B0604020202020204" pitchFamily="34" charset="0"/>
              </a:rPr>
              <a:t> 2014</a:t>
            </a:r>
            <a:r>
              <a:rPr lang="fr-CA" altLang="de-DE" sz="1400" dirty="0">
                <a:latin typeface="+mn-lt"/>
                <a:cs typeface="Arial" panose="020B0604020202020204" pitchFamily="34" charset="0"/>
              </a:rPr>
              <a:t>)</a:t>
            </a:r>
          </a:p>
          <a:p>
            <a:pPr marL="1085850" lvl="1" indent="-342900" eaLnBrk="1" hangingPunct="1">
              <a:lnSpc>
                <a:spcPct val="80000"/>
              </a:lnSpc>
              <a:spcBef>
                <a:spcPct val="20000"/>
              </a:spcBef>
              <a:buFont typeface="Arial" panose="020B0604020202020204" pitchFamily="34" charset="0"/>
              <a:buChar char="•"/>
              <a:defRPr/>
            </a:pPr>
            <a:r>
              <a:rPr lang="en-US" altLang="de-DE" dirty="0">
                <a:latin typeface="+mn-lt"/>
                <a:cs typeface="Arial" panose="020B0604020202020204" pitchFamily="34" charset="0"/>
              </a:rPr>
              <a:t>  </a:t>
            </a:r>
            <a:r>
              <a:rPr lang="en-US" altLang="de-DE" b="1" dirty="0">
                <a:latin typeface="+mn-lt"/>
                <a:cs typeface="Arial" panose="020B0604020202020204" pitchFamily="34" charset="0"/>
              </a:rPr>
              <a:t>Ultrasound</a:t>
            </a:r>
            <a:r>
              <a:rPr lang="en-US" altLang="de-DE" dirty="0">
                <a:latin typeface="+mn-lt"/>
                <a:cs typeface="Arial" panose="020B0604020202020204" pitchFamily="34" charset="0"/>
              </a:rPr>
              <a:t> </a:t>
            </a:r>
            <a:r>
              <a:rPr lang="en-US" altLang="de-DE" sz="1400" dirty="0">
                <a:latin typeface="+mn-lt"/>
                <a:cs typeface="Arial" panose="020B0604020202020204" pitchFamily="34" charset="0"/>
              </a:rPr>
              <a:t>(Morin 2014, 2017</a:t>
            </a:r>
            <a:r>
              <a:rPr lang="fr-CA" altLang="de-DE" sz="1400" dirty="0">
                <a:latin typeface="+mn-lt"/>
                <a:cs typeface="Arial" panose="020B0604020202020204" pitchFamily="34" charset="0"/>
              </a:rPr>
              <a:t>)</a:t>
            </a:r>
          </a:p>
          <a:p>
            <a:pPr marL="1085850" lvl="1" indent="-342900" eaLnBrk="1" hangingPunct="1">
              <a:lnSpc>
                <a:spcPct val="80000"/>
              </a:lnSpc>
              <a:spcBef>
                <a:spcPct val="20000"/>
              </a:spcBef>
              <a:buFont typeface="Arial" panose="020B0604020202020204" pitchFamily="34" charset="0"/>
              <a:buChar char="•"/>
              <a:defRPr/>
            </a:pPr>
            <a:r>
              <a:rPr lang="fr-CA" altLang="de-DE" dirty="0">
                <a:latin typeface="+mn-lt"/>
                <a:cs typeface="Arial" panose="020B0604020202020204" pitchFamily="34" charset="0"/>
              </a:rPr>
              <a:t>  </a:t>
            </a:r>
            <a:r>
              <a:rPr lang="fr-CA" altLang="de-DE" b="1" dirty="0" err="1">
                <a:latin typeface="+mn-lt"/>
                <a:cs typeface="Arial" panose="020B0604020202020204" pitchFamily="34" charset="0"/>
              </a:rPr>
              <a:t>Druck</a:t>
            </a:r>
            <a:r>
              <a:rPr lang="fr-CA" altLang="de-DE" b="1" dirty="0">
                <a:latin typeface="+mn-lt"/>
                <a:cs typeface="Arial" panose="020B0604020202020204" pitchFamily="34" charset="0"/>
              </a:rPr>
              <a:t> </a:t>
            </a:r>
            <a:r>
              <a:rPr lang="fr-CA" altLang="de-DE" b="1" dirty="0" err="1">
                <a:latin typeface="+mn-lt"/>
                <a:cs typeface="Arial" panose="020B0604020202020204" pitchFamily="34" charset="0"/>
              </a:rPr>
              <a:t>perineometry</a:t>
            </a:r>
            <a:r>
              <a:rPr lang="fr-CA" altLang="de-DE" b="1" dirty="0">
                <a:latin typeface="+mn-lt"/>
                <a:cs typeface="Arial" panose="020B0604020202020204" pitchFamily="34" charset="0"/>
              </a:rPr>
              <a:t> </a:t>
            </a:r>
            <a:r>
              <a:rPr lang="fr-CA" altLang="de-DE" sz="1400" dirty="0">
                <a:latin typeface="+mn-lt"/>
                <a:cs typeface="Arial" panose="020B0604020202020204" pitchFamily="34" charset="0"/>
              </a:rPr>
              <a:t>(</a:t>
            </a:r>
            <a:r>
              <a:rPr lang="fr-CA" altLang="de-DE" sz="1400" dirty="0" err="1">
                <a:latin typeface="+mn-lt"/>
                <a:cs typeface="Arial" panose="020B0604020202020204" pitchFamily="34" charset="0"/>
              </a:rPr>
              <a:t>Naess</a:t>
            </a:r>
            <a:r>
              <a:rPr lang="fr-CA" altLang="de-DE" sz="1400" dirty="0">
                <a:latin typeface="+mn-lt"/>
                <a:cs typeface="Arial" panose="020B0604020202020204" pitchFamily="34" charset="0"/>
              </a:rPr>
              <a:t> 2015)</a:t>
            </a:r>
          </a:p>
          <a:p>
            <a:pPr eaLnBrk="1" hangingPunct="1">
              <a:lnSpc>
                <a:spcPct val="80000"/>
              </a:lnSpc>
              <a:spcBef>
                <a:spcPct val="20000"/>
              </a:spcBef>
              <a:defRPr/>
            </a:pPr>
            <a:r>
              <a:rPr lang="en-US" altLang="de-DE" sz="2000" b="1" dirty="0">
                <a:latin typeface="+mn-lt"/>
                <a:cs typeface="Arial" panose="020B0604020202020204" pitchFamily="34" charset="0"/>
              </a:rPr>
              <a:t>Kraft</a:t>
            </a:r>
          </a:p>
          <a:p>
            <a:pPr marL="1085850" lvl="1" indent="-342900" eaLnBrk="1" hangingPunct="1">
              <a:lnSpc>
                <a:spcPct val="80000"/>
              </a:lnSpc>
              <a:spcBef>
                <a:spcPct val="20000"/>
              </a:spcBef>
              <a:buFont typeface="Arial" panose="020B0604020202020204" pitchFamily="34" charset="0"/>
              <a:buChar char="•"/>
              <a:defRPr/>
            </a:pPr>
            <a:r>
              <a:rPr lang="en-US" altLang="de-DE" b="1" dirty="0">
                <a:latin typeface="+mn-lt"/>
                <a:cs typeface="Arial" panose="020B0604020202020204" pitchFamily="34" charset="0"/>
              </a:rPr>
              <a:t>  Palpation </a:t>
            </a:r>
            <a:r>
              <a:rPr lang="en-US" altLang="de-DE" sz="1400" dirty="0">
                <a:latin typeface="+mn-lt"/>
                <a:cs typeface="Arial" panose="020B0604020202020204" pitchFamily="34" charset="0"/>
              </a:rPr>
              <a:t>(</a:t>
            </a:r>
            <a:r>
              <a:rPr lang="da-DK" altLang="de-DE" sz="1400" dirty="0">
                <a:latin typeface="+mn-lt"/>
                <a:cs typeface="Arial" panose="020B0604020202020204" pitchFamily="34" charset="0"/>
              </a:rPr>
              <a:t>Reissing 2005; Gentilcore-Saulnier 2010; Loving 2014. Bo 2015</a:t>
            </a:r>
            <a:r>
              <a:rPr lang="en-US" altLang="de-DE" sz="1400" dirty="0">
                <a:latin typeface="+mn-lt"/>
                <a:cs typeface="Arial" panose="020B0604020202020204" pitchFamily="34" charset="0"/>
              </a:rPr>
              <a:t>)</a:t>
            </a:r>
          </a:p>
          <a:p>
            <a:pPr marL="1085850" lvl="1" indent="-342900" eaLnBrk="1" hangingPunct="1">
              <a:lnSpc>
                <a:spcPct val="80000"/>
              </a:lnSpc>
              <a:spcBef>
                <a:spcPct val="20000"/>
              </a:spcBef>
              <a:buFont typeface="Arial" panose="020B0604020202020204" pitchFamily="34" charset="0"/>
              <a:buChar char="•"/>
              <a:defRPr/>
            </a:pPr>
            <a:r>
              <a:rPr lang="en-US" altLang="de-DE" dirty="0">
                <a:latin typeface="+mn-lt"/>
                <a:cs typeface="Arial" panose="020B0604020202020204" pitchFamily="34" charset="0"/>
              </a:rPr>
              <a:t>  </a:t>
            </a:r>
            <a:r>
              <a:rPr lang="en-US" altLang="de-DE" b="1" dirty="0">
                <a:latin typeface="+mn-lt"/>
                <a:cs typeface="Arial" panose="020B0604020202020204" pitchFamily="34" charset="0"/>
              </a:rPr>
              <a:t>EMG</a:t>
            </a:r>
            <a:r>
              <a:rPr lang="en-US" altLang="de-DE" dirty="0">
                <a:latin typeface="+mn-lt"/>
                <a:cs typeface="Arial" panose="020B0604020202020204" pitchFamily="34" charset="0"/>
              </a:rPr>
              <a:t> </a:t>
            </a:r>
            <a:r>
              <a:rPr lang="en-US" altLang="de-DE" sz="1400" dirty="0">
                <a:latin typeface="+mn-lt"/>
                <a:cs typeface="Arial" panose="020B0604020202020204" pitchFamily="34" charset="0"/>
              </a:rPr>
              <a:t>(</a:t>
            </a:r>
            <a:r>
              <a:rPr lang="da-DK" altLang="de-DE" sz="1400" dirty="0">
                <a:latin typeface="+mn-lt"/>
                <a:cs typeface="Arial" panose="020B0604020202020204" pitchFamily="34" charset="0"/>
              </a:rPr>
              <a:t>Reissing 2004; Glazer 1998; </a:t>
            </a:r>
            <a:r>
              <a:rPr lang="en-US" altLang="de-DE" sz="1400" dirty="0">
                <a:latin typeface="+mn-lt"/>
                <a:cs typeface="Arial" panose="020B0604020202020204" pitchFamily="34" charset="0"/>
              </a:rPr>
              <a:t>)</a:t>
            </a:r>
          </a:p>
          <a:p>
            <a:pPr marL="1085850" lvl="1" indent="-342900" eaLnBrk="1" hangingPunct="1">
              <a:lnSpc>
                <a:spcPct val="80000"/>
              </a:lnSpc>
              <a:spcBef>
                <a:spcPct val="20000"/>
              </a:spcBef>
              <a:buFont typeface="Arial" panose="020B0604020202020204" pitchFamily="34" charset="0"/>
              <a:buChar char="•"/>
              <a:defRPr/>
            </a:pPr>
            <a:r>
              <a:rPr lang="en-US" altLang="de-DE" dirty="0">
                <a:latin typeface="+mn-lt"/>
                <a:cs typeface="Arial" panose="020B0604020202020204" pitchFamily="34" charset="0"/>
              </a:rPr>
              <a:t>  </a:t>
            </a:r>
            <a:r>
              <a:rPr lang="en-US" altLang="de-DE" b="1" dirty="0">
                <a:latin typeface="+mn-lt"/>
                <a:cs typeface="Arial" panose="020B0604020202020204" pitchFamily="34" charset="0"/>
              </a:rPr>
              <a:t>Ultrasound</a:t>
            </a:r>
            <a:r>
              <a:rPr lang="en-US" altLang="de-DE" dirty="0">
                <a:latin typeface="+mn-lt"/>
                <a:cs typeface="Arial" panose="020B0604020202020204" pitchFamily="34" charset="0"/>
              </a:rPr>
              <a:t> </a:t>
            </a:r>
            <a:r>
              <a:rPr lang="en-US" altLang="de-DE" sz="1400" dirty="0">
                <a:latin typeface="+mn-lt"/>
                <a:cs typeface="Arial" panose="020B0604020202020204" pitchFamily="34" charset="0"/>
              </a:rPr>
              <a:t>(Morin 2014)</a:t>
            </a:r>
          </a:p>
          <a:p>
            <a:pPr marL="1085850" lvl="1" indent="-342900" eaLnBrk="1" hangingPunct="1">
              <a:lnSpc>
                <a:spcPct val="80000"/>
              </a:lnSpc>
              <a:spcBef>
                <a:spcPct val="20000"/>
              </a:spcBef>
              <a:buFont typeface="Arial" panose="020B0604020202020204" pitchFamily="34" charset="0"/>
              <a:buChar char="•"/>
              <a:defRPr/>
            </a:pPr>
            <a:r>
              <a:rPr lang="en-US" altLang="de-DE" dirty="0">
                <a:latin typeface="+mn-lt"/>
                <a:cs typeface="Arial" panose="020B0604020202020204" pitchFamily="34" charset="0"/>
              </a:rPr>
              <a:t>  </a:t>
            </a:r>
            <a:r>
              <a:rPr lang="en-US" altLang="de-DE" b="1" dirty="0">
                <a:latin typeface="+mn-lt"/>
                <a:cs typeface="Arial" panose="020B0604020202020204" pitchFamily="34" charset="0"/>
              </a:rPr>
              <a:t>Dynamometer</a:t>
            </a:r>
            <a:r>
              <a:rPr lang="en-US" altLang="de-DE" dirty="0">
                <a:latin typeface="+mn-lt"/>
                <a:cs typeface="Arial" panose="020B0604020202020204" pitchFamily="34" charset="0"/>
              </a:rPr>
              <a:t> </a:t>
            </a:r>
            <a:r>
              <a:rPr lang="en-US" altLang="de-DE" sz="1400" dirty="0">
                <a:latin typeface="+mn-lt"/>
                <a:cs typeface="Arial" panose="020B0604020202020204" pitchFamily="34" charset="0"/>
              </a:rPr>
              <a:t>(Morin 2010)</a:t>
            </a:r>
          </a:p>
          <a:p>
            <a:pPr eaLnBrk="1" hangingPunct="1">
              <a:lnSpc>
                <a:spcPct val="80000"/>
              </a:lnSpc>
              <a:spcBef>
                <a:spcPct val="20000"/>
              </a:spcBef>
              <a:defRPr/>
            </a:pPr>
            <a:r>
              <a:rPr lang="de-CH" altLang="de-DE" sz="2000" b="1" dirty="0">
                <a:latin typeface="+mn-lt"/>
                <a:cs typeface="Arial" panose="020B0604020202020204" pitchFamily="34" charset="0"/>
              </a:rPr>
              <a:t>Ausdauer </a:t>
            </a:r>
          </a:p>
          <a:p>
            <a:pPr marL="1085850" lvl="1" indent="-342900" eaLnBrk="1" hangingPunct="1">
              <a:lnSpc>
                <a:spcPct val="80000"/>
              </a:lnSpc>
              <a:spcBef>
                <a:spcPct val="20000"/>
              </a:spcBef>
              <a:buFont typeface="Arial" panose="020B0604020202020204" pitchFamily="34" charset="0"/>
              <a:buChar char="•"/>
              <a:defRPr/>
            </a:pPr>
            <a:r>
              <a:rPr lang="en-US" altLang="de-DE" dirty="0">
                <a:latin typeface="+mn-lt"/>
                <a:cs typeface="Arial" panose="020B0604020202020204" pitchFamily="34" charset="0"/>
              </a:rPr>
              <a:t>  </a:t>
            </a:r>
            <a:r>
              <a:rPr lang="en-US" altLang="de-DE" b="1" dirty="0">
                <a:latin typeface="+mn-lt"/>
                <a:cs typeface="Arial" panose="020B0604020202020204" pitchFamily="34" charset="0"/>
              </a:rPr>
              <a:t>EMG </a:t>
            </a:r>
            <a:r>
              <a:rPr lang="en-US" altLang="de-DE" sz="1400" dirty="0">
                <a:latin typeface="+mn-lt"/>
                <a:cs typeface="Arial" panose="020B0604020202020204" pitchFamily="34" charset="0"/>
              </a:rPr>
              <a:t>(</a:t>
            </a:r>
            <a:r>
              <a:rPr lang="fr-FR" altLang="de-DE" sz="1400" dirty="0" err="1">
                <a:latin typeface="+mn-lt"/>
                <a:cs typeface="Arial" panose="020B0604020202020204" pitchFamily="34" charset="0"/>
              </a:rPr>
              <a:t>Engman</a:t>
            </a:r>
            <a:r>
              <a:rPr lang="fr-FR" altLang="de-DE" sz="1400" dirty="0">
                <a:latin typeface="+mn-lt"/>
                <a:cs typeface="Arial" panose="020B0604020202020204" pitchFamily="34" charset="0"/>
              </a:rPr>
              <a:t> 2004, </a:t>
            </a:r>
            <a:r>
              <a:rPr lang="fr-FR" altLang="de-DE" sz="1400" dirty="0" err="1">
                <a:latin typeface="+mn-lt"/>
                <a:cs typeface="Arial" panose="020B0604020202020204" pitchFamily="34" charset="0"/>
              </a:rPr>
              <a:t>Reissing</a:t>
            </a:r>
            <a:r>
              <a:rPr lang="fr-FR" altLang="de-DE" sz="1400" dirty="0">
                <a:latin typeface="+mn-lt"/>
                <a:cs typeface="Arial" panose="020B0604020202020204" pitchFamily="34" charset="0"/>
              </a:rPr>
              <a:t> 2004; </a:t>
            </a:r>
            <a:r>
              <a:rPr lang="fr-FR" altLang="de-DE" sz="1400" dirty="0" err="1">
                <a:latin typeface="+mn-lt"/>
                <a:cs typeface="Arial" panose="020B0604020202020204" pitchFamily="34" charset="0"/>
              </a:rPr>
              <a:t>Glazer</a:t>
            </a:r>
            <a:r>
              <a:rPr lang="fr-FR" altLang="de-DE" sz="1400" dirty="0">
                <a:latin typeface="+mn-lt"/>
                <a:cs typeface="Arial" panose="020B0604020202020204" pitchFamily="34" charset="0"/>
              </a:rPr>
              <a:t> 1998, Bo 2015)</a:t>
            </a:r>
          </a:p>
          <a:p>
            <a:pPr marL="1085850" lvl="1" indent="-342900" eaLnBrk="1" hangingPunct="1">
              <a:lnSpc>
                <a:spcPct val="80000"/>
              </a:lnSpc>
              <a:spcBef>
                <a:spcPct val="20000"/>
              </a:spcBef>
              <a:buFont typeface="Arial" panose="020B0604020202020204" pitchFamily="34" charset="0"/>
              <a:buChar char="•"/>
              <a:defRPr/>
            </a:pPr>
            <a:r>
              <a:rPr lang="en-US" altLang="de-DE" dirty="0">
                <a:latin typeface="+mn-lt"/>
                <a:cs typeface="Arial" panose="020B0604020202020204" pitchFamily="34" charset="0"/>
              </a:rPr>
              <a:t>  </a:t>
            </a:r>
            <a:r>
              <a:rPr lang="en-US" altLang="de-DE" b="1" dirty="0">
                <a:latin typeface="+mn-lt"/>
                <a:cs typeface="Arial" panose="020B0604020202020204" pitchFamily="34" charset="0"/>
              </a:rPr>
              <a:t>Dynamometer </a:t>
            </a:r>
            <a:r>
              <a:rPr lang="en-US" altLang="de-DE" sz="1400" dirty="0">
                <a:latin typeface="+mn-lt"/>
                <a:cs typeface="Arial" panose="020B0604020202020204" pitchFamily="34" charset="0"/>
              </a:rPr>
              <a:t>(Morin 2010)</a:t>
            </a:r>
          </a:p>
          <a:p>
            <a:pPr eaLnBrk="1" hangingPunct="1">
              <a:lnSpc>
                <a:spcPct val="80000"/>
              </a:lnSpc>
              <a:spcBef>
                <a:spcPct val="20000"/>
              </a:spcBef>
              <a:defRPr/>
            </a:pPr>
            <a:r>
              <a:rPr lang="en-US" altLang="de-DE" sz="2000" b="1" dirty="0">
                <a:solidFill>
                  <a:prstClr val="black"/>
                </a:solidFill>
                <a:latin typeface="+mn-lt"/>
                <a:cs typeface="Arial" panose="020B0604020202020204" pitchFamily="34" charset="0"/>
              </a:rPr>
              <a:t>Relaxation</a:t>
            </a:r>
            <a:r>
              <a:rPr lang="en-US" altLang="de-DE" b="1" dirty="0">
                <a:solidFill>
                  <a:prstClr val="black"/>
                </a:solidFill>
                <a:latin typeface="+mn-lt"/>
                <a:cs typeface="Arial" panose="020B0604020202020204" pitchFamily="34" charset="0"/>
              </a:rPr>
              <a:t>  </a:t>
            </a:r>
          </a:p>
          <a:p>
            <a:pPr marL="1028700" lvl="1" eaLnBrk="1" hangingPunct="1">
              <a:lnSpc>
                <a:spcPct val="80000"/>
              </a:lnSpc>
              <a:spcBef>
                <a:spcPct val="20000"/>
              </a:spcBef>
              <a:buFont typeface="Arial" panose="020B0604020202020204" pitchFamily="34" charset="0"/>
              <a:buChar char="•"/>
              <a:defRPr/>
            </a:pPr>
            <a:r>
              <a:rPr lang="en-US" altLang="de-DE" b="1" dirty="0">
                <a:solidFill>
                  <a:prstClr val="black"/>
                </a:solidFill>
                <a:latin typeface="+mn-lt"/>
                <a:cs typeface="Arial" panose="020B0604020202020204" pitchFamily="34" charset="0"/>
              </a:rPr>
              <a:t> Palpation </a:t>
            </a:r>
            <a:r>
              <a:rPr lang="en-US" altLang="de-DE" sz="1400" dirty="0">
                <a:solidFill>
                  <a:prstClr val="black"/>
                </a:solidFill>
                <a:latin typeface="+mn-lt"/>
                <a:cs typeface="Arial" panose="020B0604020202020204" pitchFamily="34" charset="0"/>
              </a:rPr>
              <a:t>(</a:t>
            </a:r>
            <a:r>
              <a:rPr lang="da-DK" altLang="de-DE" sz="1400" dirty="0">
                <a:solidFill>
                  <a:prstClr val="black"/>
                </a:solidFill>
                <a:latin typeface="+mn-lt"/>
                <a:cs typeface="Arial" panose="020B0604020202020204" pitchFamily="34" charset="0"/>
              </a:rPr>
              <a:t>Reissing 2005;  Loving 2014; Chiarelli 2012</a:t>
            </a:r>
            <a:r>
              <a:rPr lang="en-US" altLang="de-DE" sz="1400" dirty="0">
                <a:solidFill>
                  <a:prstClr val="black"/>
                </a:solidFill>
                <a:latin typeface="+mn-lt"/>
                <a:cs typeface="Arial" panose="020B0604020202020204" pitchFamily="34" charset="0"/>
              </a:rPr>
              <a:t>)</a:t>
            </a:r>
          </a:p>
          <a:p>
            <a:pPr marL="1085850" lvl="1" indent="-342900" eaLnBrk="1" hangingPunct="1">
              <a:lnSpc>
                <a:spcPct val="80000"/>
              </a:lnSpc>
              <a:spcBef>
                <a:spcPct val="20000"/>
              </a:spcBef>
              <a:buFont typeface="Arial" panose="020B0604020202020204" pitchFamily="34" charset="0"/>
              <a:buChar char="•"/>
              <a:defRPr/>
            </a:pPr>
            <a:r>
              <a:rPr lang="en-US" altLang="de-DE" b="1" dirty="0">
                <a:solidFill>
                  <a:prstClr val="black"/>
                </a:solidFill>
                <a:latin typeface="+mn-lt"/>
                <a:cs typeface="Arial" panose="020B0604020202020204" pitchFamily="34" charset="0"/>
              </a:rPr>
              <a:t>EMG </a:t>
            </a:r>
            <a:r>
              <a:rPr lang="en-US" altLang="de-DE" sz="1400" dirty="0">
                <a:solidFill>
                  <a:prstClr val="black"/>
                </a:solidFill>
                <a:latin typeface="+mn-lt"/>
                <a:cs typeface="Arial" panose="020B0604020202020204" pitchFamily="34" charset="0"/>
              </a:rPr>
              <a:t>(</a:t>
            </a:r>
            <a:r>
              <a:rPr lang="en-US" altLang="de-DE" sz="1400" dirty="0" err="1">
                <a:solidFill>
                  <a:prstClr val="black"/>
                </a:solidFill>
                <a:latin typeface="+mn-lt"/>
                <a:cs typeface="Arial" panose="020B0604020202020204" pitchFamily="34" charset="0"/>
              </a:rPr>
              <a:t>Reissing</a:t>
            </a:r>
            <a:r>
              <a:rPr lang="en-US" altLang="de-DE" sz="1400" dirty="0">
                <a:solidFill>
                  <a:prstClr val="black"/>
                </a:solidFill>
                <a:latin typeface="+mn-lt"/>
                <a:cs typeface="Arial" panose="020B0604020202020204" pitchFamily="34" charset="0"/>
              </a:rPr>
              <a:t>; Chiarelli 2012)</a:t>
            </a:r>
          </a:p>
          <a:p>
            <a:pPr marL="1085850" lvl="1" indent="-342900" eaLnBrk="1" hangingPunct="1">
              <a:lnSpc>
                <a:spcPct val="80000"/>
              </a:lnSpc>
              <a:spcBef>
                <a:spcPct val="20000"/>
              </a:spcBef>
              <a:buFont typeface="Arial" panose="020B0604020202020204" pitchFamily="34" charset="0"/>
              <a:buChar char="•"/>
              <a:defRPr/>
            </a:pPr>
            <a:r>
              <a:rPr lang="en-US" altLang="de-DE" b="1" dirty="0">
                <a:solidFill>
                  <a:prstClr val="black"/>
                </a:solidFill>
                <a:latin typeface="+mn-lt"/>
                <a:cs typeface="Arial" panose="020B0604020202020204" pitchFamily="34" charset="0"/>
              </a:rPr>
              <a:t>Ultrasound </a:t>
            </a:r>
            <a:r>
              <a:rPr lang="en-US" altLang="de-DE" sz="1400" dirty="0">
                <a:solidFill>
                  <a:prstClr val="black"/>
                </a:solidFill>
                <a:latin typeface="+mn-lt"/>
                <a:cs typeface="Arial" panose="020B0604020202020204" pitchFamily="34" charset="0"/>
              </a:rPr>
              <a:t>(Morin 2014; Chiarelli 2016</a:t>
            </a:r>
            <a:r>
              <a:rPr lang="fr-CA" altLang="de-DE" sz="1400" dirty="0">
                <a:solidFill>
                  <a:prstClr val="black"/>
                </a:solidFill>
                <a:latin typeface="+mn-lt"/>
                <a:cs typeface="Arial" panose="020B0604020202020204" pitchFamily="34" charset="0"/>
              </a:rPr>
              <a:t>) </a:t>
            </a:r>
          </a:p>
          <a:p>
            <a:pPr marL="1085850" lvl="1" indent="-342900" eaLnBrk="1" hangingPunct="1">
              <a:lnSpc>
                <a:spcPct val="80000"/>
              </a:lnSpc>
              <a:spcBef>
                <a:spcPct val="20000"/>
              </a:spcBef>
              <a:buFont typeface="Arial" panose="020B0604020202020204" pitchFamily="34" charset="0"/>
              <a:buChar char="•"/>
              <a:defRPr/>
            </a:pPr>
            <a:r>
              <a:rPr lang="fr-CA" altLang="de-DE" b="1" dirty="0" err="1">
                <a:solidFill>
                  <a:prstClr val="black"/>
                </a:solidFill>
                <a:latin typeface="+mn-lt"/>
                <a:cs typeface="Arial" panose="020B0604020202020204" pitchFamily="34" charset="0"/>
              </a:rPr>
              <a:t>Dynamometer</a:t>
            </a:r>
            <a:r>
              <a:rPr lang="fr-CA" altLang="de-DE" dirty="0">
                <a:solidFill>
                  <a:prstClr val="black"/>
                </a:solidFill>
                <a:latin typeface="+mn-lt"/>
                <a:cs typeface="Arial" panose="020B0604020202020204" pitchFamily="34" charset="0"/>
              </a:rPr>
              <a:t> </a:t>
            </a:r>
            <a:r>
              <a:rPr lang="fr-CA" altLang="de-DE" sz="1400" dirty="0">
                <a:solidFill>
                  <a:prstClr val="black"/>
                </a:solidFill>
                <a:latin typeface="+mn-lt"/>
                <a:cs typeface="Arial" panose="020B0604020202020204" pitchFamily="34" charset="0"/>
              </a:rPr>
              <a:t>(Morin 2010)</a:t>
            </a:r>
          </a:p>
          <a:p>
            <a:pPr eaLnBrk="1" hangingPunct="1">
              <a:lnSpc>
                <a:spcPct val="80000"/>
              </a:lnSpc>
              <a:spcBef>
                <a:spcPct val="20000"/>
              </a:spcBef>
              <a:defRPr/>
            </a:pPr>
            <a:r>
              <a:rPr lang="en-US" altLang="de-DE" sz="2000" b="1" dirty="0" err="1">
                <a:solidFill>
                  <a:prstClr val="black"/>
                </a:solidFill>
                <a:latin typeface="+mn-lt"/>
                <a:cs typeface="Arial" panose="020B0604020202020204" pitchFamily="34" charset="0"/>
              </a:rPr>
              <a:t>Koordination</a:t>
            </a:r>
            <a:endParaRPr lang="en-US" altLang="de-DE" sz="2000" b="1" dirty="0">
              <a:solidFill>
                <a:prstClr val="black"/>
              </a:solidFill>
              <a:latin typeface="+mn-lt"/>
              <a:cs typeface="Arial" panose="020B0604020202020204" pitchFamily="34" charset="0"/>
            </a:endParaRPr>
          </a:p>
          <a:p>
            <a:pPr marL="1085850" lvl="1" indent="-342900" eaLnBrk="1" hangingPunct="1">
              <a:lnSpc>
                <a:spcPct val="80000"/>
              </a:lnSpc>
              <a:spcBef>
                <a:spcPct val="20000"/>
              </a:spcBef>
              <a:buFont typeface="Arial" panose="020B0604020202020204" pitchFamily="34" charset="0"/>
              <a:buChar char="•"/>
              <a:defRPr/>
            </a:pPr>
            <a:r>
              <a:rPr lang="en-US" altLang="de-DE" b="1" dirty="0">
                <a:solidFill>
                  <a:prstClr val="black"/>
                </a:solidFill>
                <a:latin typeface="+mn-lt"/>
                <a:cs typeface="Arial" panose="020B0604020202020204" pitchFamily="34" charset="0"/>
              </a:rPr>
              <a:t>Dynamometer</a:t>
            </a:r>
            <a:r>
              <a:rPr lang="en-US" altLang="de-DE" sz="1600" dirty="0">
                <a:solidFill>
                  <a:prstClr val="black"/>
                </a:solidFill>
                <a:cs typeface="Arial" panose="020B0604020202020204" pitchFamily="34" charset="0"/>
              </a:rPr>
              <a:t> </a:t>
            </a:r>
            <a:r>
              <a:rPr lang="en-US" altLang="de-DE" sz="1400" dirty="0">
                <a:solidFill>
                  <a:prstClr val="black"/>
                </a:solidFill>
                <a:cs typeface="Arial" panose="020B0604020202020204" pitchFamily="34" charset="0"/>
              </a:rPr>
              <a:t>(Morin 2010)</a:t>
            </a:r>
          </a:p>
          <a:p>
            <a:pPr lvl="1" eaLnBrk="1" hangingPunct="1">
              <a:lnSpc>
                <a:spcPct val="80000"/>
              </a:lnSpc>
              <a:spcBef>
                <a:spcPct val="20000"/>
              </a:spcBef>
              <a:buFont typeface="Arial" charset="0"/>
              <a:buChar char="•"/>
              <a:defRPr/>
            </a:pPr>
            <a:endParaRPr lang="en-US" altLang="de-DE" sz="2200" dirty="0">
              <a:solidFill>
                <a:srgbClr val="002C5A"/>
              </a:solidFill>
              <a:latin typeface="Arial" panose="020B0604020202020204" pitchFamily="34" charset="0"/>
              <a:cs typeface="Arial" panose="020B0604020202020204" pitchFamily="34" charset="0"/>
            </a:endParaRPr>
          </a:p>
          <a:p>
            <a:pPr eaLnBrk="1" hangingPunct="1">
              <a:lnSpc>
                <a:spcPct val="80000"/>
              </a:lnSpc>
              <a:spcBef>
                <a:spcPct val="20000"/>
              </a:spcBef>
              <a:buFont typeface="Arial" charset="0"/>
              <a:buChar char="•"/>
              <a:defRPr/>
            </a:pPr>
            <a:endParaRPr lang="en-US" altLang="de-DE" sz="2200" dirty="0">
              <a:solidFill>
                <a:srgbClr val="002C5A"/>
              </a:solidFill>
              <a:latin typeface="+mn-lt"/>
              <a:cs typeface="Arial" panose="020B0604020202020204" pitchFamily="34" charset="0"/>
            </a:endParaRPr>
          </a:p>
        </p:txBody>
      </p:sp>
      <p:pic>
        <p:nvPicPr>
          <p:cNvPr id="19460" name="Picture 3">
            <a:extLst>
              <a:ext uri="{FF2B5EF4-FFF2-40B4-BE49-F238E27FC236}">
                <a16:creationId xmlns:a16="http://schemas.microsoft.com/office/drawing/2014/main" id="{591B0DD6-301E-10A6-66B0-9DD2D006E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4292600"/>
            <a:ext cx="186055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1" name="Picture 15" descr="IMG_9317 copy">
            <a:extLst>
              <a:ext uri="{FF2B5EF4-FFF2-40B4-BE49-F238E27FC236}">
                <a16:creationId xmlns:a16="http://schemas.microsoft.com/office/drawing/2014/main" id="{4692787B-2F7A-C0D3-7334-3D4A9ACFC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138" y="5791200"/>
            <a:ext cx="1584325" cy="977900"/>
          </a:xfrm>
          <a:prstGeom prst="rect">
            <a:avLst/>
          </a:prstGeom>
          <a:solidFill>
            <a:srgbClr val="F18295"/>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6" name="Picture 2">
            <a:extLst>
              <a:ext uri="{FF2B5EF4-FFF2-40B4-BE49-F238E27FC236}">
                <a16:creationId xmlns:a16="http://schemas.microsoft.com/office/drawing/2014/main" id="{B4FD8F35-78B7-DB8B-9434-30DE962AAF40}"/>
              </a:ext>
            </a:extLst>
          </p:cNvPr>
          <p:cNvPicPr>
            <a:picLocks noChangeAspect="1" noChangeArrowheads="1"/>
          </p:cNvPicPr>
          <p:nvPr/>
        </p:nvPicPr>
        <p:blipFill rotWithShape="1">
          <a:blip r:embed="rId5" cstate="print"/>
          <a:srcRect l="4700" t="30405" r="4201"/>
          <a:stretch/>
        </p:blipFill>
        <p:spPr bwMode="auto">
          <a:xfrm>
            <a:off x="7372686" y="1166301"/>
            <a:ext cx="1661777" cy="1318137"/>
          </a:xfrm>
          <a:prstGeom prst="ellipse">
            <a:avLst/>
          </a:prstGeom>
          <a:noFill/>
          <a:ln>
            <a:noFill/>
          </a:ln>
          <a:effectLst/>
        </p:spPr>
      </p:pic>
      <p:pic>
        <p:nvPicPr>
          <p:cNvPr id="19463" name="Picture 2">
            <a:extLst>
              <a:ext uri="{FF2B5EF4-FFF2-40B4-BE49-F238E27FC236}">
                <a16:creationId xmlns:a16="http://schemas.microsoft.com/office/drawing/2014/main" id="{BBB68785-1C39-8A69-19C1-A215B9B19F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1990" t="16582" b="16264"/>
          <a:stretch>
            <a:fillRect/>
          </a:stretch>
        </p:blipFill>
        <p:spPr bwMode="auto">
          <a:xfrm>
            <a:off x="7361238" y="2828925"/>
            <a:ext cx="19494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Up 1">
            <a:extLst>
              <a:ext uri="{FF2B5EF4-FFF2-40B4-BE49-F238E27FC236}">
                <a16:creationId xmlns:a16="http://schemas.microsoft.com/office/drawing/2014/main" id="{85A539A1-FF30-E19C-4074-F5866126C9C8}"/>
              </a:ext>
            </a:extLst>
          </p:cNvPr>
          <p:cNvSpPr/>
          <p:nvPr/>
        </p:nvSpPr>
        <p:spPr>
          <a:xfrm>
            <a:off x="1116013" y="819150"/>
            <a:ext cx="123825" cy="252413"/>
          </a:xfrm>
          <a:prstGeom prst="upArrow">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Arrow: Up 2">
            <a:extLst>
              <a:ext uri="{FF2B5EF4-FFF2-40B4-BE49-F238E27FC236}">
                <a16:creationId xmlns:a16="http://schemas.microsoft.com/office/drawing/2014/main" id="{B8F98725-E409-9B16-4E89-4E478C028104}"/>
              </a:ext>
            </a:extLst>
          </p:cNvPr>
          <p:cNvSpPr/>
          <p:nvPr/>
        </p:nvSpPr>
        <p:spPr>
          <a:xfrm rot="10800000">
            <a:off x="990600" y="2233613"/>
            <a:ext cx="125413" cy="250825"/>
          </a:xfrm>
          <a:prstGeom prst="upArrow">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Arrow: Up 3">
            <a:extLst>
              <a:ext uri="{FF2B5EF4-FFF2-40B4-BE49-F238E27FC236}">
                <a16:creationId xmlns:a16="http://schemas.microsoft.com/office/drawing/2014/main" id="{0002C8A6-4213-29C2-D753-5F878B7F1484}"/>
              </a:ext>
            </a:extLst>
          </p:cNvPr>
          <p:cNvSpPr/>
          <p:nvPr/>
        </p:nvSpPr>
        <p:spPr>
          <a:xfrm rot="10800000">
            <a:off x="1476375" y="3649663"/>
            <a:ext cx="123825" cy="252412"/>
          </a:xfrm>
          <a:prstGeom prst="upArrow">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Arrow: Up 4">
            <a:extLst>
              <a:ext uri="{FF2B5EF4-FFF2-40B4-BE49-F238E27FC236}">
                <a16:creationId xmlns:a16="http://schemas.microsoft.com/office/drawing/2014/main" id="{BAB10974-A016-6502-22F6-0F2DB0B96C55}"/>
              </a:ext>
            </a:extLst>
          </p:cNvPr>
          <p:cNvSpPr/>
          <p:nvPr/>
        </p:nvSpPr>
        <p:spPr>
          <a:xfrm rot="10800000">
            <a:off x="1600200" y="4508500"/>
            <a:ext cx="125413" cy="252413"/>
          </a:xfrm>
          <a:prstGeom prst="upArrow">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Arrow: Up 5">
            <a:extLst>
              <a:ext uri="{FF2B5EF4-FFF2-40B4-BE49-F238E27FC236}">
                <a16:creationId xmlns:a16="http://schemas.microsoft.com/office/drawing/2014/main" id="{93CB825D-D4B0-3ABB-5A32-71A9044FC2F9}"/>
              </a:ext>
            </a:extLst>
          </p:cNvPr>
          <p:cNvSpPr/>
          <p:nvPr/>
        </p:nvSpPr>
        <p:spPr>
          <a:xfrm rot="10800000">
            <a:off x="1835696" y="5919787"/>
            <a:ext cx="123825" cy="250825"/>
          </a:xfrm>
          <a:prstGeom prst="upArrow">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5">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95">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95">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95">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9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88248D-DFE4-0D17-19C2-D47E82185E30}"/>
              </a:ext>
            </a:extLst>
          </p:cNvPr>
          <p:cNvSpPr txBox="1"/>
          <p:nvPr/>
        </p:nvSpPr>
        <p:spPr>
          <a:xfrm>
            <a:off x="468313" y="1268413"/>
            <a:ext cx="8424862" cy="5170487"/>
          </a:xfrm>
          <a:prstGeom prst="rect">
            <a:avLst/>
          </a:prstGeom>
          <a:noFill/>
        </p:spPr>
        <p:txBody>
          <a:bodyPr>
            <a:spAutoFit/>
          </a:bodyPr>
          <a:lstStyle/>
          <a:p>
            <a:pPr marL="342900" indent="-342900">
              <a:buFontTx/>
              <a:buAutoNum type="alphaLcPeriod"/>
              <a:defRPr/>
            </a:pPr>
            <a:r>
              <a:rPr lang="en-GB" b="1" dirty="0">
                <a:solidFill>
                  <a:srgbClr val="000000"/>
                </a:solidFill>
                <a:latin typeface="+mn-lt"/>
              </a:rPr>
              <a:t>Pelvic floor myalgia </a:t>
            </a:r>
            <a:r>
              <a:rPr lang="en-GB" b="1" dirty="0">
                <a:solidFill>
                  <a:srgbClr val="000000"/>
                </a:solidFill>
                <a:latin typeface="+mn-lt"/>
                <a:sym typeface="Wingdings" panose="05000000000000000000" pitchFamily="2" charset="2"/>
              </a:rPr>
              <a:t> </a:t>
            </a:r>
            <a:r>
              <a:rPr lang="de-CH" dirty="0">
                <a:latin typeface="+mn-lt"/>
              </a:rPr>
              <a:t>Schmerz aber normale</a:t>
            </a:r>
            <a:r>
              <a:rPr lang="de-CH" dirty="0">
                <a:solidFill>
                  <a:srgbClr val="FF0000"/>
                </a:solidFill>
                <a:latin typeface="+mn-lt"/>
              </a:rPr>
              <a:t>r</a:t>
            </a:r>
            <a:r>
              <a:rPr lang="en-GB" dirty="0">
                <a:latin typeface="+mn-lt"/>
              </a:rPr>
              <a:t> Tonus</a:t>
            </a:r>
          </a:p>
          <a:p>
            <a:pPr marL="342900" indent="-342900">
              <a:buFontTx/>
              <a:buAutoNum type="alphaLcPeriod"/>
              <a:defRPr/>
            </a:pPr>
            <a:endParaRPr lang="en-GB" dirty="0">
              <a:latin typeface="+mn-lt"/>
            </a:endParaRPr>
          </a:p>
          <a:p>
            <a:pPr>
              <a:defRPr/>
            </a:pPr>
            <a:r>
              <a:rPr lang="en-GB" b="1" dirty="0">
                <a:solidFill>
                  <a:srgbClr val="000000"/>
                </a:solidFill>
                <a:latin typeface="+mn-lt"/>
              </a:rPr>
              <a:t> </a:t>
            </a:r>
          </a:p>
          <a:p>
            <a:pPr>
              <a:defRPr/>
            </a:pPr>
            <a:r>
              <a:rPr lang="en-GB" b="1" dirty="0">
                <a:solidFill>
                  <a:srgbClr val="000000"/>
                </a:solidFill>
                <a:latin typeface="+mn-lt"/>
              </a:rPr>
              <a:t>b.   Pelvic floor tension myalgia </a:t>
            </a:r>
            <a:r>
              <a:rPr lang="en-GB" b="1" dirty="0">
                <a:solidFill>
                  <a:srgbClr val="000000"/>
                </a:solidFill>
                <a:latin typeface="+mn-lt"/>
                <a:sym typeface="Wingdings" panose="05000000000000000000" pitchFamily="2" charset="2"/>
              </a:rPr>
              <a:t> </a:t>
            </a:r>
            <a:r>
              <a:rPr lang="de-CH" dirty="0">
                <a:solidFill>
                  <a:srgbClr val="000000"/>
                </a:solidFill>
                <a:latin typeface="+mn-lt"/>
              </a:rPr>
              <a:t>Schmerz und erhöhte</a:t>
            </a:r>
            <a:r>
              <a:rPr lang="de-CH" dirty="0">
                <a:solidFill>
                  <a:srgbClr val="FF0000"/>
                </a:solidFill>
                <a:latin typeface="+mn-lt"/>
              </a:rPr>
              <a:t>r</a:t>
            </a:r>
            <a:r>
              <a:rPr lang="de-CH" dirty="0">
                <a:solidFill>
                  <a:srgbClr val="000000"/>
                </a:solidFill>
                <a:latin typeface="+mn-lt"/>
              </a:rPr>
              <a:t> </a:t>
            </a:r>
            <a:r>
              <a:rPr lang="en-GB" dirty="0">
                <a:solidFill>
                  <a:srgbClr val="000000"/>
                </a:solidFill>
                <a:latin typeface="+mn-lt"/>
              </a:rPr>
              <a:t>Tonus</a:t>
            </a:r>
          </a:p>
          <a:p>
            <a:pPr marL="742950" lvl="1" indent="-285750">
              <a:buFont typeface="Arial" panose="020B0604020202020204" pitchFamily="34" charset="0"/>
              <a:buChar char="•"/>
              <a:defRPr/>
            </a:pPr>
            <a:r>
              <a:rPr lang="de-CH" altLang="en-US" dirty="0"/>
              <a:t>erhöhter Beckenbodentonus</a:t>
            </a:r>
          </a:p>
          <a:p>
            <a:pPr marL="742950" lvl="1" indent="-285750">
              <a:buFont typeface="Arial" panose="020B0604020202020204" pitchFamily="34" charset="0"/>
              <a:buChar char="•"/>
              <a:defRPr/>
            </a:pPr>
            <a:r>
              <a:rPr lang="de-CH" altLang="en-US" dirty="0"/>
              <a:t>Partielle oder verspätete Relaxation des Beckenbodens nach BB. Kontraktion</a:t>
            </a:r>
          </a:p>
          <a:p>
            <a:pPr marL="742950" lvl="1" indent="-285750">
              <a:buFont typeface="Arial" panose="020B0604020202020204" pitchFamily="34" charset="0"/>
              <a:buChar char="•"/>
              <a:defRPr/>
            </a:pPr>
            <a:r>
              <a:rPr lang="de-CH" altLang="en-US" dirty="0"/>
              <a:t>nicht-relaxierende Beckenbodenmuskulatur</a:t>
            </a:r>
          </a:p>
          <a:p>
            <a:pPr marL="742950" lvl="1" indent="-285750">
              <a:buFont typeface="Arial" panose="020B0604020202020204" pitchFamily="34" charset="0"/>
              <a:buChar char="•"/>
              <a:defRPr/>
            </a:pPr>
            <a:r>
              <a:rPr lang="de-CH" altLang="en-US" dirty="0"/>
              <a:t>ein vermindertes Deszendieren des Beckenbodens beim Schieben</a:t>
            </a:r>
          </a:p>
          <a:p>
            <a:pPr marL="742950" lvl="1" indent="-285750">
              <a:buFont typeface="Arial" panose="020B0604020202020204" pitchFamily="34" charset="0"/>
              <a:buChar char="•"/>
              <a:defRPr/>
            </a:pPr>
            <a:r>
              <a:rPr lang="de-CH" altLang="en-US" dirty="0"/>
              <a:t>Reduzierte Flexibilität der vaginalen Öffnung</a:t>
            </a:r>
          </a:p>
          <a:p>
            <a:pPr>
              <a:defRPr/>
            </a:pPr>
            <a:endParaRPr lang="en-GB" baseline="30000" dirty="0">
              <a:solidFill>
                <a:srgbClr val="000000"/>
              </a:solidFill>
              <a:latin typeface="+mn-lt"/>
            </a:endParaRPr>
          </a:p>
          <a:p>
            <a:pPr>
              <a:defRPr/>
            </a:pPr>
            <a:endParaRPr lang="en-GB" dirty="0">
              <a:solidFill>
                <a:srgbClr val="000000"/>
              </a:solidFill>
              <a:latin typeface="+mn-lt"/>
            </a:endParaRPr>
          </a:p>
          <a:p>
            <a:pPr>
              <a:defRPr/>
            </a:pPr>
            <a:r>
              <a:rPr lang="en-GB" b="1" dirty="0">
                <a:solidFill>
                  <a:srgbClr val="000000"/>
                </a:solidFill>
                <a:latin typeface="+mn-lt"/>
              </a:rPr>
              <a:t>c.   Pelvic floor myofascial pain syndrome </a:t>
            </a:r>
            <a:r>
              <a:rPr lang="en-GB" b="1" dirty="0">
                <a:solidFill>
                  <a:srgbClr val="000000"/>
                </a:solidFill>
                <a:latin typeface="+mn-lt"/>
                <a:sym typeface="Wingdings" panose="05000000000000000000" pitchFamily="2" charset="2"/>
              </a:rPr>
              <a:t> </a:t>
            </a:r>
            <a:r>
              <a:rPr lang="de-CH" dirty="0">
                <a:solidFill>
                  <a:srgbClr val="000000"/>
                </a:solidFill>
                <a:latin typeface="+mn-lt"/>
              </a:rPr>
              <a:t>Schmerz und Triggerpunkte</a:t>
            </a:r>
          </a:p>
          <a:p>
            <a:pPr marL="742950" lvl="1" indent="-285750">
              <a:buFont typeface="Arial" panose="020B0604020202020204" pitchFamily="34" charset="0"/>
              <a:buChar char="•"/>
              <a:defRPr/>
            </a:pPr>
            <a:r>
              <a:rPr lang="de-CH" altLang="en-US" dirty="0"/>
              <a:t>Druckschmerzhaftigkeit</a:t>
            </a:r>
          </a:p>
          <a:p>
            <a:pPr marL="742950" lvl="1" indent="-285750">
              <a:buFont typeface="Arial" panose="020B0604020202020204" pitchFamily="34" charset="0"/>
              <a:buChar char="•"/>
              <a:defRPr/>
            </a:pPr>
            <a:r>
              <a:rPr lang="de-CH" altLang="en-US" dirty="0"/>
              <a:t>Tenderpunkt in einem taut band in skelettaler Muskulatur</a:t>
            </a:r>
          </a:p>
          <a:p>
            <a:pPr marL="742950" lvl="1" indent="-285750">
              <a:buFont typeface="Arial" panose="020B0604020202020204" pitchFamily="34" charset="0"/>
              <a:buChar char="•"/>
              <a:defRPr/>
            </a:pPr>
            <a:r>
              <a:rPr lang="de-CH" altLang="en-US" dirty="0"/>
              <a:t>Ausstrahlungspattern</a:t>
            </a:r>
          </a:p>
          <a:p>
            <a:pPr marL="742950" lvl="1" indent="-285750">
              <a:buFont typeface="Arial" panose="020B0604020202020204" pitchFamily="34" charset="0"/>
              <a:buChar char="•"/>
              <a:defRPr/>
            </a:pPr>
            <a:r>
              <a:rPr lang="de-CH" altLang="en-US" dirty="0"/>
              <a:t>Lokale </a:t>
            </a:r>
            <a:r>
              <a:rPr lang="de-CH" altLang="en-US" dirty="0" err="1"/>
              <a:t>twitch</a:t>
            </a:r>
            <a:r>
              <a:rPr lang="de-CH" altLang="en-US" dirty="0"/>
              <a:t> </a:t>
            </a:r>
            <a:r>
              <a:rPr lang="de-CH" altLang="en-US" dirty="0" err="1"/>
              <a:t>response</a:t>
            </a:r>
            <a:endParaRPr lang="de-CH" altLang="en-US" dirty="0"/>
          </a:p>
          <a:p>
            <a:pPr lvl="1">
              <a:defRPr/>
            </a:pPr>
            <a:endParaRPr lang="de-CH" dirty="0">
              <a:solidFill>
                <a:srgbClr val="000000"/>
              </a:solidFill>
              <a:latin typeface="+mn-lt"/>
            </a:endParaRPr>
          </a:p>
          <a:p>
            <a:pPr>
              <a:defRPr/>
            </a:pPr>
            <a:endParaRPr lang="en-GB" dirty="0"/>
          </a:p>
        </p:txBody>
      </p:sp>
      <p:sp>
        <p:nvSpPr>
          <p:cNvPr id="4" name="TextBox 3">
            <a:extLst>
              <a:ext uri="{FF2B5EF4-FFF2-40B4-BE49-F238E27FC236}">
                <a16:creationId xmlns:a16="http://schemas.microsoft.com/office/drawing/2014/main" id="{8AB05712-7FD3-3E5A-E827-D5263EC4FC6D}"/>
              </a:ext>
            </a:extLst>
          </p:cNvPr>
          <p:cNvSpPr txBox="1"/>
          <p:nvPr/>
        </p:nvSpPr>
        <p:spPr>
          <a:xfrm>
            <a:off x="0" y="-6350"/>
            <a:ext cx="9144000" cy="985838"/>
          </a:xfrm>
          <a:prstGeom prst="rect">
            <a:avLst/>
          </a:prstGeom>
          <a:solidFill>
            <a:schemeClr val="accent2">
              <a:lumMod val="40000"/>
              <a:lumOff val="60000"/>
            </a:schemeClr>
          </a:solidFill>
        </p:spPr>
        <p:txBody>
          <a:bodyPr>
            <a:spAutoFit/>
          </a:bodyPr>
          <a:lstStyle/>
          <a:p>
            <a:pPr>
              <a:defRPr/>
            </a:pPr>
            <a:r>
              <a:rPr lang="en-GB" sz="2400" b="1" dirty="0">
                <a:solidFill>
                  <a:srgbClr val="1C1D1E"/>
                </a:solidFill>
                <a:latin typeface="+mn-lt"/>
              </a:rPr>
              <a:t>              </a:t>
            </a:r>
            <a:r>
              <a:rPr lang="en-GB" sz="2000" b="1" dirty="0">
                <a:solidFill>
                  <a:srgbClr val="1C1D1E"/>
                </a:solidFill>
                <a:latin typeface="+mn-lt"/>
              </a:rPr>
              <a:t>An International Continence Society (ICS) report on the terminology for 	pelvic floor muscle assessment </a:t>
            </a:r>
            <a:r>
              <a:rPr lang="en-GB" sz="1400" dirty="0">
                <a:solidFill>
                  <a:srgbClr val="1C1D1E"/>
                </a:solidFill>
                <a:latin typeface="+mn-lt"/>
              </a:rPr>
              <a:t>Frawley et al. 2021</a:t>
            </a:r>
          </a:p>
          <a:p>
            <a:pPr>
              <a:defRPr/>
            </a:pPr>
            <a:endParaRPr lang="en-GB" sz="1400" dirty="0">
              <a:solidFill>
                <a:srgbClr val="1C1D1E"/>
              </a:solidFill>
              <a:latin typeface="+mn-lt"/>
            </a:endParaRPr>
          </a:p>
        </p:txBody>
      </p:sp>
      <p:sp>
        <p:nvSpPr>
          <p:cNvPr id="5" name="Textfeld 1">
            <a:extLst>
              <a:ext uri="{FF2B5EF4-FFF2-40B4-BE49-F238E27FC236}">
                <a16:creationId xmlns:a16="http://schemas.microsoft.com/office/drawing/2014/main" id="{A295FFB4-F2E0-1D16-DAA1-7E1F859CC7CC}"/>
              </a:ext>
            </a:extLst>
          </p:cNvPr>
          <p:cNvSpPr txBox="1"/>
          <p:nvPr/>
        </p:nvSpPr>
        <p:spPr>
          <a:xfrm>
            <a:off x="971550" y="5699125"/>
            <a:ext cx="5838825" cy="584200"/>
          </a:xfrm>
          <a:prstGeom prst="rect">
            <a:avLst/>
          </a:prstGeom>
          <a:solidFill>
            <a:schemeClr val="accent2">
              <a:lumMod val="40000"/>
              <a:lumOff val="60000"/>
            </a:schemeClr>
          </a:solidFill>
        </p:spPr>
        <p:txBody>
          <a:bodyPr>
            <a:spAutoFit/>
          </a:bodyPr>
          <a:lstStyle/>
          <a:p>
            <a:pPr eaLnBrk="1" hangingPunct="1">
              <a:defRPr/>
            </a:pPr>
            <a:r>
              <a:rPr lang="en-GB" dirty="0">
                <a:cs typeface="Arial" charset="0"/>
              </a:rPr>
              <a:t>There is no accepted standard for diagnosing trigger points</a:t>
            </a:r>
          </a:p>
          <a:p>
            <a:pPr eaLnBrk="1" hangingPunct="1">
              <a:defRPr/>
            </a:pPr>
            <a:r>
              <a:rPr lang="en-GB" sz="1400" dirty="0">
                <a:cs typeface="Arial" charset="0"/>
              </a:rPr>
              <a:t> (Level 2a EAU/ ICS)</a:t>
            </a:r>
          </a:p>
        </p:txBody>
      </p:sp>
      <p:pic>
        <p:nvPicPr>
          <p:cNvPr id="20485" name="Picture 1">
            <a:extLst>
              <a:ext uri="{FF2B5EF4-FFF2-40B4-BE49-F238E27FC236}">
                <a16:creationId xmlns:a16="http://schemas.microsoft.com/office/drawing/2014/main" id="{7C283C5B-23A3-2BAA-4404-FD798D785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Jaqueline\Desktop\Bild 2 schmerzpunkte (2).jpg">
            <a:extLst>
              <a:ext uri="{FF2B5EF4-FFF2-40B4-BE49-F238E27FC236}">
                <a16:creationId xmlns:a16="http://schemas.microsoft.com/office/drawing/2014/main" id="{1E046158-48B0-E5F6-478E-103A2D7D5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117"/>
          <a:stretch>
            <a:fillRect/>
          </a:stretch>
        </p:blipFill>
        <p:spPr bwMode="auto">
          <a:xfrm>
            <a:off x="4525963" y="977900"/>
            <a:ext cx="4078287"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el 1">
            <a:extLst>
              <a:ext uri="{FF2B5EF4-FFF2-40B4-BE49-F238E27FC236}">
                <a16:creationId xmlns:a16="http://schemas.microsoft.com/office/drawing/2014/main" id="{E481069F-D2D6-99AD-DD17-D0EBF70150EF}"/>
              </a:ext>
            </a:extLst>
          </p:cNvPr>
          <p:cNvSpPr>
            <a:spLocks noGrp="1"/>
          </p:cNvSpPr>
          <p:nvPr>
            <p:ph type="title"/>
          </p:nvPr>
        </p:nvSpPr>
        <p:spPr>
          <a:xfrm>
            <a:off x="-1588" y="-4763"/>
            <a:ext cx="9145588" cy="1044576"/>
          </a:xfrm>
          <a:solidFill>
            <a:schemeClr val="accent2">
              <a:lumMod val="40000"/>
              <a:lumOff val="60000"/>
            </a:schemeClr>
          </a:solidFill>
        </p:spPr>
        <p:txBody>
          <a:bodyPr rtlCol="0">
            <a:normAutofit/>
          </a:bodyPr>
          <a:lstStyle/>
          <a:p>
            <a:pPr eaLnBrk="1" fontAlgn="auto" hangingPunct="1">
              <a:spcAft>
                <a:spcPts val="0"/>
              </a:spcAft>
              <a:defRPr/>
            </a:pPr>
            <a:r>
              <a:rPr lang="de-CH" sz="2400" dirty="0"/>
              <a:t>Tender(</a:t>
            </a:r>
            <a:r>
              <a:rPr lang="de-CH" sz="2400" dirty="0" err="1"/>
              <a:t>trigger</a:t>
            </a:r>
            <a:r>
              <a:rPr lang="de-CH" sz="2400" dirty="0"/>
              <a:t>)punkte Beckenboden</a:t>
            </a:r>
          </a:p>
        </p:txBody>
      </p:sp>
      <p:sp>
        <p:nvSpPr>
          <p:cNvPr id="295942" name="Text Box 6">
            <a:extLst>
              <a:ext uri="{FF2B5EF4-FFF2-40B4-BE49-F238E27FC236}">
                <a16:creationId xmlns:a16="http://schemas.microsoft.com/office/drawing/2014/main" id="{2EEB7853-F317-E06A-7054-462786AE2F82}"/>
              </a:ext>
            </a:extLst>
          </p:cNvPr>
          <p:cNvSpPr txBox="1">
            <a:spLocks noChangeArrowheads="1"/>
          </p:cNvSpPr>
          <p:nvPr/>
        </p:nvSpPr>
        <p:spPr bwMode="auto">
          <a:xfrm>
            <a:off x="2058988" y="1231900"/>
            <a:ext cx="2436812" cy="2308225"/>
          </a:xfrm>
          <a:prstGeom prst="rect">
            <a:avLst/>
          </a:prstGeom>
          <a:noFill/>
          <a:ln>
            <a:noFill/>
          </a:ln>
          <a:effectLst/>
        </p:spPr>
        <p:txBody>
          <a:bodyPr>
            <a:spAutoFit/>
          </a:bodyPr>
          <a:lstStyle/>
          <a:p>
            <a:pPr eaLnBrk="1" hangingPunct="1">
              <a:defRPr/>
            </a:pPr>
            <a:r>
              <a:rPr lang="fr-CA" dirty="0">
                <a:latin typeface="Arial" charset="0"/>
                <a:cs typeface="Arial" charset="0"/>
              </a:rPr>
              <a:t>(</a:t>
            </a:r>
            <a:r>
              <a:rPr lang="fr-CA" dirty="0">
                <a:latin typeface="+mn-lt"/>
                <a:cs typeface="Arial" charset="0"/>
              </a:rPr>
              <a:t>1) </a:t>
            </a:r>
            <a:r>
              <a:rPr lang="en-GB" dirty="0">
                <a:latin typeface="+mn-lt"/>
                <a:cs typeface="Arial" charset="0"/>
              </a:rPr>
              <a:t>pubococcygeus </a:t>
            </a:r>
          </a:p>
          <a:p>
            <a:pPr eaLnBrk="1" hangingPunct="1">
              <a:defRPr/>
            </a:pPr>
            <a:r>
              <a:rPr lang="en-GB" dirty="0">
                <a:latin typeface="+mn-lt"/>
                <a:cs typeface="Arial" charset="0"/>
              </a:rPr>
              <a:t>(2) puborectalis</a:t>
            </a:r>
          </a:p>
          <a:p>
            <a:pPr eaLnBrk="1" hangingPunct="1">
              <a:defRPr/>
            </a:pPr>
            <a:r>
              <a:rPr lang="en-GB" dirty="0">
                <a:latin typeface="+mn-lt"/>
                <a:cs typeface="Arial" charset="0"/>
              </a:rPr>
              <a:t>(3) </a:t>
            </a:r>
            <a:r>
              <a:rPr lang="en-GB" dirty="0" err="1">
                <a:latin typeface="+mn-lt"/>
                <a:cs typeface="Arial" charset="0"/>
              </a:rPr>
              <a:t>iliococcygeus</a:t>
            </a:r>
            <a:r>
              <a:rPr lang="en-GB" dirty="0">
                <a:latin typeface="+mn-lt"/>
                <a:cs typeface="Arial" charset="0"/>
              </a:rPr>
              <a:t> </a:t>
            </a:r>
          </a:p>
          <a:p>
            <a:pPr eaLnBrk="1" hangingPunct="1">
              <a:defRPr/>
            </a:pPr>
            <a:r>
              <a:rPr lang="en-GB" dirty="0">
                <a:latin typeface="+mn-lt"/>
                <a:cs typeface="Arial" charset="0"/>
              </a:rPr>
              <a:t>(4) coccygeus </a:t>
            </a:r>
          </a:p>
          <a:p>
            <a:pPr eaLnBrk="1" hangingPunct="1">
              <a:defRPr/>
            </a:pPr>
            <a:r>
              <a:rPr lang="en-GB" dirty="0">
                <a:latin typeface="+mn-lt"/>
                <a:cs typeface="Arial" charset="0"/>
              </a:rPr>
              <a:t>(6) piriformis</a:t>
            </a:r>
          </a:p>
          <a:p>
            <a:pPr eaLnBrk="1" hangingPunct="1">
              <a:defRPr/>
            </a:pPr>
            <a:r>
              <a:rPr lang="en-GB" dirty="0">
                <a:latin typeface="+mn-lt"/>
                <a:cs typeface="Arial" charset="0"/>
              </a:rPr>
              <a:t>(7) </a:t>
            </a:r>
            <a:r>
              <a:rPr lang="en-GB" dirty="0">
                <a:cs typeface="Arial" charset="0"/>
              </a:rPr>
              <a:t>obturator internus </a:t>
            </a:r>
          </a:p>
          <a:p>
            <a:pPr eaLnBrk="1" hangingPunct="1">
              <a:defRPr/>
            </a:pPr>
            <a:r>
              <a:rPr lang="en-GB" sz="1600" dirty="0">
                <a:solidFill>
                  <a:schemeClr val="bg2">
                    <a:lumMod val="25000"/>
                  </a:schemeClr>
                </a:solidFill>
                <a:latin typeface="+mn-lt"/>
                <a:cs typeface="Arial" charset="0"/>
              </a:rPr>
              <a:t> </a:t>
            </a:r>
          </a:p>
          <a:p>
            <a:pPr eaLnBrk="1" hangingPunct="1">
              <a:defRPr/>
            </a:pPr>
            <a:endParaRPr lang="en-GB" sz="2000" dirty="0">
              <a:latin typeface="Arial" charset="0"/>
              <a:cs typeface="Arial" charset="0"/>
            </a:endParaRPr>
          </a:p>
        </p:txBody>
      </p:sp>
      <p:sp>
        <p:nvSpPr>
          <p:cNvPr id="3" name="Textfeld 2">
            <a:extLst>
              <a:ext uri="{FF2B5EF4-FFF2-40B4-BE49-F238E27FC236}">
                <a16:creationId xmlns:a16="http://schemas.microsoft.com/office/drawing/2014/main" id="{406D89CD-FAC1-87E0-937A-D9B6B0652B6E}"/>
              </a:ext>
            </a:extLst>
          </p:cNvPr>
          <p:cNvSpPr txBox="1"/>
          <p:nvPr/>
        </p:nvSpPr>
        <p:spPr>
          <a:xfrm>
            <a:off x="7721600" y="3540125"/>
            <a:ext cx="1763713" cy="247650"/>
          </a:xfrm>
          <a:prstGeom prst="rect">
            <a:avLst/>
          </a:prstGeom>
          <a:noFill/>
        </p:spPr>
        <p:txBody>
          <a:bodyPr>
            <a:spAutoFit/>
          </a:bodyPr>
          <a:lstStyle/>
          <a:p>
            <a:pPr eaLnBrk="1" hangingPunct="1">
              <a:defRPr/>
            </a:pPr>
            <a:r>
              <a:rPr lang="en-GB" sz="1000" dirty="0">
                <a:solidFill>
                  <a:schemeClr val="tx1">
                    <a:lumMod val="50000"/>
                    <a:lumOff val="50000"/>
                  </a:schemeClr>
                </a:solidFill>
                <a:latin typeface="+mn-lt"/>
                <a:cs typeface="Angsana New" pitchFamily="18" charset="-34"/>
              </a:rPr>
              <a:t> B. </a:t>
            </a:r>
            <a:r>
              <a:rPr lang="en-GB" sz="1000" dirty="0" err="1">
                <a:solidFill>
                  <a:schemeClr val="tx1">
                    <a:lumMod val="50000"/>
                    <a:lumOff val="50000"/>
                  </a:schemeClr>
                </a:solidFill>
                <a:latin typeface="+mn-lt"/>
                <a:cs typeface="Angsana New" pitchFamily="18" charset="-34"/>
              </a:rPr>
              <a:t>Schüssler</a:t>
            </a:r>
            <a:endParaRPr lang="en-GB" sz="1000" dirty="0">
              <a:solidFill>
                <a:schemeClr val="tx1">
                  <a:lumMod val="50000"/>
                  <a:lumOff val="50000"/>
                </a:schemeClr>
              </a:solidFill>
              <a:latin typeface="+mn-lt"/>
              <a:cs typeface="Angsana New" pitchFamily="18" charset="-34"/>
            </a:endParaRPr>
          </a:p>
        </p:txBody>
      </p:sp>
      <p:sp>
        <p:nvSpPr>
          <p:cNvPr id="21510" name="Rechteck 1">
            <a:extLst>
              <a:ext uri="{FF2B5EF4-FFF2-40B4-BE49-F238E27FC236}">
                <a16:creationId xmlns:a16="http://schemas.microsoft.com/office/drawing/2014/main" id="{39A29267-DA87-39B6-9714-5EF0A92C8316}"/>
              </a:ext>
            </a:extLst>
          </p:cNvPr>
          <p:cNvSpPr>
            <a:spLocks noChangeArrowheads="1"/>
          </p:cNvSpPr>
          <p:nvPr/>
        </p:nvSpPr>
        <p:spPr bwMode="auto">
          <a:xfrm>
            <a:off x="611188" y="4271963"/>
            <a:ext cx="874871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1400">
                <a:solidFill>
                  <a:srgbClr val="4A452A"/>
                </a:solidFill>
                <a:ea typeface="Angsana New" panose="02020603050405020304" pitchFamily="18" charset="-34"/>
                <a:cs typeface="Angsana New" panose="02020603050405020304" pitchFamily="18" charset="-34"/>
              </a:rPr>
              <a:t>      </a:t>
            </a:r>
          </a:p>
          <a:p>
            <a:pPr eaLnBrk="1" hangingPunct="1">
              <a:buFont typeface="Arial" panose="020B0604020202020204" pitchFamily="34" charset="0"/>
              <a:buChar char="•"/>
            </a:pPr>
            <a:endParaRPr lang="de-DE" altLang="de-DE">
              <a:solidFill>
                <a:srgbClr val="4A452A"/>
              </a:solidFill>
              <a:ea typeface="Angsana New" panose="02020603050405020304" pitchFamily="18" charset="-34"/>
              <a:cs typeface="Angsana New" panose="02020603050405020304" pitchFamily="18" charset="-34"/>
            </a:endParaRPr>
          </a:p>
          <a:p>
            <a:pPr eaLnBrk="1" hangingPunct="1"/>
            <a:r>
              <a:rPr lang="de-DE" altLang="de-DE" sz="1400">
                <a:ea typeface="Angsana New" panose="02020603050405020304" pitchFamily="18" charset="-34"/>
                <a:cs typeface="Angsana New" panose="02020603050405020304" pitchFamily="18" charset="-34"/>
              </a:rPr>
              <a:t>  </a:t>
            </a:r>
          </a:p>
          <a:p>
            <a:pPr eaLnBrk="1" hangingPunct="1"/>
            <a:r>
              <a:rPr lang="de-DE" altLang="de-DE" sz="1400">
                <a:ea typeface="Angsana New" panose="02020603050405020304" pitchFamily="18" charset="-34"/>
                <a:cs typeface="Angsana New" panose="02020603050405020304" pitchFamily="18" charset="-34"/>
              </a:rPr>
              <a:t>      </a:t>
            </a:r>
          </a:p>
          <a:p>
            <a:pPr eaLnBrk="1" hangingPunct="1"/>
            <a:endParaRPr lang="de-DE" altLang="de-DE" sz="1400">
              <a:ea typeface="Angsana New" panose="02020603050405020304" pitchFamily="18" charset="-34"/>
              <a:cs typeface="Angsana New" panose="02020603050405020304" pitchFamily="18" charset="-34"/>
            </a:endParaRPr>
          </a:p>
          <a:p>
            <a:pPr eaLnBrk="1" hangingPunct="1"/>
            <a:endParaRPr lang="de-DE" altLang="de-DE" sz="1400">
              <a:ea typeface="Angsana New" panose="02020603050405020304" pitchFamily="18" charset="-34"/>
              <a:cs typeface="Angsana New" panose="02020603050405020304" pitchFamily="18" charset="-34"/>
            </a:endParaRPr>
          </a:p>
          <a:p>
            <a:pPr eaLnBrk="1" hangingPunct="1"/>
            <a:r>
              <a:rPr lang="de-DE" altLang="de-DE" sz="1400">
                <a:ea typeface="Angsana New" panose="02020603050405020304" pitchFamily="18" charset="-34"/>
                <a:cs typeface="Angsana New" panose="02020603050405020304" pitchFamily="18" charset="-34"/>
              </a:rPr>
              <a:t>   													</a:t>
            </a:r>
          </a:p>
          <a:p>
            <a:pPr eaLnBrk="1" hangingPunct="1"/>
            <a:r>
              <a:rPr lang="de-DE" altLang="de-DE" sz="1400">
                <a:ea typeface="Angsana New" panose="02020603050405020304" pitchFamily="18" charset="-34"/>
                <a:cs typeface="Angsana New" panose="02020603050405020304" pitchFamily="18" charset="-34"/>
              </a:rPr>
              <a:t>                       </a:t>
            </a:r>
          </a:p>
          <a:p>
            <a:pPr eaLnBrk="1" hangingPunct="1"/>
            <a:endParaRPr lang="de-DE" altLang="de-DE" sz="1400">
              <a:ea typeface="Angsana New" panose="02020603050405020304" pitchFamily="18" charset="-34"/>
              <a:cs typeface="Angsana New" panose="02020603050405020304" pitchFamily="18" charset="-34"/>
            </a:endParaRPr>
          </a:p>
          <a:p>
            <a:pPr eaLnBrk="1" hangingPunct="1"/>
            <a:r>
              <a:rPr lang="de-DE" altLang="de-DE" sz="1200">
                <a:ea typeface="Angsana New" panose="02020603050405020304" pitchFamily="18" charset="-34"/>
                <a:cs typeface="Angsana New" panose="02020603050405020304" pitchFamily="18" charset="-34"/>
              </a:rPr>
              <a:t>                                                                          Frawley 2021</a:t>
            </a:r>
            <a:r>
              <a:rPr lang="de-DE" altLang="de-DE" sz="1400">
                <a:ea typeface="Angsana New" panose="02020603050405020304" pitchFamily="18" charset="-34"/>
                <a:cs typeface="Angsana New" panose="02020603050405020304" pitchFamily="18" charset="-34"/>
              </a:rPr>
              <a:t>,  B</a:t>
            </a:r>
            <a:r>
              <a:rPr lang="de-DE" altLang="de-DE" sz="1200">
                <a:ea typeface="Angsana New" panose="02020603050405020304" pitchFamily="18" charset="-34"/>
                <a:cs typeface="Angsana New" panose="02020603050405020304" pitchFamily="18" charset="-34"/>
              </a:rPr>
              <a:t>assaly 2010, Weiss 2001, Fitzgerald et al. 2009  Doggweiler et  al. 2002           </a:t>
            </a:r>
          </a:p>
        </p:txBody>
      </p:sp>
      <p:sp>
        <p:nvSpPr>
          <p:cNvPr id="21511" name="Rechteck 1">
            <a:extLst>
              <a:ext uri="{FF2B5EF4-FFF2-40B4-BE49-F238E27FC236}">
                <a16:creationId xmlns:a16="http://schemas.microsoft.com/office/drawing/2014/main" id="{53B791CA-9830-DD98-FB5F-19FBC6FFA398}"/>
              </a:ext>
            </a:extLst>
          </p:cNvPr>
          <p:cNvSpPr>
            <a:spLocks noChangeArrowheads="1"/>
          </p:cNvSpPr>
          <p:nvPr/>
        </p:nvSpPr>
        <p:spPr bwMode="auto">
          <a:xfrm>
            <a:off x="314325" y="4533900"/>
            <a:ext cx="851376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de-DE" altLang="de-DE" sz="2000">
                <a:solidFill>
                  <a:srgbClr val="000000"/>
                </a:solidFill>
              </a:rPr>
              <a:t>Schmerz ↑ bei Druck auf Triggerpoint  </a:t>
            </a:r>
            <a:r>
              <a:rPr lang="de-DE" altLang="de-DE" sz="2000">
                <a:solidFill>
                  <a:srgbClr val="000000"/>
                </a:solidFill>
                <a:sym typeface="Wingdings" panose="05000000000000000000" pitchFamily="2" charset="2"/>
              </a:rPr>
              <a:t>Schmerz in Relation zur Penetration</a:t>
            </a:r>
          </a:p>
          <a:p>
            <a:pPr eaLnBrk="1" hangingPunct="1"/>
            <a:endParaRPr lang="de-DE" altLang="de-DE" sz="2000">
              <a:solidFill>
                <a:srgbClr val="000000"/>
              </a:solidFill>
              <a:sym typeface="Wingdings" panose="05000000000000000000" pitchFamily="2" charset="2"/>
            </a:endParaRPr>
          </a:p>
          <a:p>
            <a:pPr eaLnBrk="1" hangingPunct="1">
              <a:buFont typeface="Arial" panose="020B0604020202020204" pitchFamily="34" charset="0"/>
              <a:buChar char="•"/>
            </a:pPr>
            <a:r>
              <a:rPr lang="de-DE" altLang="de-DE" sz="2000">
                <a:solidFill>
                  <a:srgbClr val="000000"/>
                </a:solidFill>
              </a:rPr>
              <a:t>Schmerz ↑ bei  anhaltender oder repetierender Anspannung </a:t>
            </a:r>
            <a:r>
              <a:rPr lang="de-DE" altLang="de-DE" sz="2000">
                <a:solidFill>
                  <a:srgbClr val="000000"/>
                </a:solidFill>
                <a:sym typeface="Wingdings" panose="05000000000000000000" pitchFamily="2" charset="2"/>
              </a:rPr>
              <a:t> Schmerz in 		           Relation zur Miktion oder Defäkation</a:t>
            </a:r>
          </a:p>
          <a:p>
            <a:pPr eaLnBrk="1" hangingPunct="1">
              <a:buFont typeface="Arial" panose="020B0604020202020204" pitchFamily="34" charset="0"/>
              <a:buChar char="•"/>
            </a:pPr>
            <a:endParaRPr lang="de-DE" altLang="de-DE" sz="2000">
              <a:solidFill>
                <a:srgbClr val="000000"/>
              </a:solidFill>
              <a:sym typeface="Wingdings" panose="05000000000000000000" pitchFamily="2" charset="2"/>
            </a:endParaRPr>
          </a:p>
          <a:p>
            <a:pPr eaLnBrk="1" hangingPunct="1"/>
            <a:r>
              <a:rPr lang="de-DE" altLang="de-DE" sz="1600">
                <a:solidFill>
                  <a:srgbClr val="000000"/>
                </a:solidFill>
                <a:ea typeface="Angsana New" panose="02020603050405020304" pitchFamily="18" charset="-34"/>
                <a:cs typeface="Angsana New" panose="02020603050405020304" pitchFamily="18" charset="-34"/>
              </a:rPr>
              <a:t>  </a:t>
            </a:r>
            <a:endParaRPr lang="en-GB" altLang="en-US" sz="2000"/>
          </a:p>
        </p:txBody>
      </p:sp>
      <p:sp>
        <p:nvSpPr>
          <p:cNvPr id="21512" name="Textfeld 4">
            <a:extLst>
              <a:ext uri="{FF2B5EF4-FFF2-40B4-BE49-F238E27FC236}">
                <a16:creationId xmlns:a16="http://schemas.microsoft.com/office/drawing/2014/main" id="{CCE69579-A689-ED6D-7371-A33D97E43FAD}"/>
              </a:ext>
            </a:extLst>
          </p:cNvPr>
          <p:cNvSpPr txBox="1">
            <a:spLocks noChangeArrowheads="1"/>
          </p:cNvSpPr>
          <p:nvPr/>
        </p:nvSpPr>
        <p:spPr bwMode="auto">
          <a:xfrm>
            <a:off x="7164388" y="1881188"/>
            <a:ext cx="46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sz="1400" b="1"/>
              <a:t>1</a:t>
            </a:r>
          </a:p>
        </p:txBody>
      </p:sp>
      <p:sp>
        <p:nvSpPr>
          <p:cNvPr id="21513" name="Textfeld 5">
            <a:extLst>
              <a:ext uri="{FF2B5EF4-FFF2-40B4-BE49-F238E27FC236}">
                <a16:creationId xmlns:a16="http://schemas.microsoft.com/office/drawing/2014/main" id="{5138C3F4-0FF2-45A3-2A6F-F8C87E11F25D}"/>
              </a:ext>
            </a:extLst>
          </p:cNvPr>
          <p:cNvSpPr txBox="1">
            <a:spLocks noChangeArrowheads="1"/>
          </p:cNvSpPr>
          <p:nvPr/>
        </p:nvSpPr>
        <p:spPr bwMode="auto">
          <a:xfrm>
            <a:off x="7302500" y="2501900"/>
            <a:ext cx="152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sz="1400" b="1"/>
              <a:t>3</a:t>
            </a:r>
          </a:p>
        </p:txBody>
      </p:sp>
      <p:sp>
        <p:nvSpPr>
          <p:cNvPr id="21514" name="Textfeld 6">
            <a:extLst>
              <a:ext uri="{FF2B5EF4-FFF2-40B4-BE49-F238E27FC236}">
                <a16:creationId xmlns:a16="http://schemas.microsoft.com/office/drawing/2014/main" id="{0B9F4CA8-79B6-0619-FFF8-F1EFCE1D81FC}"/>
              </a:ext>
            </a:extLst>
          </p:cNvPr>
          <p:cNvSpPr txBox="1">
            <a:spLocks noChangeArrowheads="1"/>
          </p:cNvSpPr>
          <p:nvPr/>
        </p:nvSpPr>
        <p:spPr bwMode="auto">
          <a:xfrm>
            <a:off x="7283450" y="2971800"/>
            <a:ext cx="46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sz="1400" b="1"/>
              <a:t>4</a:t>
            </a:r>
          </a:p>
        </p:txBody>
      </p:sp>
      <p:sp>
        <p:nvSpPr>
          <p:cNvPr id="21515" name="Textfeld 8">
            <a:extLst>
              <a:ext uri="{FF2B5EF4-FFF2-40B4-BE49-F238E27FC236}">
                <a16:creationId xmlns:a16="http://schemas.microsoft.com/office/drawing/2014/main" id="{EC4CB29A-2817-32B6-8AC5-5D9D3ED88956}"/>
              </a:ext>
            </a:extLst>
          </p:cNvPr>
          <p:cNvSpPr txBox="1">
            <a:spLocks noChangeArrowheads="1"/>
          </p:cNvSpPr>
          <p:nvPr/>
        </p:nvSpPr>
        <p:spPr bwMode="auto">
          <a:xfrm>
            <a:off x="6902450" y="2460625"/>
            <a:ext cx="46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sz="1400" b="1"/>
              <a:t>2</a:t>
            </a:r>
          </a:p>
        </p:txBody>
      </p:sp>
      <p:sp>
        <p:nvSpPr>
          <p:cNvPr id="21516" name="Textfeld 9">
            <a:extLst>
              <a:ext uri="{FF2B5EF4-FFF2-40B4-BE49-F238E27FC236}">
                <a16:creationId xmlns:a16="http://schemas.microsoft.com/office/drawing/2014/main" id="{6D210DDD-A11E-AB76-E376-B434DE53FADD}"/>
              </a:ext>
            </a:extLst>
          </p:cNvPr>
          <p:cNvSpPr txBox="1">
            <a:spLocks noChangeArrowheads="1"/>
          </p:cNvSpPr>
          <p:nvPr/>
        </p:nvSpPr>
        <p:spPr bwMode="auto">
          <a:xfrm>
            <a:off x="7623175" y="3001963"/>
            <a:ext cx="46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sz="1400" b="1"/>
              <a:t>5</a:t>
            </a:r>
          </a:p>
        </p:txBody>
      </p:sp>
      <p:sp>
        <p:nvSpPr>
          <p:cNvPr id="21517" name="Textfeld 10">
            <a:extLst>
              <a:ext uri="{FF2B5EF4-FFF2-40B4-BE49-F238E27FC236}">
                <a16:creationId xmlns:a16="http://schemas.microsoft.com/office/drawing/2014/main" id="{5C056FC0-BBE1-BDFD-D04C-7837A47EFE21}"/>
              </a:ext>
            </a:extLst>
          </p:cNvPr>
          <p:cNvSpPr txBox="1">
            <a:spLocks noChangeArrowheads="1"/>
          </p:cNvSpPr>
          <p:nvPr/>
        </p:nvSpPr>
        <p:spPr bwMode="auto">
          <a:xfrm>
            <a:off x="7623175" y="2035175"/>
            <a:ext cx="287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sz="1400" b="1"/>
              <a:t>6</a:t>
            </a:r>
          </a:p>
        </p:txBody>
      </p:sp>
      <p:pic>
        <p:nvPicPr>
          <p:cNvPr id="21518" name="Picture 1">
            <a:extLst>
              <a:ext uri="{FF2B5EF4-FFF2-40B4-BE49-F238E27FC236}">
                <a16:creationId xmlns:a16="http://schemas.microsoft.com/office/drawing/2014/main" id="{712EC59B-61E8-E2E5-020E-0A39DFFC0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84015366-DFC1-BA73-B829-517BD7A47DC3}"/>
              </a:ext>
            </a:extLst>
          </p:cNvPr>
          <p:cNvSpPr>
            <a:spLocks noGrp="1" noChangeArrowheads="1"/>
          </p:cNvSpPr>
          <p:nvPr>
            <p:ph type="title"/>
          </p:nvPr>
        </p:nvSpPr>
        <p:spPr>
          <a:xfrm>
            <a:off x="-20638" y="0"/>
            <a:ext cx="9144001" cy="836613"/>
          </a:xfrm>
          <a:solidFill>
            <a:schemeClr val="accent2">
              <a:lumMod val="40000"/>
              <a:lumOff val="60000"/>
            </a:schemeClr>
          </a:solidFill>
        </p:spPr>
        <p:txBody>
          <a:bodyPr/>
          <a:lstStyle/>
          <a:p>
            <a:pPr>
              <a:defRPr/>
            </a:pPr>
            <a:r>
              <a:rPr lang="en-GB" sz="2400" dirty="0" err="1">
                <a:latin typeface="+mn-lt"/>
                <a:cs typeface="Arial" charset="0"/>
              </a:rPr>
              <a:t>Bindegewebe</a:t>
            </a:r>
            <a:endParaRPr lang="en-GB" sz="2400" dirty="0">
              <a:latin typeface="+mn-lt"/>
              <a:cs typeface="Arial" charset="0"/>
            </a:endParaRPr>
          </a:p>
        </p:txBody>
      </p:sp>
      <p:sp>
        <p:nvSpPr>
          <p:cNvPr id="294915" name="Rectangle 3">
            <a:extLst>
              <a:ext uri="{FF2B5EF4-FFF2-40B4-BE49-F238E27FC236}">
                <a16:creationId xmlns:a16="http://schemas.microsoft.com/office/drawing/2014/main" id="{D496980F-DF41-BD12-67E6-CB4C18617469}"/>
              </a:ext>
            </a:extLst>
          </p:cNvPr>
          <p:cNvSpPr>
            <a:spLocks noGrp="1" noChangeArrowheads="1"/>
          </p:cNvSpPr>
          <p:nvPr>
            <p:ph type="body" idx="1"/>
          </p:nvPr>
        </p:nvSpPr>
        <p:spPr>
          <a:xfrm>
            <a:off x="338138" y="1196975"/>
            <a:ext cx="4895850" cy="4686300"/>
          </a:xfrm>
        </p:spPr>
        <p:txBody>
          <a:bodyPr/>
          <a:lstStyle/>
          <a:p>
            <a:pPr marL="457200" indent="-457200">
              <a:buFont typeface="+mj-lt"/>
              <a:buAutoNum type="arabicPeriod"/>
              <a:defRPr/>
            </a:pPr>
            <a:r>
              <a:rPr lang="en-GB" sz="2000" dirty="0">
                <a:latin typeface="+mj-lt"/>
                <a:cs typeface="Arial" charset="0"/>
              </a:rPr>
              <a:t>Assessment of the the consistency and mobility of  the connective tissue</a:t>
            </a:r>
          </a:p>
          <a:p>
            <a:pPr lvl="1">
              <a:buFont typeface="Arial" panose="020B0604020202020204" pitchFamily="34" charset="0"/>
              <a:buChar char="•"/>
              <a:defRPr/>
            </a:pPr>
            <a:r>
              <a:rPr lang="en-GB" sz="2000" dirty="0">
                <a:latin typeface="+mj-lt"/>
                <a:cs typeface="Arial" charset="0"/>
              </a:rPr>
              <a:t>Abdominal wall</a:t>
            </a:r>
          </a:p>
          <a:p>
            <a:pPr lvl="1">
              <a:buFont typeface="Arial" panose="020B0604020202020204" pitchFamily="34" charset="0"/>
              <a:buChar char="•"/>
              <a:defRPr/>
            </a:pPr>
            <a:r>
              <a:rPr lang="en-GB" sz="2000" dirty="0">
                <a:latin typeface="+mj-lt"/>
                <a:cs typeface="Arial" charset="0"/>
              </a:rPr>
              <a:t>Lower back</a:t>
            </a:r>
          </a:p>
          <a:p>
            <a:pPr lvl="1">
              <a:buFont typeface="Arial" panose="020B0604020202020204" pitchFamily="34" charset="0"/>
              <a:buChar char="•"/>
              <a:defRPr/>
            </a:pPr>
            <a:r>
              <a:rPr lang="en-GB" sz="2000" dirty="0">
                <a:latin typeface="+mj-lt"/>
                <a:cs typeface="Arial" charset="0"/>
              </a:rPr>
              <a:t>Buttocks</a:t>
            </a:r>
          </a:p>
          <a:p>
            <a:pPr lvl="1">
              <a:buFont typeface="Arial" panose="020B0604020202020204" pitchFamily="34" charset="0"/>
              <a:buChar char="•"/>
              <a:defRPr/>
            </a:pPr>
            <a:r>
              <a:rPr lang="en-GB" sz="2000" dirty="0">
                <a:latin typeface="+mj-lt"/>
                <a:cs typeface="Arial" charset="0"/>
              </a:rPr>
              <a:t>Vulva</a:t>
            </a:r>
          </a:p>
          <a:p>
            <a:pPr lvl="1">
              <a:buFont typeface="Arial" panose="020B0604020202020204" pitchFamily="34" charset="0"/>
              <a:buChar char="•"/>
              <a:defRPr/>
            </a:pPr>
            <a:r>
              <a:rPr lang="en-GB" sz="2000" dirty="0">
                <a:latin typeface="+mj-lt"/>
                <a:cs typeface="Arial" charset="0"/>
              </a:rPr>
              <a:t>Thighs</a:t>
            </a:r>
          </a:p>
          <a:p>
            <a:pPr marL="914400" lvl="1" indent="-457200">
              <a:buFont typeface="+mj-lt"/>
              <a:buAutoNum type="arabicPeriod"/>
              <a:defRPr/>
            </a:pPr>
            <a:endParaRPr lang="en-GB" sz="2000" dirty="0">
              <a:latin typeface="+mj-lt"/>
              <a:cs typeface="Arial" charset="0"/>
            </a:endParaRPr>
          </a:p>
          <a:p>
            <a:pPr marL="457200" indent="-457200" eaLnBrk="1" fontAlgn="auto" hangingPunct="1">
              <a:spcAft>
                <a:spcPts val="0"/>
              </a:spcAft>
              <a:buFont typeface="+mj-lt"/>
              <a:buAutoNum type="arabicPeriod"/>
              <a:defRPr/>
            </a:pPr>
            <a:endParaRPr lang="en-GB" sz="2000" dirty="0">
              <a:latin typeface="+mj-lt"/>
              <a:cs typeface="Arial" charset="0"/>
            </a:endParaRPr>
          </a:p>
          <a:p>
            <a:pPr marL="457200" indent="-457200" eaLnBrk="1" fontAlgn="auto" hangingPunct="1">
              <a:spcAft>
                <a:spcPts val="0"/>
              </a:spcAft>
              <a:buFont typeface="+mj-lt"/>
              <a:buAutoNum type="arabicPeriod"/>
              <a:defRPr/>
            </a:pPr>
            <a:endParaRPr lang="en-GB" sz="2000" dirty="0">
              <a:latin typeface="+mj-lt"/>
              <a:cs typeface="Arial" charset="0"/>
            </a:endParaRPr>
          </a:p>
          <a:p>
            <a:pPr marL="457200" indent="-457200" eaLnBrk="1" fontAlgn="auto" hangingPunct="1">
              <a:spcAft>
                <a:spcPts val="0"/>
              </a:spcAft>
              <a:buFont typeface="+mj-lt"/>
              <a:buAutoNum type="arabicPeriod"/>
              <a:defRPr/>
            </a:pPr>
            <a:endParaRPr lang="en-GB" sz="2000" dirty="0">
              <a:latin typeface="+mj-lt"/>
              <a:cs typeface="Arial" charset="0"/>
            </a:endParaRPr>
          </a:p>
          <a:p>
            <a:pPr marL="457200" indent="-457200" eaLnBrk="1" fontAlgn="auto" hangingPunct="1">
              <a:spcAft>
                <a:spcPts val="0"/>
              </a:spcAft>
              <a:buFont typeface="+mj-lt"/>
              <a:buAutoNum type="arabicPeriod"/>
              <a:defRPr/>
            </a:pPr>
            <a:r>
              <a:rPr lang="en-GB" sz="2000" dirty="0"/>
              <a:t>Evaluation of the sensation; normal tissue cutting od scratching, abnormalities sharp pain</a:t>
            </a:r>
          </a:p>
          <a:p>
            <a:pPr marL="914400" lvl="1" indent="-457200">
              <a:buFont typeface="+mj-lt"/>
              <a:buAutoNum type="arabicPeriod"/>
              <a:defRPr/>
            </a:pPr>
            <a:endParaRPr lang="en-GB" sz="2000" dirty="0">
              <a:latin typeface="+mj-lt"/>
              <a:cs typeface="Arial" charset="0"/>
            </a:endParaRPr>
          </a:p>
          <a:p>
            <a:pPr>
              <a:defRPr/>
            </a:pPr>
            <a:endParaRPr lang="en-GB" sz="2400" dirty="0">
              <a:solidFill>
                <a:schemeClr val="bg1">
                  <a:lumMod val="50000"/>
                </a:schemeClr>
              </a:solidFill>
              <a:latin typeface="+mj-lt"/>
              <a:cs typeface="Arial" charset="0"/>
            </a:endParaRPr>
          </a:p>
        </p:txBody>
      </p:sp>
      <p:pic>
        <p:nvPicPr>
          <p:cNvPr id="22532" name="Picture 4">
            <a:extLst>
              <a:ext uri="{FF2B5EF4-FFF2-40B4-BE49-F238E27FC236}">
                <a16:creationId xmlns:a16="http://schemas.microsoft.com/office/drawing/2014/main" id="{2987A916-EED2-86BE-B7CB-44530F068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863" y="1052513"/>
            <a:ext cx="302418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a:extLst>
              <a:ext uri="{FF2B5EF4-FFF2-40B4-BE49-F238E27FC236}">
                <a16:creationId xmlns:a16="http://schemas.microsoft.com/office/drawing/2014/main" id="{8114994E-E6E0-8CDA-5E3E-1D9B0A4FE8C3}"/>
              </a:ext>
            </a:extLst>
          </p:cNvPr>
          <p:cNvSpPr>
            <a:spLocks noChangeArrowheads="1"/>
          </p:cNvSpPr>
          <p:nvPr/>
        </p:nvSpPr>
        <p:spPr bwMode="auto">
          <a:xfrm>
            <a:off x="7019925" y="5300663"/>
            <a:ext cx="133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fr-CA" altLang="de-DE" sz="2000">
                <a:latin typeface="Angsana New" panose="02020603050405020304" pitchFamily="18" charset="-34"/>
                <a:ea typeface="Angsana New" panose="02020603050405020304" pitchFamily="18" charset="-34"/>
                <a:cs typeface="Angsana New" panose="02020603050405020304" pitchFamily="18" charset="-34"/>
              </a:rPr>
              <a:t>FitzGerald, 2003</a:t>
            </a:r>
          </a:p>
        </p:txBody>
      </p:sp>
      <p:pic>
        <p:nvPicPr>
          <p:cNvPr id="22534" name="Picture 1">
            <a:extLst>
              <a:ext uri="{FF2B5EF4-FFF2-40B4-BE49-F238E27FC236}">
                <a16:creationId xmlns:a16="http://schemas.microsoft.com/office/drawing/2014/main" id="{948775EA-BB6E-E702-EABD-DEAB358AC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388" t="-9528" r="2" b="9528"/>
          <a:stretch>
            <a:fillRect/>
          </a:stretch>
        </p:blipFill>
        <p:spPr bwMode="auto">
          <a:xfrm>
            <a:off x="2700338" y="1677988"/>
            <a:ext cx="23685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
            <a:extLst>
              <a:ext uri="{FF2B5EF4-FFF2-40B4-BE49-F238E27FC236}">
                <a16:creationId xmlns:a16="http://schemas.microsoft.com/office/drawing/2014/main" id="{A2F21FD1-887E-8205-FFA3-611255ED50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object 3">
            <a:extLst>
              <a:ext uri="{FF2B5EF4-FFF2-40B4-BE49-F238E27FC236}">
                <a16:creationId xmlns:a16="http://schemas.microsoft.com/office/drawing/2014/main" id="{8DE043CF-DE29-A468-EDD9-7BF29F528210}"/>
              </a:ext>
            </a:extLst>
          </p:cNvPr>
          <p:cNvGrpSpPr>
            <a:grpSpLocks/>
          </p:cNvGrpSpPr>
          <p:nvPr/>
        </p:nvGrpSpPr>
        <p:grpSpPr bwMode="auto">
          <a:xfrm>
            <a:off x="3638550" y="1587500"/>
            <a:ext cx="3997325" cy="3297238"/>
            <a:chOff x="924061" y="4568951"/>
            <a:chExt cx="3998458" cy="3294926"/>
          </a:xfrm>
        </p:grpSpPr>
        <p:pic>
          <p:nvPicPr>
            <p:cNvPr id="3179" name="object 7">
              <a:extLst>
                <a:ext uri="{FF2B5EF4-FFF2-40B4-BE49-F238E27FC236}">
                  <a16:creationId xmlns:a16="http://schemas.microsoft.com/office/drawing/2014/main" id="{ADA2E1E4-3D38-D0E0-442A-027BDE92E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039" y="4568951"/>
              <a:ext cx="1554480" cy="127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 name="object 4">
              <a:extLst>
                <a:ext uri="{FF2B5EF4-FFF2-40B4-BE49-F238E27FC236}">
                  <a16:creationId xmlns:a16="http://schemas.microsoft.com/office/drawing/2014/main" id="{995F19EE-B27D-B954-84B9-60366F1C5462}"/>
                </a:ext>
              </a:extLst>
            </p:cNvPr>
            <p:cNvSpPr>
              <a:spLocks/>
            </p:cNvSpPr>
            <p:nvPr/>
          </p:nvSpPr>
          <p:spPr bwMode="auto">
            <a:xfrm>
              <a:off x="924061" y="5415317"/>
              <a:ext cx="2664460" cy="2448560"/>
            </a:xfrm>
            <a:custGeom>
              <a:avLst/>
              <a:gdLst>
                <a:gd name="T0" fmla="*/ 1232727 w 2664460"/>
                <a:gd name="T1" fmla="*/ 3357 h 2448560"/>
                <a:gd name="T2" fmla="*/ 1087399 w 2664460"/>
                <a:gd name="T3" fmla="*/ 20615 h 2448560"/>
                <a:gd name="T4" fmla="*/ 947405 w 2664460"/>
                <a:gd name="T5" fmla="*/ 51828 h 2448560"/>
                <a:gd name="T6" fmla="*/ 813615 w 2664460"/>
                <a:gd name="T7" fmla="*/ 96198 h 2448560"/>
                <a:gd name="T8" fmla="*/ 686898 w 2664460"/>
                <a:gd name="T9" fmla="*/ 152926 h 2448560"/>
                <a:gd name="T10" fmla="*/ 568123 w 2664460"/>
                <a:gd name="T11" fmla="*/ 221213 h 2448560"/>
                <a:gd name="T12" fmla="*/ 458160 w 2664460"/>
                <a:gd name="T13" fmla="*/ 300260 h 2448560"/>
                <a:gd name="T14" fmla="*/ 357878 w 2664460"/>
                <a:gd name="T15" fmla="*/ 389268 h 2448560"/>
                <a:gd name="T16" fmla="*/ 268147 w 2664460"/>
                <a:gd name="T17" fmla="*/ 487438 h 2448560"/>
                <a:gd name="T18" fmla="*/ 189835 w 2664460"/>
                <a:gd name="T19" fmla="*/ 593972 h 2448560"/>
                <a:gd name="T20" fmla="*/ 123813 w 2664460"/>
                <a:gd name="T21" fmla="*/ 708071 h 2448560"/>
                <a:gd name="T22" fmla="*/ 70948 w 2664460"/>
                <a:gd name="T23" fmla="*/ 828936 h 2448560"/>
                <a:gd name="T24" fmla="*/ 32112 w 2664460"/>
                <a:gd name="T25" fmla="*/ 955767 h 2448560"/>
                <a:gd name="T26" fmla="*/ 8172 w 2664460"/>
                <a:gd name="T27" fmla="*/ 1087767 h 2448560"/>
                <a:gd name="T28" fmla="*/ 0 w 2664460"/>
                <a:gd name="T29" fmla="*/ 1224136 h 2448560"/>
                <a:gd name="T30" fmla="*/ 8172 w 2664460"/>
                <a:gd name="T31" fmla="*/ 1360505 h 2448560"/>
                <a:gd name="T32" fmla="*/ 32112 w 2664460"/>
                <a:gd name="T33" fmla="*/ 1492505 h 2448560"/>
                <a:gd name="T34" fmla="*/ 70948 w 2664460"/>
                <a:gd name="T35" fmla="*/ 1619336 h 2448560"/>
                <a:gd name="T36" fmla="*/ 123813 w 2664460"/>
                <a:gd name="T37" fmla="*/ 1740201 h 2448560"/>
                <a:gd name="T38" fmla="*/ 189835 w 2664460"/>
                <a:gd name="T39" fmla="*/ 1854299 h 2448560"/>
                <a:gd name="T40" fmla="*/ 268147 w 2664460"/>
                <a:gd name="T41" fmla="*/ 1960833 h 2448560"/>
                <a:gd name="T42" fmla="*/ 357878 w 2664460"/>
                <a:gd name="T43" fmla="*/ 2059004 h 2448560"/>
                <a:gd name="T44" fmla="*/ 458160 w 2664460"/>
                <a:gd name="T45" fmla="*/ 2148012 h 2448560"/>
                <a:gd name="T46" fmla="*/ 568123 w 2664460"/>
                <a:gd name="T47" fmla="*/ 2227058 h 2448560"/>
                <a:gd name="T48" fmla="*/ 686898 w 2664460"/>
                <a:gd name="T49" fmla="*/ 2295344 h 2448560"/>
                <a:gd name="T50" fmla="*/ 813615 w 2664460"/>
                <a:gd name="T51" fmla="*/ 2352072 h 2448560"/>
                <a:gd name="T52" fmla="*/ 947405 w 2664460"/>
                <a:gd name="T53" fmla="*/ 2396442 h 2448560"/>
                <a:gd name="T54" fmla="*/ 1087399 w 2664460"/>
                <a:gd name="T55" fmla="*/ 2427656 h 2448560"/>
                <a:gd name="T56" fmla="*/ 1232727 w 2664460"/>
                <a:gd name="T57" fmla="*/ 2444914 h 2448560"/>
                <a:gd name="T58" fmla="*/ 1382089 w 2664460"/>
                <a:gd name="T59" fmla="*/ 2447426 h 2448560"/>
                <a:gd name="T60" fmla="*/ 1529002 w 2664460"/>
                <a:gd name="T61" fmla="*/ 2434998 h 2448560"/>
                <a:gd name="T62" fmla="*/ 1670871 w 2664460"/>
                <a:gd name="T63" fmla="*/ 2408348 h 2448560"/>
                <a:gd name="T64" fmla="*/ 1806825 w 2664460"/>
                <a:gd name="T65" fmla="*/ 2368274 h 2448560"/>
                <a:gd name="T66" fmla="*/ 1935997 w 2664460"/>
                <a:gd name="T67" fmla="*/ 2315578 h 2448560"/>
                <a:gd name="T68" fmla="*/ 2057515 w 2664460"/>
                <a:gd name="T69" fmla="*/ 2251056 h 2448560"/>
                <a:gd name="T70" fmla="*/ 2170512 w 2664460"/>
                <a:gd name="T71" fmla="*/ 2175506 h 2448560"/>
                <a:gd name="T72" fmla="*/ 2274118 w 2664460"/>
                <a:gd name="T73" fmla="*/ 2089731 h 2448560"/>
                <a:gd name="T74" fmla="*/ 2367462 w 2664460"/>
                <a:gd name="T75" fmla="*/ 1994526 h 2448560"/>
                <a:gd name="T76" fmla="*/ 2449676 w 2664460"/>
                <a:gd name="T77" fmla="*/ 1890691 h 2448560"/>
                <a:gd name="T78" fmla="*/ 2519892 w 2664460"/>
                <a:gd name="T79" fmla="*/ 1779025 h 2448560"/>
                <a:gd name="T80" fmla="*/ 2577240 w 2664460"/>
                <a:gd name="T81" fmla="*/ 1660327 h 2448560"/>
                <a:gd name="T82" fmla="*/ 2620848 w 2664460"/>
                <a:gd name="T83" fmla="*/ 1535396 h 2448560"/>
                <a:gd name="T84" fmla="*/ 2649850 w 2664460"/>
                <a:gd name="T85" fmla="*/ 1405030 h 2448560"/>
                <a:gd name="T86" fmla="*/ 2663376 w 2664460"/>
                <a:gd name="T87" fmla="*/ 1270029 h 2448560"/>
                <a:gd name="T88" fmla="*/ 2660640 w 2664460"/>
                <a:gd name="T89" fmla="*/ 1132777 h 2448560"/>
                <a:gd name="T90" fmla="*/ 2641860 w 2664460"/>
                <a:gd name="T91" fmla="*/ 999232 h 2448560"/>
                <a:gd name="T92" fmla="*/ 2607892 w 2664460"/>
                <a:gd name="T93" fmla="*/ 870589 h 2448560"/>
                <a:gd name="T94" fmla="*/ 2559608 w 2664460"/>
                <a:gd name="T95" fmla="*/ 747647 h 2448560"/>
                <a:gd name="T96" fmla="*/ 2497874 w 2664460"/>
                <a:gd name="T97" fmla="*/ 631204 h 2448560"/>
                <a:gd name="T98" fmla="*/ 2423562 w 2664460"/>
                <a:gd name="T99" fmla="*/ 522060 h 2448560"/>
                <a:gd name="T100" fmla="*/ 2337540 w 2664460"/>
                <a:gd name="T101" fmla="*/ 421013 h 2448560"/>
                <a:gd name="T102" fmla="*/ 2240680 w 2664460"/>
                <a:gd name="T103" fmla="*/ 328862 h 2448560"/>
                <a:gd name="T104" fmla="*/ 2133846 w 2664460"/>
                <a:gd name="T105" fmla="*/ 246406 h 2448560"/>
                <a:gd name="T106" fmla="*/ 2017913 w 2664460"/>
                <a:gd name="T107" fmla="*/ 174443 h 2448560"/>
                <a:gd name="T108" fmla="*/ 1893747 w 2664460"/>
                <a:gd name="T109" fmla="*/ 113774 h 2448560"/>
                <a:gd name="T110" fmla="*/ 1762218 w 2664460"/>
                <a:gd name="T111" fmla="*/ 65196 h 2448560"/>
                <a:gd name="T112" fmla="*/ 1624195 w 2664460"/>
                <a:gd name="T113" fmla="*/ 29508 h 2448560"/>
                <a:gd name="T114" fmla="*/ 1480549 w 2664460"/>
                <a:gd name="T115" fmla="*/ 7510 h 2448560"/>
                <a:gd name="T116" fmla="*/ 1332147 w 2664460"/>
                <a:gd name="T117" fmla="*/ 0 h 24485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64460"/>
                <a:gd name="T178" fmla="*/ 0 h 2448560"/>
                <a:gd name="T179" fmla="*/ 2664460 w 2664460"/>
                <a:gd name="T180" fmla="*/ 2448560 h 24485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64460" h="2448560">
                  <a:moveTo>
                    <a:pt x="1332147" y="0"/>
                  </a:moveTo>
                  <a:lnTo>
                    <a:pt x="1282205" y="844"/>
                  </a:lnTo>
                  <a:lnTo>
                    <a:pt x="1232727" y="3357"/>
                  </a:lnTo>
                  <a:lnTo>
                    <a:pt x="1183745" y="7510"/>
                  </a:lnTo>
                  <a:lnTo>
                    <a:pt x="1135292" y="13272"/>
                  </a:lnTo>
                  <a:lnTo>
                    <a:pt x="1087399" y="20615"/>
                  </a:lnTo>
                  <a:lnTo>
                    <a:pt x="1040099" y="29508"/>
                  </a:lnTo>
                  <a:lnTo>
                    <a:pt x="993423" y="39923"/>
                  </a:lnTo>
                  <a:lnTo>
                    <a:pt x="947405" y="51828"/>
                  </a:lnTo>
                  <a:lnTo>
                    <a:pt x="902076" y="65196"/>
                  </a:lnTo>
                  <a:lnTo>
                    <a:pt x="857469" y="79996"/>
                  </a:lnTo>
                  <a:lnTo>
                    <a:pt x="813615" y="96198"/>
                  </a:lnTo>
                  <a:lnTo>
                    <a:pt x="770547" y="113774"/>
                  </a:lnTo>
                  <a:lnTo>
                    <a:pt x="728297" y="132693"/>
                  </a:lnTo>
                  <a:lnTo>
                    <a:pt x="686898" y="152926"/>
                  </a:lnTo>
                  <a:lnTo>
                    <a:pt x="646381" y="174443"/>
                  </a:lnTo>
                  <a:lnTo>
                    <a:pt x="606779" y="197215"/>
                  </a:lnTo>
                  <a:lnTo>
                    <a:pt x="568123" y="221213"/>
                  </a:lnTo>
                  <a:lnTo>
                    <a:pt x="530447" y="246406"/>
                  </a:lnTo>
                  <a:lnTo>
                    <a:pt x="493782" y="272764"/>
                  </a:lnTo>
                  <a:lnTo>
                    <a:pt x="458160" y="300260"/>
                  </a:lnTo>
                  <a:lnTo>
                    <a:pt x="423614" y="328862"/>
                  </a:lnTo>
                  <a:lnTo>
                    <a:pt x="390176" y="358541"/>
                  </a:lnTo>
                  <a:lnTo>
                    <a:pt x="357878" y="389268"/>
                  </a:lnTo>
                  <a:lnTo>
                    <a:pt x="326753" y="421013"/>
                  </a:lnTo>
                  <a:lnTo>
                    <a:pt x="296832" y="453746"/>
                  </a:lnTo>
                  <a:lnTo>
                    <a:pt x="268147" y="487438"/>
                  </a:lnTo>
                  <a:lnTo>
                    <a:pt x="240731" y="522060"/>
                  </a:lnTo>
                  <a:lnTo>
                    <a:pt x="214617" y="557581"/>
                  </a:lnTo>
                  <a:lnTo>
                    <a:pt x="189835" y="593972"/>
                  </a:lnTo>
                  <a:lnTo>
                    <a:pt x="166419" y="631204"/>
                  </a:lnTo>
                  <a:lnTo>
                    <a:pt x="144401" y="669247"/>
                  </a:lnTo>
                  <a:lnTo>
                    <a:pt x="123813" y="708071"/>
                  </a:lnTo>
                  <a:lnTo>
                    <a:pt x="104686" y="747647"/>
                  </a:lnTo>
                  <a:lnTo>
                    <a:pt x="87054" y="787945"/>
                  </a:lnTo>
                  <a:lnTo>
                    <a:pt x="70948" y="828936"/>
                  </a:lnTo>
                  <a:lnTo>
                    <a:pt x="56401" y="870589"/>
                  </a:lnTo>
                  <a:lnTo>
                    <a:pt x="43445" y="912876"/>
                  </a:lnTo>
                  <a:lnTo>
                    <a:pt x="32112" y="955767"/>
                  </a:lnTo>
                  <a:lnTo>
                    <a:pt x="22434" y="999232"/>
                  </a:lnTo>
                  <a:lnTo>
                    <a:pt x="14443" y="1043242"/>
                  </a:lnTo>
                  <a:lnTo>
                    <a:pt x="8172" y="1087767"/>
                  </a:lnTo>
                  <a:lnTo>
                    <a:pt x="3653" y="1132777"/>
                  </a:lnTo>
                  <a:lnTo>
                    <a:pt x="918" y="1178243"/>
                  </a:lnTo>
                  <a:lnTo>
                    <a:pt x="0" y="1224136"/>
                  </a:lnTo>
                  <a:lnTo>
                    <a:pt x="918" y="1270029"/>
                  </a:lnTo>
                  <a:lnTo>
                    <a:pt x="3653" y="1315495"/>
                  </a:lnTo>
                  <a:lnTo>
                    <a:pt x="8172" y="1360505"/>
                  </a:lnTo>
                  <a:lnTo>
                    <a:pt x="14443" y="1405030"/>
                  </a:lnTo>
                  <a:lnTo>
                    <a:pt x="22434" y="1449040"/>
                  </a:lnTo>
                  <a:lnTo>
                    <a:pt x="32112" y="1492505"/>
                  </a:lnTo>
                  <a:lnTo>
                    <a:pt x="43445" y="1535396"/>
                  </a:lnTo>
                  <a:lnTo>
                    <a:pt x="56401" y="1577683"/>
                  </a:lnTo>
                  <a:lnTo>
                    <a:pt x="70948" y="1619336"/>
                  </a:lnTo>
                  <a:lnTo>
                    <a:pt x="87054" y="1660327"/>
                  </a:lnTo>
                  <a:lnTo>
                    <a:pt x="104686" y="1700625"/>
                  </a:lnTo>
                  <a:lnTo>
                    <a:pt x="123813" y="1740201"/>
                  </a:lnTo>
                  <a:lnTo>
                    <a:pt x="144401" y="1779025"/>
                  </a:lnTo>
                  <a:lnTo>
                    <a:pt x="166419" y="1817068"/>
                  </a:lnTo>
                  <a:lnTo>
                    <a:pt x="189835" y="1854299"/>
                  </a:lnTo>
                  <a:lnTo>
                    <a:pt x="214617" y="1890691"/>
                  </a:lnTo>
                  <a:lnTo>
                    <a:pt x="240731" y="1926212"/>
                  </a:lnTo>
                  <a:lnTo>
                    <a:pt x="268147" y="1960833"/>
                  </a:lnTo>
                  <a:lnTo>
                    <a:pt x="296832" y="1994526"/>
                  </a:lnTo>
                  <a:lnTo>
                    <a:pt x="326753" y="2027259"/>
                  </a:lnTo>
                  <a:lnTo>
                    <a:pt x="357878" y="2059004"/>
                  </a:lnTo>
                  <a:lnTo>
                    <a:pt x="390176" y="2089731"/>
                  </a:lnTo>
                  <a:lnTo>
                    <a:pt x="423614" y="2119410"/>
                  </a:lnTo>
                  <a:lnTo>
                    <a:pt x="458160" y="2148012"/>
                  </a:lnTo>
                  <a:lnTo>
                    <a:pt x="493782" y="2175507"/>
                  </a:lnTo>
                  <a:lnTo>
                    <a:pt x="530447" y="2201866"/>
                  </a:lnTo>
                  <a:lnTo>
                    <a:pt x="568123" y="2227058"/>
                  </a:lnTo>
                  <a:lnTo>
                    <a:pt x="606779" y="2251056"/>
                  </a:lnTo>
                  <a:lnTo>
                    <a:pt x="646381" y="2273828"/>
                  </a:lnTo>
                  <a:lnTo>
                    <a:pt x="686898" y="2295345"/>
                  </a:lnTo>
                  <a:lnTo>
                    <a:pt x="728297" y="2315578"/>
                  </a:lnTo>
                  <a:lnTo>
                    <a:pt x="770547" y="2334497"/>
                  </a:lnTo>
                  <a:lnTo>
                    <a:pt x="813615" y="2352073"/>
                  </a:lnTo>
                  <a:lnTo>
                    <a:pt x="857469" y="2368275"/>
                  </a:lnTo>
                  <a:lnTo>
                    <a:pt x="902076" y="2383075"/>
                  </a:lnTo>
                  <a:lnTo>
                    <a:pt x="947405" y="2396443"/>
                  </a:lnTo>
                  <a:lnTo>
                    <a:pt x="993423" y="2408348"/>
                  </a:lnTo>
                  <a:lnTo>
                    <a:pt x="1040099" y="2418763"/>
                  </a:lnTo>
                  <a:lnTo>
                    <a:pt x="1087399" y="2427656"/>
                  </a:lnTo>
                  <a:lnTo>
                    <a:pt x="1135292" y="2434998"/>
                  </a:lnTo>
                  <a:lnTo>
                    <a:pt x="1183745" y="2440761"/>
                  </a:lnTo>
                  <a:lnTo>
                    <a:pt x="1232727" y="2444914"/>
                  </a:lnTo>
                  <a:lnTo>
                    <a:pt x="1282205" y="2447427"/>
                  </a:lnTo>
                  <a:lnTo>
                    <a:pt x="1332147" y="2448271"/>
                  </a:lnTo>
                  <a:lnTo>
                    <a:pt x="1382089" y="2447427"/>
                  </a:lnTo>
                  <a:lnTo>
                    <a:pt x="1431567" y="2444914"/>
                  </a:lnTo>
                  <a:lnTo>
                    <a:pt x="1480549" y="2440761"/>
                  </a:lnTo>
                  <a:lnTo>
                    <a:pt x="1529002" y="2434998"/>
                  </a:lnTo>
                  <a:lnTo>
                    <a:pt x="1576895" y="2427656"/>
                  </a:lnTo>
                  <a:lnTo>
                    <a:pt x="1624195" y="2418763"/>
                  </a:lnTo>
                  <a:lnTo>
                    <a:pt x="1670871" y="2408348"/>
                  </a:lnTo>
                  <a:lnTo>
                    <a:pt x="1716889" y="2396443"/>
                  </a:lnTo>
                  <a:lnTo>
                    <a:pt x="1762218" y="2383075"/>
                  </a:lnTo>
                  <a:lnTo>
                    <a:pt x="1806825" y="2368275"/>
                  </a:lnTo>
                  <a:lnTo>
                    <a:pt x="1850679" y="2352073"/>
                  </a:lnTo>
                  <a:lnTo>
                    <a:pt x="1893747" y="2334497"/>
                  </a:lnTo>
                  <a:lnTo>
                    <a:pt x="1935997" y="2315578"/>
                  </a:lnTo>
                  <a:lnTo>
                    <a:pt x="1977396" y="2295345"/>
                  </a:lnTo>
                  <a:lnTo>
                    <a:pt x="2017913" y="2273828"/>
                  </a:lnTo>
                  <a:lnTo>
                    <a:pt x="2057515" y="2251056"/>
                  </a:lnTo>
                  <a:lnTo>
                    <a:pt x="2096171" y="2227058"/>
                  </a:lnTo>
                  <a:lnTo>
                    <a:pt x="2133847" y="2201866"/>
                  </a:lnTo>
                  <a:lnTo>
                    <a:pt x="2170512" y="2175507"/>
                  </a:lnTo>
                  <a:lnTo>
                    <a:pt x="2206134" y="2148012"/>
                  </a:lnTo>
                  <a:lnTo>
                    <a:pt x="2240680" y="2119410"/>
                  </a:lnTo>
                  <a:lnTo>
                    <a:pt x="2274118" y="2089731"/>
                  </a:lnTo>
                  <a:lnTo>
                    <a:pt x="2306415" y="2059004"/>
                  </a:lnTo>
                  <a:lnTo>
                    <a:pt x="2337541" y="2027259"/>
                  </a:lnTo>
                  <a:lnTo>
                    <a:pt x="2367462" y="1994526"/>
                  </a:lnTo>
                  <a:lnTo>
                    <a:pt x="2396147" y="1960833"/>
                  </a:lnTo>
                  <a:lnTo>
                    <a:pt x="2423563" y="1926212"/>
                  </a:lnTo>
                  <a:lnTo>
                    <a:pt x="2449677" y="1890691"/>
                  </a:lnTo>
                  <a:lnTo>
                    <a:pt x="2474459" y="1854299"/>
                  </a:lnTo>
                  <a:lnTo>
                    <a:pt x="2497875" y="1817068"/>
                  </a:lnTo>
                  <a:lnTo>
                    <a:pt x="2519893" y="1779025"/>
                  </a:lnTo>
                  <a:lnTo>
                    <a:pt x="2540481" y="1740201"/>
                  </a:lnTo>
                  <a:lnTo>
                    <a:pt x="2559608" y="1700625"/>
                  </a:lnTo>
                  <a:lnTo>
                    <a:pt x="2577240" y="1660327"/>
                  </a:lnTo>
                  <a:lnTo>
                    <a:pt x="2593346" y="1619336"/>
                  </a:lnTo>
                  <a:lnTo>
                    <a:pt x="2607893" y="1577683"/>
                  </a:lnTo>
                  <a:lnTo>
                    <a:pt x="2620849" y="1535396"/>
                  </a:lnTo>
                  <a:lnTo>
                    <a:pt x="2632182" y="1492505"/>
                  </a:lnTo>
                  <a:lnTo>
                    <a:pt x="2641860" y="1449040"/>
                  </a:lnTo>
                  <a:lnTo>
                    <a:pt x="2649851" y="1405030"/>
                  </a:lnTo>
                  <a:lnTo>
                    <a:pt x="2656121" y="1360505"/>
                  </a:lnTo>
                  <a:lnTo>
                    <a:pt x="2660640" y="1315495"/>
                  </a:lnTo>
                  <a:lnTo>
                    <a:pt x="2663376" y="1270029"/>
                  </a:lnTo>
                  <a:lnTo>
                    <a:pt x="2664294" y="1224136"/>
                  </a:lnTo>
                  <a:lnTo>
                    <a:pt x="2663376" y="1178243"/>
                  </a:lnTo>
                  <a:lnTo>
                    <a:pt x="2660640" y="1132777"/>
                  </a:lnTo>
                  <a:lnTo>
                    <a:pt x="2656121" y="1087767"/>
                  </a:lnTo>
                  <a:lnTo>
                    <a:pt x="2649851" y="1043242"/>
                  </a:lnTo>
                  <a:lnTo>
                    <a:pt x="2641860" y="999232"/>
                  </a:lnTo>
                  <a:lnTo>
                    <a:pt x="2632182" y="955767"/>
                  </a:lnTo>
                  <a:lnTo>
                    <a:pt x="2620849" y="912876"/>
                  </a:lnTo>
                  <a:lnTo>
                    <a:pt x="2607893" y="870589"/>
                  </a:lnTo>
                  <a:lnTo>
                    <a:pt x="2593346" y="828936"/>
                  </a:lnTo>
                  <a:lnTo>
                    <a:pt x="2577240" y="787945"/>
                  </a:lnTo>
                  <a:lnTo>
                    <a:pt x="2559608" y="747647"/>
                  </a:lnTo>
                  <a:lnTo>
                    <a:pt x="2540481" y="708071"/>
                  </a:lnTo>
                  <a:lnTo>
                    <a:pt x="2519893" y="669247"/>
                  </a:lnTo>
                  <a:lnTo>
                    <a:pt x="2497875" y="631204"/>
                  </a:lnTo>
                  <a:lnTo>
                    <a:pt x="2474459" y="593972"/>
                  </a:lnTo>
                  <a:lnTo>
                    <a:pt x="2449677" y="557581"/>
                  </a:lnTo>
                  <a:lnTo>
                    <a:pt x="2423563" y="522060"/>
                  </a:lnTo>
                  <a:lnTo>
                    <a:pt x="2396147" y="487438"/>
                  </a:lnTo>
                  <a:lnTo>
                    <a:pt x="2367462" y="453746"/>
                  </a:lnTo>
                  <a:lnTo>
                    <a:pt x="2337541" y="421013"/>
                  </a:lnTo>
                  <a:lnTo>
                    <a:pt x="2306415" y="389268"/>
                  </a:lnTo>
                  <a:lnTo>
                    <a:pt x="2274118" y="358541"/>
                  </a:lnTo>
                  <a:lnTo>
                    <a:pt x="2240680" y="328862"/>
                  </a:lnTo>
                  <a:lnTo>
                    <a:pt x="2206134" y="300260"/>
                  </a:lnTo>
                  <a:lnTo>
                    <a:pt x="2170512" y="272764"/>
                  </a:lnTo>
                  <a:lnTo>
                    <a:pt x="2133847" y="246406"/>
                  </a:lnTo>
                  <a:lnTo>
                    <a:pt x="2096171" y="221213"/>
                  </a:lnTo>
                  <a:lnTo>
                    <a:pt x="2057515" y="197215"/>
                  </a:lnTo>
                  <a:lnTo>
                    <a:pt x="2017913" y="174443"/>
                  </a:lnTo>
                  <a:lnTo>
                    <a:pt x="1977396" y="152926"/>
                  </a:lnTo>
                  <a:lnTo>
                    <a:pt x="1935997" y="132693"/>
                  </a:lnTo>
                  <a:lnTo>
                    <a:pt x="1893747" y="113774"/>
                  </a:lnTo>
                  <a:lnTo>
                    <a:pt x="1850679" y="96198"/>
                  </a:lnTo>
                  <a:lnTo>
                    <a:pt x="1806825" y="79996"/>
                  </a:lnTo>
                  <a:lnTo>
                    <a:pt x="1762218" y="65196"/>
                  </a:lnTo>
                  <a:lnTo>
                    <a:pt x="1716889" y="51828"/>
                  </a:lnTo>
                  <a:lnTo>
                    <a:pt x="1670871" y="39923"/>
                  </a:lnTo>
                  <a:lnTo>
                    <a:pt x="1624195" y="29508"/>
                  </a:lnTo>
                  <a:lnTo>
                    <a:pt x="1576895" y="20615"/>
                  </a:lnTo>
                  <a:lnTo>
                    <a:pt x="1529002" y="13272"/>
                  </a:lnTo>
                  <a:lnTo>
                    <a:pt x="1480549" y="7510"/>
                  </a:lnTo>
                  <a:lnTo>
                    <a:pt x="1431567" y="3357"/>
                  </a:lnTo>
                  <a:lnTo>
                    <a:pt x="1382089" y="844"/>
                  </a:lnTo>
                  <a:lnTo>
                    <a:pt x="1332147"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pic>
        <p:nvPicPr>
          <p:cNvPr id="3075" name="object 8">
            <a:extLst>
              <a:ext uri="{FF2B5EF4-FFF2-40B4-BE49-F238E27FC236}">
                <a16:creationId xmlns:a16="http://schemas.microsoft.com/office/drawing/2014/main" id="{0B31FA2C-05E5-C9A0-1307-788149DE2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238" y="4349750"/>
            <a:ext cx="18002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object 10">
            <a:extLst>
              <a:ext uri="{FF2B5EF4-FFF2-40B4-BE49-F238E27FC236}">
                <a16:creationId xmlns:a16="http://schemas.microsoft.com/office/drawing/2014/main" id="{F1DCDB24-2559-6172-0ABB-731E051AC128}"/>
              </a:ext>
            </a:extLst>
          </p:cNvPr>
          <p:cNvSpPr txBox="1">
            <a:spLocks noChangeArrowheads="1"/>
          </p:cNvSpPr>
          <p:nvPr/>
        </p:nvSpPr>
        <p:spPr bwMode="auto">
          <a:xfrm>
            <a:off x="3611563" y="4670425"/>
            <a:ext cx="1066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12700" indent="650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01000"/>
              </a:lnSpc>
              <a:spcBef>
                <a:spcPts val="75"/>
              </a:spcBef>
            </a:pPr>
            <a:r>
              <a:rPr lang="de-DE" altLang="de-DE" sz="2400" b="1">
                <a:cs typeface="Times New Roman" panose="02020603050405020304" pitchFamily="18" charset="0"/>
              </a:rPr>
              <a:t>Innere  Organe</a:t>
            </a:r>
          </a:p>
        </p:txBody>
      </p:sp>
      <p:grpSp>
        <p:nvGrpSpPr>
          <p:cNvPr id="3077" name="object 11">
            <a:extLst>
              <a:ext uri="{FF2B5EF4-FFF2-40B4-BE49-F238E27FC236}">
                <a16:creationId xmlns:a16="http://schemas.microsoft.com/office/drawing/2014/main" id="{A46085E4-F585-ED72-6BF0-4CEC02F95C8D}"/>
              </a:ext>
            </a:extLst>
          </p:cNvPr>
          <p:cNvGrpSpPr>
            <a:grpSpLocks/>
          </p:cNvGrpSpPr>
          <p:nvPr/>
        </p:nvGrpSpPr>
        <p:grpSpPr bwMode="auto">
          <a:xfrm>
            <a:off x="4999038" y="1731963"/>
            <a:ext cx="1809750" cy="1522412"/>
            <a:chOff x="4999285" y="1732048"/>
            <a:chExt cx="1809750" cy="1522095"/>
          </a:xfrm>
        </p:grpSpPr>
        <p:sp>
          <p:nvSpPr>
            <p:cNvPr id="3177" name="object 12">
              <a:extLst>
                <a:ext uri="{FF2B5EF4-FFF2-40B4-BE49-F238E27FC236}">
                  <a16:creationId xmlns:a16="http://schemas.microsoft.com/office/drawing/2014/main" id="{F5B17B19-8EDB-1ED3-DA31-182965A3F0CF}"/>
                </a:ext>
              </a:extLst>
            </p:cNvPr>
            <p:cNvSpPr>
              <a:spLocks/>
            </p:cNvSpPr>
            <p:nvPr/>
          </p:nvSpPr>
          <p:spPr bwMode="auto">
            <a:xfrm>
              <a:off x="5004047" y="1736811"/>
              <a:ext cx="1800225" cy="1512570"/>
            </a:xfrm>
            <a:custGeom>
              <a:avLst/>
              <a:gdLst>
                <a:gd name="T0" fmla="*/ 847212 w 1800225"/>
                <a:gd name="T1" fmla="*/ 1283 h 1512570"/>
                <a:gd name="T2" fmla="*/ 743935 w 1800225"/>
                <a:gd name="T3" fmla="*/ 11338 h 1512570"/>
                <a:gd name="T4" fmla="*/ 644553 w 1800225"/>
                <a:gd name="T5" fmla="*/ 30905 h 1512570"/>
                <a:gd name="T6" fmla="*/ 549740 w 1800225"/>
                <a:gd name="T7" fmla="*/ 59416 h 1512570"/>
                <a:gd name="T8" fmla="*/ 460172 w 1800225"/>
                <a:gd name="T9" fmla="*/ 96305 h 1512570"/>
                <a:gd name="T10" fmla="*/ 376525 w 1800225"/>
                <a:gd name="T11" fmla="*/ 141003 h 1512570"/>
                <a:gd name="T12" fmla="*/ 299474 w 1800225"/>
                <a:gd name="T13" fmla="*/ 192943 h 1512570"/>
                <a:gd name="T14" fmla="*/ 229694 w 1800225"/>
                <a:gd name="T15" fmla="*/ 251558 h 1512570"/>
                <a:gd name="T16" fmla="*/ 167860 w 1800225"/>
                <a:gd name="T17" fmla="*/ 316281 h 1512570"/>
                <a:gd name="T18" fmla="*/ 114648 w 1800225"/>
                <a:gd name="T19" fmla="*/ 386545 h 1512570"/>
                <a:gd name="T20" fmla="*/ 70734 w 1800225"/>
                <a:gd name="T21" fmla="*/ 461782 h 1512570"/>
                <a:gd name="T22" fmla="*/ 36792 w 1800225"/>
                <a:gd name="T23" fmla="*/ 541425 h 1512570"/>
                <a:gd name="T24" fmla="*/ 13498 w 1800225"/>
                <a:gd name="T25" fmla="*/ 624906 h 1512570"/>
                <a:gd name="T26" fmla="*/ 1527 w 1800225"/>
                <a:gd name="T27" fmla="*/ 711658 h 1512570"/>
                <a:gd name="T28" fmla="*/ 1527 w 1800225"/>
                <a:gd name="T29" fmla="*/ 800509 h 1512570"/>
                <a:gd name="T30" fmla="*/ 13498 w 1800225"/>
                <a:gd name="T31" fmla="*/ 887262 h 1512570"/>
                <a:gd name="T32" fmla="*/ 36792 w 1800225"/>
                <a:gd name="T33" fmla="*/ 970743 h 1512570"/>
                <a:gd name="T34" fmla="*/ 70734 w 1800225"/>
                <a:gd name="T35" fmla="*/ 1050386 h 1512570"/>
                <a:gd name="T36" fmla="*/ 114648 w 1800225"/>
                <a:gd name="T37" fmla="*/ 1125623 h 1512570"/>
                <a:gd name="T38" fmla="*/ 167860 w 1800225"/>
                <a:gd name="T39" fmla="*/ 1195886 h 1512570"/>
                <a:gd name="T40" fmla="*/ 229694 w 1800225"/>
                <a:gd name="T41" fmla="*/ 1260609 h 1512570"/>
                <a:gd name="T42" fmla="*/ 299474 w 1800225"/>
                <a:gd name="T43" fmla="*/ 1319225 h 1512570"/>
                <a:gd name="T44" fmla="*/ 376525 w 1800225"/>
                <a:gd name="T45" fmla="*/ 1371165 h 1512570"/>
                <a:gd name="T46" fmla="*/ 460172 w 1800225"/>
                <a:gd name="T47" fmla="*/ 1415863 h 1512570"/>
                <a:gd name="T48" fmla="*/ 549740 w 1800225"/>
                <a:gd name="T49" fmla="*/ 1452751 h 1512570"/>
                <a:gd name="T50" fmla="*/ 644553 w 1800225"/>
                <a:gd name="T51" fmla="*/ 1481262 h 1512570"/>
                <a:gd name="T52" fmla="*/ 743935 w 1800225"/>
                <a:gd name="T53" fmla="*/ 1500829 h 1512570"/>
                <a:gd name="T54" fmla="*/ 847212 w 1800225"/>
                <a:gd name="T55" fmla="*/ 1510885 h 1512570"/>
                <a:gd name="T56" fmla="*/ 952987 w 1800225"/>
                <a:gd name="T57" fmla="*/ 1510885 h 1512570"/>
                <a:gd name="T58" fmla="*/ 1056264 w 1800225"/>
                <a:gd name="T59" fmla="*/ 1500829 h 1512570"/>
                <a:gd name="T60" fmla="*/ 1155647 w 1800225"/>
                <a:gd name="T61" fmla="*/ 1481262 h 1512570"/>
                <a:gd name="T62" fmla="*/ 1250459 w 1800225"/>
                <a:gd name="T63" fmla="*/ 1452751 h 1512570"/>
                <a:gd name="T64" fmla="*/ 1340027 w 1800225"/>
                <a:gd name="T65" fmla="*/ 1415863 h 1512570"/>
                <a:gd name="T66" fmla="*/ 1423674 w 1800225"/>
                <a:gd name="T67" fmla="*/ 1371165 h 1512570"/>
                <a:gd name="T68" fmla="*/ 1500726 w 1800225"/>
                <a:gd name="T69" fmla="*/ 1319225 h 1512570"/>
                <a:gd name="T70" fmla="*/ 1570506 w 1800225"/>
                <a:gd name="T71" fmla="*/ 1260609 h 1512570"/>
                <a:gd name="T72" fmla="*/ 1632340 w 1800225"/>
                <a:gd name="T73" fmla="*/ 1195886 h 1512570"/>
                <a:gd name="T74" fmla="*/ 1685551 w 1800225"/>
                <a:gd name="T75" fmla="*/ 1125623 h 1512570"/>
                <a:gd name="T76" fmla="*/ 1729466 w 1800225"/>
                <a:gd name="T77" fmla="*/ 1050386 h 1512570"/>
                <a:gd name="T78" fmla="*/ 1763408 w 1800225"/>
                <a:gd name="T79" fmla="*/ 970743 h 1512570"/>
                <a:gd name="T80" fmla="*/ 1786702 w 1800225"/>
                <a:gd name="T81" fmla="*/ 887262 h 1512570"/>
                <a:gd name="T82" fmla="*/ 1798672 w 1800225"/>
                <a:gd name="T83" fmla="*/ 800509 h 1512570"/>
                <a:gd name="T84" fmla="*/ 1798672 w 1800225"/>
                <a:gd name="T85" fmla="*/ 711658 h 1512570"/>
                <a:gd name="T86" fmla="*/ 1786702 w 1800225"/>
                <a:gd name="T87" fmla="*/ 624906 h 1512570"/>
                <a:gd name="T88" fmla="*/ 1763408 w 1800225"/>
                <a:gd name="T89" fmla="*/ 541425 h 1512570"/>
                <a:gd name="T90" fmla="*/ 1729466 w 1800225"/>
                <a:gd name="T91" fmla="*/ 461782 h 1512570"/>
                <a:gd name="T92" fmla="*/ 1685551 w 1800225"/>
                <a:gd name="T93" fmla="*/ 386545 h 1512570"/>
                <a:gd name="T94" fmla="*/ 1632340 w 1800225"/>
                <a:gd name="T95" fmla="*/ 316281 h 1512570"/>
                <a:gd name="T96" fmla="*/ 1570506 w 1800225"/>
                <a:gd name="T97" fmla="*/ 251558 h 1512570"/>
                <a:gd name="T98" fmla="*/ 1500726 w 1800225"/>
                <a:gd name="T99" fmla="*/ 192943 h 1512570"/>
                <a:gd name="T100" fmla="*/ 1423674 w 1800225"/>
                <a:gd name="T101" fmla="*/ 141003 h 1512570"/>
                <a:gd name="T102" fmla="*/ 1340027 w 1800225"/>
                <a:gd name="T103" fmla="*/ 96305 h 1512570"/>
                <a:gd name="T104" fmla="*/ 1250459 w 1800225"/>
                <a:gd name="T105" fmla="*/ 59416 h 1512570"/>
                <a:gd name="T106" fmla="*/ 1155647 w 1800225"/>
                <a:gd name="T107" fmla="*/ 30905 h 1512570"/>
                <a:gd name="T108" fmla="*/ 1056264 w 1800225"/>
                <a:gd name="T109" fmla="*/ 11338 h 1512570"/>
                <a:gd name="T110" fmla="*/ 952987 w 1800225"/>
                <a:gd name="T111" fmla="*/ 1283 h 15125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0225"/>
                <a:gd name="T169" fmla="*/ 0 h 1512570"/>
                <a:gd name="T170" fmla="*/ 1800225 w 1800225"/>
                <a:gd name="T171" fmla="*/ 1512570 h 15125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0225" h="1512570">
                  <a:moveTo>
                    <a:pt x="900099" y="0"/>
                  </a:moveTo>
                  <a:lnTo>
                    <a:pt x="847212" y="1283"/>
                  </a:lnTo>
                  <a:lnTo>
                    <a:pt x="795129" y="5086"/>
                  </a:lnTo>
                  <a:lnTo>
                    <a:pt x="743935" y="11338"/>
                  </a:lnTo>
                  <a:lnTo>
                    <a:pt x="693715" y="19968"/>
                  </a:lnTo>
                  <a:lnTo>
                    <a:pt x="644553" y="30905"/>
                  </a:lnTo>
                  <a:lnTo>
                    <a:pt x="596533" y="44078"/>
                  </a:lnTo>
                  <a:lnTo>
                    <a:pt x="549740" y="59416"/>
                  </a:lnTo>
                  <a:lnTo>
                    <a:pt x="504258" y="76849"/>
                  </a:lnTo>
                  <a:lnTo>
                    <a:pt x="460172" y="96305"/>
                  </a:lnTo>
                  <a:lnTo>
                    <a:pt x="417567" y="117713"/>
                  </a:lnTo>
                  <a:lnTo>
                    <a:pt x="376525" y="141003"/>
                  </a:lnTo>
                  <a:lnTo>
                    <a:pt x="337133" y="166103"/>
                  </a:lnTo>
                  <a:lnTo>
                    <a:pt x="299474" y="192943"/>
                  </a:lnTo>
                  <a:lnTo>
                    <a:pt x="263633" y="221452"/>
                  </a:lnTo>
                  <a:lnTo>
                    <a:pt x="229694" y="251558"/>
                  </a:lnTo>
                  <a:lnTo>
                    <a:pt x="197741" y="283192"/>
                  </a:lnTo>
                  <a:lnTo>
                    <a:pt x="167860" y="316281"/>
                  </a:lnTo>
                  <a:lnTo>
                    <a:pt x="140134" y="350756"/>
                  </a:lnTo>
                  <a:lnTo>
                    <a:pt x="114648" y="386545"/>
                  </a:lnTo>
                  <a:lnTo>
                    <a:pt x="91487" y="423577"/>
                  </a:lnTo>
                  <a:lnTo>
                    <a:pt x="70734" y="461782"/>
                  </a:lnTo>
                  <a:lnTo>
                    <a:pt x="52474" y="501088"/>
                  </a:lnTo>
                  <a:lnTo>
                    <a:pt x="36792" y="541425"/>
                  </a:lnTo>
                  <a:lnTo>
                    <a:pt x="23772" y="582721"/>
                  </a:lnTo>
                  <a:lnTo>
                    <a:pt x="13498" y="624906"/>
                  </a:lnTo>
                  <a:lnTo>
                    <a:pt x="6055" y="667909"/>
                  </a:lnTo>
                  <a:lnTo>
                    <a:pt x="1527" y="711658"/>
                  </a:lnTo>
                  <a:lnTo>
                    <a:pt x="0" y="756084"/>
                  </a:lnTo>
                  <a:lnTo>
                    <a:pt x="1527" y="800509"/>
                  </a:lnTo>
                  <a:lnTo>
                    <a:pt x="6055" y="844259"/>
                  </a:lnTo>
                  <a:lnTo>
                    <a:pt x="13498" y="887262"/>
                  </a:lnTo>
                  <a:lnTo>
                    <a:pt x="23772" y="929447"/>
                  </a:lnTo>
                  <a:lnTo>
                    <a:pt x="36792" y="970743"/>
                  </a:lnTo>
                  <a:lnTo>
                    <a:pt x="52474" y="1011080"/>
                  </a:lnTo>
                  <a:lnTo>
                    <a:pt x="70734" y="1050386"/>
                  </a:lnTo>
                  <a:lnTo>
                    <a:pt x="91487" y="1088590"/>
                  </a:lnTo>
                  <a:lnTo>
                    <a:pt x="114648" y="1125623"/>
                  </a:lnTo>
                  <a:lnTo>
                    <a:pt x="140134" y="1161412"/>
                  </a:lnTo>
                  <a:lnTo>
                    <a:pt x="167860" y="1195886"/>
                  </a:lnTo>
                  <a:lnTo>
                    <a:pt x="197741" y="1228976"/>
                  </a:lnTo>
                  <a:lnTo>
                    <a:pt x="229694" y="1260609"/>
                  </a:lnTo>
                  <a:lnTo>
                    <a:pt x="263633" y="1290716"/>
                  </a:lnTo>
                  <a:lnTo>
                    <a:pt x="299474" y="1319225"/>
                  </a:lnTo>
                  <a:lnTo>
                    <a:pt x="337133" y="1346065"/>
                  </a:lnTo>
                  <a:lnTo>
                    <a:pt x="376525" y="1371165"/>
                  </a:lnTo>
                  <a:lnTo>
                    <a:pt x="417567" y="1394455"/>
                  </a:lnTo>
                  <a:lnTo>
                    <a:pt x="460172" y="1415863"/>
                  </a:lnTo>
                  <a:lnTo>
                    <a:pt x="504258" y="1435319"/>
                  </a:lnTo>
                  <a:lnTo>
                    <a:pt x="549740" y="1452751"/>
                  </a:lnTo>
                  <a:lnTo>
                    <a:pt x="596533" y="1468089"/>
                  </a:lnTo>
                  <a:lnTo>
                    <a:pt x="644553" y="1481262"/>
                  </a:lnTo>
                  <a:lnTo>
                    <a:pt x="693715" y="1492199"/>
                  </a:lnTo>
                  <a:lnTo>
                    <a:pt x="743935" y="1500829"/>
                  </a:lnTo>
                  <a:lnTo>
                    <a:pt x="795129" y="1507081"/>
                  </a:lnTo>
                  <a:lnTo>
                    <a:pt x="847212" y="1510885"/>
                  </a:lnTo>
                  <a:lnTo>
                    <a:pt x="900099" y="1512168"/>
                  </a:lnTo>
                  <a:lnTo>
                    <a:pt x="952987" y="1510885"/>
                  </a:lnTo>
                  <a:lnTo>
                    <a:pt x="1005070" y="1507081"/>
                  </a:lnTo>
                  <a:lnTo>
                    <a:pt x="1056264" y="1500829"/>
                  </a:lnTo>
                  <a:lnTo>
                    <a:pt x="1106484" y="1492199"/>
                  </a:lnTo>
                  <a:lnTo>
                    <a:pt x="1155647" y="1481262"/>
                  </a:lnTo>
                  <a:lnTo>
                    <a:pt x="1203666" y="1468089"/>
                  </a:lnTo>
                  <a:lnTo>
                    <a:pt x="1250459" y="1452751"/>
                  </a:lnTo>
                  <a:lnTo>
                    <a:pt x="1295941" y="1435319"/>
                  </a:lnTo>
                  <a:lnTo>
                    <a:pt x="1340027" y="1415863"/>
                  </a:lnTo>
                  <a:lnTo>
                    <a:pt x="1382633" y="1394455"/>
                  </a:lnTo>
                  <a:lnTo>
                    <a:pt x="1423674" y="1371165"/>
                  </a:lnTo>
                  <a:lnTo>
                    <a:pt x="1463067" y="1346065"/>
                  </a:lnTo>
                  <a:lnTo>
                    <a:pt x="1500726" y="1319225"/>
                  </a:lnTo>
                  <a:lnTo>
                    <a:pt x="1536567" y="1290716"/>
                  </a:lnTo>
                  <a:lnTo>
                    <a:pt x="1570506" y="1260609"/>
                  </a:lnTo>
                  <a:lnTo>
                    <a:pt x="1602458" y="1228976"/>
                  </a:lnTo>
                  <a:lnTo>
                    <a:pt x="1632340" y="1195886"/>
                  </a:lnTo>
                  <a:lnTo>
                    <a:pt x="1660066" y="1161412"/>
                  </a:lnTo>
                  <a:lnTo>
                    <a:pt x="1685551" y="1125623"/>
                  </a:lnTo>
                  <a:lnTo>
                    <a:pt x="1708713" y="1088590"/>
                  </a:lnTo>
                  <a:lnTo>
                    <a:pt x="1729466" y="1050386"/>
                  </a:lnTo>
                  <a:lnTo>
                    <a:pt x="1747726" y="1011080"/>
                  </a:lnTo>
                  <a:lnTo>
                    <a:pt x="1763408" y="970743"/>
                  </a:lnTo>
                  <a:lnTo>
                    <a:pt x="1776428" y="929447"/>
                  </a:lnTo>
                  <a:lnTo>
                    <a:pt x="1786702" y="887262"/>
                  </a:lnTo>
                  <a:lnTo>
                    <a:pt x="1794145" y="844259"/>
                  </a:lnTo>
                  <a:lnTo>
                    <a:pt x="1798672" y="800509"/>
                  </a:lnTo>
                  <a:lnTo>
                    <a:pt x="1800200" y="756084"/>
                  </a:lnTo>
                  <a:lnTo>
                    <a:pt x="1798672" y="711658"/>
                  </a:lnTo>
                  <a:lnTo>
                    <a:pt x="1794145" y="667909"/>
                  </a:lnTo>
                  <a:lnTo>
                    <a:pt x="1786702" y="624906"/>
                  </a:lnTo>
                  <a:lnTo>
                    <a:pt x="1776428" y="582721"/>
                  </a:lnTo>
                  <a:lnTo>
                    <a:pt x="1763408" y="541425"/>
                  </a:lnTo>
                  <a:lnTo>
                    <a:pt x="1747726" y="501088"/>
                  </a:lnTo>
                  <a:lnTo>
                    <a:pt x="1729466" y="461782"/>
                  </a:lnTo>
                  <a:lnTo>
                    <a:pt x="1708713" y="423577"/>
                  </a:lnTo>
                  <a:lnTo>
                    <a:pt x="1685551" y="386545"/>
                  </a:lnTo>
                  <a:lnTo>
                    <a:pt x="1660066" y="350756"/>
                  </a:lnTo>
                  <a:lnTo>
                    <a:pt x="1632340" y="316281"/>
                  </a:lnTo>
                  <a:lnTo>
                    <a:pt x="1602458" y="283192"/>
                  </a:lnTo>
                  <a:lnTo>
                    <a:pt x="1570506" y="251558"/>
                  </a:lnTo>
                  <a:lnTo>
                    <a:pt x="1536567" y="221452"/>
                  </a:lnTo>
                  <a:lnTo>
                    <a:pt x="1500726" y="192943"/>
                  </a:lnTo>
                  <a:lnTo>
                    <a:pt x="1463067" y="166103"/>
                  </a:lnTo>
                  <a:lnTo>
                    <a:pt x="1423674" y="141003"/>
                  </a:lnTo>
                  <a:lnTo>
                    <a:pt x="1382633" y="117713"/>
                  </a:lnTo>
                  <a:lnTo>
                    <a:pt x="1340027" y="96305"/>
                  </a:lnTo>
                  <a:lnTo>
                    <a:pt x="1295941" y="76849"/>
                  </a:lnTo>
                  <a:lnTo>
                    <a:pt x="1250459" y="59416"/>
                  </a:lnTo>
                  <a:lnTo>
                    <a:pt x="1203666" y="44078"/>
                  </a:lnTo>
                  <a:lnTo>
                    <a:pt x="1155647" y="30905"/>
                  </a:lnTo>
                  <a:lnTo>
                    <a:pt x="1106484" y="19968"/>
                  </a:lnTo>
                  <a:lnTo>
                    <a:pt x="1056264" y="11338"/>
                  </a:lnTo>
                  <a:lnTo>
                    <a:pt x="1005070" y="5086"/>
                  </a:lnTo>
                  <a:lnTo>
                    <a:pt x="952987" y="1283"/>
                  </a:lnTo>
                  <a:lnTo>
                    <a:pt x="900099"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78" name="object 13">
              <a:extLst>
                <a:ext uri="{FF2B5EF4-FFF2-40B4-BE49-F238E27FC236}">
                  <a16:creationId xmlns:a16="http://schemas.microsoft.com/office/drawing/2014/main" id="{C276F1A2-6890-E654-A165-992FBCF0A4EF}"/>
                </a:ext>
              </a:extLst>
            </p:cNvPr>
            <p:cNvSpPr>
              <a:spLocks/>
            </p:cNvSpPr>
            <p:nvPr/>
          </p:nvSpPr>
          <p:spPr bwMode="auto">
            <a:xfrm>
              <a:off x="5004047" y="1736811"/>
              <a:ext cx="1800225" cy="1512570"/>
            </a:xfrm>
            <a:custGeom>
              <a:avLst/>
              <a:gdLst>
                <a:gd name="T0" fmla="*/ 1527 w 1800225"/>
                <a:gd name="T1" fmla="*/ 711658 h 1512570"/>
                <a:gd name="T2" fmla="*/ 13498 w 1800225"/>
                <a:gd name="T3" fmla="*/ 624905 h 1512570"/>
                <a:gd name="T4" fmla="*/ 36792 w 1800225"/>
                <a:gd name="T5" fmla="*/ 541424 h 1512570"/>
                <a:gd name="T6" fmla="*/ 70734 w 1800225"/>
                <a:gd name="T7" fmla="*/ 461781 h 1512570"/>
                <a:gd name="T8" fmla="*/ 114648 w 1800225"/>
                <a:gd name="T9" fmla="*/ 386545 h 1512570"/>
                <a:gd name="T10" fmla="*/ 167860 w 1800225"/>
                <a:gd name="T11" fmla="*/ 316281 h 1512570"/>
                <a:gd name="T12" fmla="*/ 229694 w 1800225"/>
                <a:gd name="T13" fmla="*/ 251558 h 1512570"/>
                <a:gd name="T14" fmla="*/ 299474 w 1800225"/>
                <a:gd name="T15" fmla="*/ 192943 h 1512570"/>
                <a:gd name="T16" fmla="*/ 376525 w 1800225"/>
                <a:gd name="T17" fmla="*/ 141002 h 1512570"/>
                <a:gd name="T18" fmla="*/ 460172 w 1800225"/>
                <a:gd name="T19" fmla="*/ 96304 h 1512570"/>
                <a:gd name="T20" fmla="*/ 549740 w 1800225"/>
                <a:gd name="T21" fmla="*/ 59416 h 1512570"/>
                <a:gd name="T22" fmla="*/ 644553 w 1800225"/>
                <a:gd name="T23" fmla="*/ 30905 h 1512570"/>
                <a:gd name="T24" fmla="*/ 743935 w 1800225"/>
                <a:gd name="T25" fmla="*/ 11338 h 1512570"/>
                <a:gd name="T26" fmla="*/ 847212 w 1800225"/>
                <a:gd name="T27" fmla="*/ 1283 h 1512570"/>
                <a:gd name="T28" fmla="*/ 952987 w 1800225"/>
                <a:gd name="T29" fmla="*/ 1283 h 1512570"/>
                <a:gd name="T30" fmla="*/ 1056264 w 1800225"/>
                <a:gd name="T31" fmla="*/ 11338 h 1512570"/>
                <a:gd name="T32" fmla="*/ 1155646 w 1800225"/>
                <a:gd name="T33" fmla="*/ 30905 h 1512570"/>
                <a:gd name="T34" fmla="*/ 1250459 w 1800225"/>
                <a:gd name="T35" fmla="*/ 59416 h 1512570"/>
                <a:gd name="T36" fmla="*/ 1340026 w 1800225"/>
                <a:gd name="T37" fmla="*/ 96304 h 1512570"/>
                <a:gd name="T38" fmla="*/ 1423674 w 1800225"/>
                <a:gd name="T39" fmla="*/ 141002 h 1512570"/>
                <a:gd name="T40" fmla="*/ 1500725 w 1800225"/>
                <a:gd name="T41" fmla="*/ 192943 h 1512570"/>
                <a:gd name="T42" fmla="*/ 1570505 w 1800225"/>
                <a:gd name="T43" fmla="*/ 251558 h 1512570"/>
                <a:gd name="T44" fmla="*/ 1632339 w 1800225"/>
                <a:gd name="T45" fmla="*/ 316281 h 1512570"/>
                <a:gd name="T46" fmla="*/ 1685551 w 1800225"/>
                <a:gd name="T47" fmla="*/ 386545 h 1512570"/>
                <a:gd name="T48" fmla="*/ 1729465 w 1800225"/>
                <a:gd name="T49" fmla="*/ 461781 h 1512570"/>
                <a:gd name="T50" fmla="*/ 1763407 w 1800225"/>
                <a:gd name="T51" fmla="*/ 541424 h 1512570"/>
                <a:gd name="T52" fmla="*/ 1786701 w 1800225"/>
                <a:gd name="T53" fmla="*/ 624905 h 1512570"/>
                <a:gd name="T54" fmla="*/ 1798672 w 1800225"/>
                <a:gd name="T55" fmla="*/ 711658 h 1512570"/>
                <a:gd name="T56" fmla="*/ 1798672 w 1800225"/>
                <a:gd name="T57" fmla="*/ 800509 h 1512570"/>
                <a:gd name="T58" fmla="*/ 1786701 w 1800225"/>
                <a:gd name="T59" fmla="*/ 887262 h 1512570"/>
                <a:gd name="T60" fmla="*/ 1763407 w 1800225"/>
                <a:gd name="T61" fmla="*/ 970743 h 1512570"/>
                <a:gd name="T62" fmla="*/ 1729465 w 1800225"/>
                <a:gd name="T63" fmla="*/ 1050386 h 1512570"/>
                <a:gd name="T64" fmla="*/ 1685551 w 1800225"/>
                <a:gd name="T65" fmla="*/ 1125622 h 1512570"/>
                <a:gd name="T66" fmla="*/ 1632339 w 1800225"/>
                <a:gd name="T67" fmla="*/ 1195886 h 1512570"/>
                <a:gd name="T68" fmla="*/ 1570505 w 1800225"/>
                <a:gd name="T69" fmla="*/ 1260609 h 1512570"/>
                <a:gd name="T70" fmla="*/ 1500725 w 1800225"/>
                <a:gd name="T71" fmla="*/ 1319225 h 1512570"/>
                <a:gd name="T72" fmla="*/ 1423674 w 1800225"/>
                <a:gd name="T73" fmla="*/ 1371165 h 1512570"/>
                <a:gd name="T74" fmla="*/ 1340026 w 1800225"/>
                <a:gd name="T75" fmla="*/ 1415863 h 1512570"/>
                <a:gd name="T76" fmla="*/ 1250459 w 1800225"/>
                <a:gd name="T77" fmla="*/ 1452751 h 1512570"/>
                <a:gd name="T78" fmla="*/ 1155646 w 1800225"/>
                <a:gd name="T79" fmla="*/ 1481262 h 1512570"/>
                <a:gd name="T80" fmla="*/ 1056264 w 1800225"/>
                <a:gd name="T81" fmla="*/ 1500829 h 1512570"/>
                <a:gd name="T82" fmla="*/ 952987 w 1800225"/>
                <a:gd name="T83" fmla="*/ 1510884 h 1512570"/>
                <a:gd name="T84" fmla="*/ 847212 w 1800225"/>
                <a:gd name="T85" fmla="*/ 1510884 h 1512570"/>
                <a:gd name="T86" fmla="*/ 743935 w 1800225"/>
                <a:gd name="T87" fmla="*/ 1500829 h 1512570"/>
                <a:gd name="T88" fmla="*/ 644553 w 1800225"/>
                <a:gd name="T89" fmla="*/ 1481262 h 1512570"/>
                <a:gd name="T90" fmla="*/ 549740 w 1800225"/>
                <a:gd name="T91" fmla="*/ 1452751 h 1512570"/>
                <a:gd name="T92" fmla="*/ 460172 w 1800225"/>
                <a:gd name="T93" fmla="*/ 1415863 h 1512570"/>
                <a:gd name="T94" fmla="*/ 376525 w 1800225"/>
                <a:gd name="T95" fmla="*/ 1371165 h 1512570"/>
                <a:gd name="T96" fmla="*/ 299474 w 1800225"/>
                <a:gd name="T97" fmla="*/ 1319225 h 1512570"/>
                <a:gd name="T98" fmla="*/ 229694 w 1800225"/>
                <a:gd name="T99" fmla="*/ 1260609 h 1512570"/>
                <a:gd name="T100" fmla="*/ 167860 w 1800225"/>
                <a:gd name="T101" fmla="*/ 1195886 h 1512570"/>
                <a:gd name="T102" fmla="*/ 114648 w 1800225"/>
                <a:gd name="T103" fmla="*/ 1125622 h 1512570"/>
                <a:gd name="T104" fmla="*/ 70734 w 1800225"/>
                <a:gd name="T105" fmla="*/ 1050386 h 1512570"/>
                <a:gd name="T106" fmla="*/ 36792 w 1800225"/>
                <a:gd name="T107" fmla="*/ 970743 h 1512570"/>
                <a:gd name="T108" fmla="*/ 13498 w 1800225"/>
                <a:gd name="T109" fmla="*/ 887262 h 1512570"/>
                <a:gd name="T110" fmla="*/ 1527 w 1800225"/>
                <a:gd name="T111" fmla="*/ 800509 h 15125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0225"/>
                <a:gd name="T169" fmla="*/ 0 h 1512570"/>
                <a:gd name="T170" fmla="*/ 1800225 w 1800225"/>
                <a:gd name="T171" fmla="*/ 1512570 h 15125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0225" h="1512570">
                  <a:moveTo>
                    <a:pt x="0" y="756084"/>
                  </a:moveTo>
                  <a:lnTo>
                    <a:pt x="1527" y="711658"/>
                  </a:lnTo>
                  <a:lnTo>
                    <a:pt x="6055" y="667908"/>
                  </a:lnTo>
                  <a:lnTo>
                    <a:pt x="13498" y="624905"/>
                  </a:lnTo>
                  <a:lnTo>
                    <a:pt x="23772" y="582720"/>
                  </a:lnTo>
                  <a:lnTo>
                    <a:pt x="36792" y="541424"/>
                  </a:lnTo>
                  <a:lnTo>
                    <a:pt x="52474" y="501088"/>
                  </a:lnTo>
                  <a:lnTo>
                    <a:pt x="70734" y="461781"/>
                  </a:lnTo>
                  <a:lnTo>
                    <a:pt x="91487" y="423577"/>
                  </a:lnTo>
                  <a:lnTo>
                    <a:pt x="114648" y="386545"/>
                  </a:lnTo>
                  <a:lnTo>
                    <a:pt x="140134" y="350756"/>
                  </a:lnTo>
                  <a:lnTo>
                    <a:pt x="167860" y="316281"/>
                  </a:lnTo>
                  <a:lnTo>
                    <a:pt x="197741" y="283192"/>
                  </a:lnTo>
                  <a:lnTo>
                    <a:pt x="229694" y="251558"/>
                  </a:lnTo>
                  <a:lnTo>
                    <a:pt x="263633" y="221451"/>
                  </a:lnTo>
                  <a:lnTo>
                    <a:pt x="299474" y="192943"/>
                  </a:lnTo>
                  <a:lnTo>
                    <a:pt x="337133" y="166103"/>
                  </a:lnTo>
                  <a:lnTo>
                    <a:pt x="376525" y="141002"/>
                  </a:lnTo>
                  <a:lnTo>
                    <a:pt x="417567" y="117713"/>
                  </a:lnTo>
                  <a:lnTo>
                    <a:pt x="460172" y="96304"/>
                  </a:lnTo>
                  <a:lnTo>
                    <a:pt x="504258" y="76849"/>
                  </a:lnTo>
                  <a:lnTo>
                    <a:pt x="549740" y="59416"/>
                  </a:lnTo>
                  <a:lnTo>
                    <a:pt x="596533" y="44078"/>
                  </a:lnTo>
                  <a:lnTo>
                    <a:pt x="644553" y="30905"/>
                  </a:lnTo>
                  <a:lnTo>
                    <a:pt x="693715" y="19968"/>
                  </a:lnTo>
                  <a:lnTo>
                    <a:pt x="743935" y="11338"/>
                  </a:lnTo>
                  <a:lnTo>
                    <a:pt x="795129" y="5086"/>
                  </a:lnTo>
                  <a:lnTo>
                    <a:pt x="847212" y="1283"/>
                  </a:lnTo>
                  <a:lnTo>
                    <a:pt x="900100" y="0"/>
                  </a:lnTo>
                  <a:lnTo>
                    <a:pt x="952987" y="1283"/>
                  </a:lnTo>
                  <a:lnTo>
                    <a:pt x="1005070" y="5086"/>
                  </a:lnTo>
                  <a:lnTo>
                    <a:pt x="1056264" y="11338"/>
                  </a:lnTo>
                  <a:lnTo>
                    <a:pt x="1106484" y="19968"/>
                  </a:lnTo>
                  <a:lnTo>
                    <a:pt x="1155646" y="30905"/>
                  </a:lnTo>
                  <a:lnTo>
                    <a:pt x="1203666" y="44078"/>
                  </a:lnTo>
                  <a:lnTo>
                    <a:pt x="1250459" y="59416"/>
                  </a:lnTo>
                  <a:lnTo>
                    <a:pt x="1295940" y="76849"/>
                  </a:lnTo>
                  <a:lnTo>
                    <a:pt x="1340026" y="96304"/>
                  </a:lnTo>
                  <a:lnTo>
                    <a:pt x="1382632" y="117713"/>
                  </a:lnTo>
                  <a:lnTo>
                    <a:pt x="1423674" y="141002"/>
                  </a:lnTo>
                  <a:lnTo>
                    <a:pt x="1463066" y="166103"/>
                  </a:lnTo>
                  <a:lnTo>
                    <a:pt x="1500725" y="192943"/>
                  </a:lnTo>
                  <a:lnTo>
                    <a:pt x="1536566" y="221451"/>
                  </a:lnTo>
                  <a:lnTo>
                    <a:pt x="1570505" y="251558"/>
                  </a:lnTo>
                  <a:lnTo>
                    <a:pt x="1602458" y="283192"/>
                  </a:lnTo>
                  <a:lnTo>
                    <a:pt x="1632339" y="316281"/>
                  </a:lnTo>
                  <a:lnTo>
                    <a:pt x="1660065" y="350756"/>
                  </a:lnTo>
                  <a:lnTo>
                    <a:pt x="1685551" y="386545"/>
                  </a:lnTo>
                  <a:lnTo>
                    <a:pt x="1708712" y="423577"/>
                  </a:lnTo>
                  <a:lnTo>
                    <a:pt x="1729465" y="461781"/>
                  </a:lnTo>
                  <a:lnTo>
                    <a:pt x="1747725" y="501088"/>
                  </a:lnTo>
                  <a:lnTo>
                    <a:pt x="1763407" y="541424"/>
                  </a:lnTo>
                  <a:lnTo>
                    <a:pt x="1776427" y="582720"/>
                  </a:lnTo>
                  <a:lnTo>
                    <a:pt x="1786701" y="624905"/>
                  </a:lnTo>
                  <a:lnTo>
                    <a:pt x="1794144" y="667908"/>
                  </a:lnTo>
                  <a:lnTo>
                    <a:pt x="1798672" y="711658"/>
                  </a:lnTo>
                  <a:lnTo>
                    <a:pt x="1800200" y="756084"/>
                  </a:lnTo>
                  <a:lnTo>
                    <a:pt x="1798672" y="800509"/>
                  </a:lnTo>
                  <a:lnTo>
                    <a:pt x="1794144" y="844259"/>
                  </a:lnTo>
                  <a:lnTo>
                    <a:pt x="1786701" y="887262"/>
                  </a:lnTo>
                  <a:lnTo>
                    <a:pt x="1776427" y="929447"/>
                  </a:lnTo>
                  <a:lnTo>
                    <a:pt x="1763407" y="970743"/>
                  </a:lnTo>
                  <a:lnTo>
                    <a:pt x="1747725" y="1011080"/>
                  </a:lnTo>
                  <a:lnTo>
                    <a:pt x="1729465" y="1050386"/>
                  </a:lnTo>
                  <a:lnTo>
                    <a:pt x="1708712" y="1088590"/>
                  </a:lnTo>
                  <a:lnTo>
                    <a:pt x="1685551" y="1125622"/>
                  </a:lnTo>
                  <a:lnTo>
                    <a:pt x="1660065" y="1161411"/>
                  </a:lnTo>
                  <a:lnTo>
                    <a:pt x="1632339" y="1195886"/>
                  </a:lnTo>
                  <a:lnTo>
                    <a:pt x="1602458" y="1228976"/>
                  </a:lnTo>
                  <a:lnTo>
                    <a:pt x="1570505" y="1260609"/>
                  </a:lnTo>
                  <a:lnTo>
                    <a:pt x="1536566" y="1290716"/>
                  </a:lnTo>
                  <a:lnTo>
                    <a:pt x="1500725" y="1319225"/>
                  </a:lnTo>
                  <a:lnTo>
                    <a:pt x="1463066" y="1346064"/>
                  </a:lnTo>
                  <a:lnTo>
                    <a:pt x="1423674" y="1371165"/>
                  </a:lnTo>
                  <a:lnTo>
                    <a:pt x="1382632" y="1394454"/>
                  </a:lnTo>
                  <a:lnTo>
                    <a:pt x="1340026" y="1415863"/>
                  </a:lnTo>
                  <a:lnTo>
                    <a:pt x="1295940" y="1435318"/>
                  </a:lnTo>
                  <a:lnTo>
                    <a:pt x="1250459" y="1452751"/>
                  </a:lnTo>
                  <a:lnTo>
                    <a:pt x="1203666" y="1468089"/>
                  </a:lnTo>
                  <a:lnTo>
                    <a:pt x="1155646" y="1481262"/>
                  </a:lnTo>
                  <a:lnTo>
                    <a:pt x="1106484" y="1492199"/>
                  </a:lnTo>
                  <a:lnTo>
                    <a:pt x="1056264" y="1500829"/>
                  </a:lnTo>
                  <a:lnTo>
                    <a:pt x="1005070" y="1507081"/>
                  </a:lnTo>
                  <a:lnTo>
                    <a:pt x="952987" y="1510884"/>
                  </a:lnTo>
                  <a:lnTo>
                    <a:pt x="900100" y="1512168"/>
                  </a:lnTo>
                  <a:lnTo>
                    <a:pt x="847212" y="1510884"/>
                  </a:lnTo>
                  <a:lnTo>
                    <a:pt x="795129" y="1507081"/>
                  </a:lnTo>
                  <a:lnTo>
                    <a:pt x="743935" y="1500829"/>
                  </a:lnTo>
                  <a:lnTo>
                    <a:pt x="693715" y="1492199"/>
                  </a:lnTo>
                  <a:lnTo>
                    <a:pt x="644553" y="1481262"/>
                  </a:lnTo>
                  <a:lnTo>
                    <a:pt x="596533" y="1468089"/>
                  </a:lnTo>
                  <a:lnTo>
                    <a:pt x="549740" y="1452751"/>
                  </a:lnTo>
                  <a:lnTo>
                    <a:pt x="504258" y="1435318"/>
                  </a:lnTo>
                  <a:lnTo>
                    <a:pt x="460172" y="1415863"/>
                  </a:lnTo>
                  <a:lnTo>
                    <a:pt x="417567" y="1394454"/>
                  </a:lnTo>
                  <a:lnTo>
                    <a:pt x="376525" y="1371165"/>
                  </a:lnTo>
                  <a:lnTo>
                    <a:pt x="337133" y="1346064"/>
                  </a:lnTo>
                  <a:lnTo>
                    <a:pt x="299474" y="1319225"/>
                  </a:lnTo>
                  <a:lnTo>
                    <a:pt x="263633" y="1290716"/>
                  </a:lnTo>
                  <a:lnTo>
                    <a:pt x="229694" y="1260609"/>
                  </a:lnTo>
                  <a:lnTo>
                    <a:pt x="197741" y="1228976"/>
                  </a:lnTo>
                  <a:lnTo>
                    <a:pt x="167860" y="1195886"/>
                  </a:lnTo>
                  <a:lnTo>
                    <a:pt x="140134" y="1161411"/>
                  </a:lnTo>
                  <a:lnTo>
                    <a:pt x="114648" y="1125622"/>
                  </a:lnTo>
                  <a:lnTo>
                    <a:pt x="91487" y="1088590"/>
                  </a:lnTo>
                  <a:lnTo>
                    <a:pt x="70734" y="1050386"/>
                  </a:lnTo>
                  <a:lnTo>
                    <a:pt x="52474" y="1011080"/>
                  </a:lnTo>
                  <a:lnTo>
                    <a:pt x="36792" y="970743"/>
                  </a:lnTo>
                  <a:lnTo>
                    <a:pt x="23772" y="929447"/>
                  </a:lnTo>
                  <a:lnTo>
                    <a:pt x="13498" y="887262"/>
                  </a:lnTo>
                  <a:lnTo>
                    <a:pt x="6055" y="844259"/>
                  </a:lnTo>
                  <a:lnTo>
                    <a:pt x="1527" y="800509"/>
                  </a:lnTo>
                  <a:lnTo>
                    <a:pt x="0" y="75608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3078" name="object 14">
            <a:extLst>
              <a:ext uri="{FF2B5EF4-FFF2-40B4-BE49-F238E27FC236}">
                <a16:creationId xmlns:a16="http://schemas.microsoft.com/office/drawing/2014/main" id="{536F4AAA-6EEB-1242-826A-D67697590835}"/>
              </a:ext>
            </a:extLst>
          </p:cNvPr>
          <p:cNvSpPr txBox="1">
            <a:spLocks noChangeArrowheads="1"/>
          </p:cNvSpPr>
          <p:nvPr/>
        </p:nvSpPr>
        <p:spPr bwMode="auto">
          <a:xfrm>
            <a:off x="3719513" y="2008188"/>
            <a:ext cx="287972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1953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100"/>
              </a:spcBef>
            </a:pPr>
            <a:r>
              <a:rPr lang="de-DE" altLang="de-DE" sz="2400" b="1">
                <a:cs typeface="Calibri" panose="020F0502020204030204" pitchFamily="34" charset="0"/>
              </a:rPr>
              <a:t>SIG,</a:t>
            </a:r>
          </a:p>
          <a:p>
            <a:pPr algn="ctr"/>
            <a:r>
              <a:rPr lang="de-DE" altLang="de-DE" sz="2400" b="1">
                <a:cs typeface="Times New Roman" panose="02020603050405020304" pitchFamily="18" charset="0"/>
              </a:rPr>
              <a:t>   Symphyse</a:t>
            </a:r>
          </a:p>
        </p:txBody>
      </p:sp>
      <p:grpSp>
        <p:nvGrpSpPr>
          <p:cNvPr id="3079" name="object 15">
            <a:extLst>
              <a:ext uri="{FF2B5EF4-FFF2-40B4-BE49-F238E27FC236}">
                <a16:creationId xmlns:a16="http://schemas.microsoft.com/office/drawing/2014/main" id="{54CF805F-0379-4FA5-B9A6-C406D2309BD4}"/>
              </a:ext>
            </a:extLst>
          </p:cNvPr>
          <p:cNvGrpSpPr>
            <a:grpSpLocks/>
          </p:cNvGrpSpPr>
          <p:nvPr/>
        </p:nvGrpSpPr>
        <p:grpSpPr bwMode="auto">
          <a:xfrm>
            <a:off x="5143500" y="4117975"/>
            <a:ext cx="1809750" cy="1522413"/>
            <a:chOff x="5143300" y="4118154"/>
            <a:chExt cx="1809750" cy="1522095"/>
          </a:xfrm>
        </p:grpSpPr>
        <p:sp>
          <p:nvSpPr>
            <p:cNvPr id="3175" name="object 16">
              <a:extLst>
                <a:ext uri="{FF2B5EF4-FFF2-40B4-BE49-F238E27FC236}">
                  <a16:creationId xmlns:a16="http://schemas.microsoft.com/office/drawing/2014/main" id="{95B84A68-101C-F953-C2F5-8016963A7FAE}"/>
                </a:ext>
              </a:extLst>
            </p:cNvPr>
            <p:cNvSpPr>
              <a:spLocks/>
            </p:cNvSpPr>
            <p:nvPr/>
          </p:nvSpPr>
          <p:spPr bwMode="auto">
            <a:xfrm>
              <a:off x="5148063" y="4122916"/>
              <a:ext cx="1800225" cy="1512570"/>
            </a:xfrm>
            <a:custGeom>
              <a:avLst/>
              <a:gdLst>
                <a:gd name="T0" fmla="*/ 847213 w 1800225"/>
                <a:gd name="T1" fmla="*/ 1283 h 1512570"/>
                <a:gd name="T2" fmla="*/ 743936 w 1800225"/>
                <a:gd name="T3" fmla="*/ 11338 h 1512570"/>
                <a:gd name="T4" fmla="*/ 644553 w 1800225"/>
                <a:gd name="T5" fmla="*/ 30905 h 1512570"/>
                <a:gd name="T6" fmla="*/ 549741 w 1800225"/>
                <a:gd name="T7" fmla="*/ 59416 h 1512570"/>
                <a:gd name="T8" fmla="*/ 460173 w 1800225"/>
                <a:gd name="T9" fmla="*/ 96305 h 1512570"/>
                <a:gd name="T10" fmla="*/ 376526 w 1800225"/>
                <a:gd name="T11" fmla="*/ 141003 h 1512570"/>
                <a:gd name="T12" fmla="*/ 299474 w 1800225"/>
                <a:gd name="T13" fmla="*/ 192943 h 1512570"/>
                <a:gd name="T14" fmla="*/ 229694 w 1800225"/>
                <a:gd name="T15" fmla="*/ 251558 h 1512570"/>
                <a:gd name="T16" fmla="*/ 167860 w 1800225"/>
                <a:gd name="T17" fmla="*/ 316281 h 1512570"/>
                <a:gd name="T18" fmla="*/ 114648 w 1800225"/>
                <a:gd name="T19" fmla="*/ 386545 h 1512570"/>
                <a:gd name="T20" fmla="*/ 70734 w 1800225"/>
                <a:gd name="T21" fmla="*/ 461782 h 1512570"/>
                <a:gd name="T22" fmla="*/ 36792 w 1800225"/>
                <a:gd name="T23" fmla="*/ 541425 h 1512570"/>
                <a:gd name="T24" fmla="*/ 13498 w 1800225"/>
                <a:gd name="T25" fmla="*/ 624906 h 1512570"/>
                <a:gd name="T26" fmla="*/ 1527 w 1800225"/>
                <a:gd name="T27" fmla="*/ 711658 h 1512570"/>
                <a:gd name="T28" fmla="*/ 1527 w 1800225"/>
                <a:gd name="T29" fmla="*/ 800509 h 1512570"/>
                <a:gd name="T30" fmla="*/ 13498 w 1800225"/>
                <a:gd name="T31" fmla="*/ 887262 h 1512570"/>
                <a:gd name="T32" fmla="*/ 36792 w 1800225"/>
                <a:gd name="T33" fmla="*/ 970743 h 1512570"/>
                <a:gd name="T34" fmla="*/ 70734 w 1800225"/>
                <a:gd name="T35" fmla="*/ 1050386 h 1512570"/>
                <a:gd name="T36" fmla="*/ 114648 w 1800225"/>
                <a:gd name="T37" fmla="*/ 1125623 h 1512570"/>
                <a:gd name="T38" fmla="*/ 167860 w 1800225"/>
                <a:gd name="T39" fmla="*/ 1195886 h 1512570"/>
                <a:gd name="T40" fmla="*/ 229694 w 1800225"/>
                <a:gd name="T41" fmla="*/ 1260609 h 1512570"/>
                <a:gd name="T42" fmla="*/ 299474 w 1800225"/>
                <a:gd name="T43" fmla="*/ 1319225 h 1512570"/>
                <a:gd name="T44" fmla="*/ 376526 w 1800225"/>
                <a:gd name="T45" fmla="*/ 1371165 h 1512570"/>
                <a:gd name="T46" fmla="*/ 460173 w 1800225"/>
                <a:gd name="T47" fmla="*/ 1415863 h 1512570"/>
                <a:gd name="T48" fmla="*/ 549741 w 1800225"/>
                <a:gd name="T49" fmla="*/ 1452751 h 1512570"/>
                <a:gd name="T50" fmla="*/ 644553 w 1800225"/>
                <a:gd name="T51" fmla="*/ 1481262 h 1512570"/>
                <a:gd name="T52" fmla="*/ 743936 w 1800225"/>
                <a:gd name="T53" fmla="*/ 1500829 h 1512570"/>
                <a:gd name="T54" fmla="*/ 847213 w 1800225"/>
                <a:gd name="T55" fmla="*/ 1510884 h 1512570"/>
                <a:gd name="T56" fmla="*/ 952988 w 1800225"/>
                <a:gd name="T57" fmla="*/ 1510884 h 1512570"/>
                <a:gd name="T58" fmla="*/ 1056265 w 1800225"/>
                <a:gd name="T59" fmla="*/ 1500829 h 1512570"/>
                <a:gd name="T60" fmla="*/ 1155647 w 1800225"/>
                <a:gd name="T61" fmla="*/ 1481262 h 1512570"/>
                <a:gd name="T62" fmla="*/ 1250460 w 1800225"/>
                <a:gd name="T63" fmla="*/ 1452751 h 1512570"/>
                <a:gd name="T64" fmla="*/ 1340027 w 1800225"/>
                <a:gd name="T65" fmla="*/ 1415863 h 1512570"/>
                <a:gd name="T66" fmla="*/ 1423675 w 1800225"/>
                <a:gd name="T67" fmla="*/ 1371165 h 1512570"/>
                <a:gd name="T68" fmla="*/ 1500726 w 1800225"/>
                <a:gd name="T69" fmla="*/ 1319225 h 1512570"/>
                <a:gd name="T70" fmla="*/ 1570506 w 1800225"/>
                <a:gd name="T71" fmla="*/ 1260609 h 1512570"/>
                <a:gd name="T72" fmla="*/ 1632340 w 1800225"/>
                <a:gd name="T73" fmla="*/ 1195886 h 1512570"/>
                <a:gd name="T74" fmla="*/ 1685552 w 1800225"/>
                <a:gd name="T75" fmla="*/ 1125623 h 1512570"/>
                <a:gd name="T76" fmla="*/ 1729466 w 1800225"/>
                <a:gd name="T77" fmla="*/ 1050386 h 1512570"/>
                <a:gd name="T78" fmla="*/ 1763408 w 1800225"/>
                <a:gd name="T79" fmla="*/ 970743 h 1512570"/>
                <a:gd name="T80" fmla="*/ 1786702 w 1800225"/>
                <a:gd name="T81" fmla="*/ 887262 h 1512570"/>
                <a:gd name="T82" fmla="*/ 1798672 w 1800225"/>
                <a:gd name="T83" fmla="*/ 800509 h 1512570"/>
                <a:gd name="T84" fmla="*/ 1798672 w 1800225"/>
                <a:gd name="T85" fmla="*/ 711658 h 1512570"/>
                <a:gd name="T86" fmla="*/ 1786702 w 1800225"/>
                <a:gd name="T87" fmla="*/ 624906 h 1512570"/>
                <a:gd name="T88" fmla="*/ 1763408 w 1800225"/>
                <a:gd name="T89" fmla="*/ 541425 h 1512570"/>
                <a:gd name="T90" fmla="*/ 1729466 w 1800225"/>
                <a:gd name="T91" fmla="*/ 461782 h 1512570"/>
                <a:gd name="T92" fmla="*/ 1685552 w 1800225"/>
                <a:gd name="T93" fmla="*/ 386545 h 1512570"/>
                <a:gd name="T94" fmla="*/ 1632340 w 1800225"/>
                <a:gd name="T95" fmla="*/ 316281 h 1512570"/>
                <a:gd name="T96" fmla="*/ 1570506 w 1800225"/>
                <a:gd name="T97" fmla="*/ 251558 h 1512570"/>
                <a:gd name="T98" fmla="*/ 1500726 w 1800225"/>
                <a:gd name="T99" fmla="*/ 192943 h 1512570"/>
                <a:gd name="T100" fmla="*/ 1423675 w 1800225"/>
                <a:gd name="T101" fmla="*/ 141003 h 1512570"/>
                <a:gd name="T102" fmla="*/ 1340027 w 1800225"/>
                <a:gd name="T103" fmla="*/ 96305 h 1512570"/>
                <a:gd name="T104" fmla="*/ 1250460 w 1800225"/>
                <a:gd name="T105" fmla="*/ 59416 h 1512570"/>
                <a:gd name="T106" fmla="*/ 1155647 w 1800225"/>
                <a:gd name="T107" fmla="*/ 30905 h 1512570"/>
                <a:gd name="T108" fmla="*/ 1056265 w 1800225"/>
                <a:gd name="T109" fmla="*/ 11338 h 1512570"/>
                <a:gd name="T110" fmla="*/ 952988 w 1800225"/>
                <a:gd name="T111" fmla="*/ 1283 h 15125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0225"/>
                <a:gd name="T169" fmla="*/ 0 h 1512570"/>
                <a:gd name="T170" fmla="*/ 1800225 w 1800225"/>
                <a:gd name="T171" fmla="*/ 1512570 h 15125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0225" h="1512570">
                  <a:moveTo>
                    <a:pt x="900101" y="0"/>
                  </a:moveTo>
                  <a:lnTo>
                    <a:pt x="847213" y="1283"/>
                  </a:lnTo>
                  <a:lnTo>
                    <a:pt x="795130" y="5086"/>
                  </a:lnTo>
                  <a:lnTo>
                    <a:pt x="743936" y="11338"/>
                  </a:lnTo>
                  <a:lnTo>
                    <a:pt x="693716" y="19968"/>
                  </a:lnTo>
                  <a:lnTo>
                    <a:pt x="644553" y="30905"/>
                  </a:lnTo>
                  <a:lnTo>
                    <a:pt x="596534" y="44078"/>
                  </a:lnTo>
                  <a:lnTo>
                    <a:pt x="549741" y="59416"/>
                  </a:lnTo>
                  <a:lnTo>
                    <a:pt x="504259" y="76849"/>
                  </a:lnTo>
                  <a:lnTo>
                    <a:pt x="460173" y="96305"/>
                  </a:lnTo>
                  <a:lnTo>
                    <a:pt x="417567" y="117713"/>
                  </a:lnTo>
                  <a:lnTo>
                    <a:pt x="376526" y="141003"/>
                  </a:lnTo>
                  <a:lnTo>
                    <a:pt x="337133" y="166103"/>
                  </a:lnTo>
                  <a:lnTo>
                    <a:pt x="299474" y="192943"/>
                  </a:lnTo>
                  <a:lnTo>
                    <a:pt x="263633" y="221452"/>
                  </a:lnTo>
                  <a:lnTo>
                    <a:pt x="229694" y="251558"/>
                  </a:lnTo>
                  <a:lnTo>
                    <a:pt x="197742" y="283192"/>
                  </a:lnTo>
                  <a:lnTo>
                    <a:pt x="167860" y="316281"/>
                  </a:lnTo>
                  <a:lnTo>
                    <a:pt x="140134" y="350756"/>
                  </a:lnTo>
                  <a:lnTo>
                    <a:pt x="114648" y="386545"/>
                  </a:lnTo>
                  <a:lnTo>
                    <a:pt x="91487" y="423577"/>
                  </a:lnTo>
                  <a:lnTo>
                    <a:pt x="70734" y="461782"/>
                  </a:lnTo>
                  <a:lnTo>
                    <a:pt x="52474" y="501088"/>
                  </a:lnTo>
                  <a:lnTo>
                    <a:pt x="36792" y="541425"/>
                  </a:lnTo>
                  <a:lnTo>
                    <a:pt x="23772" y="582721"/>
                  </a:lnTo>
                  <a:lnTo>
                    <a:pt x="13498" y="624906"/>
                  </a:lnTo>
                  <a:lnTo>
                    <a:pt x="6055" y="667909"/>
                  </a:lnTo>
                  <a:lnTo>
                    <a:pt x="1527" y="711658"/>
                  </a:lnTo>
                  <a:lnTo>
                    <a:pt x="0" y="756084"/>
                  </a:lnTo>
                  <a:lnTo>
                    <a:pt x="1527" y="800509"/>
                  </a:lnTo>
                  <a:lnTo>
                    <a:pt x="6055" y="844259"/>
                  </a:lnTo>
                  <a:lnTo>
                    <a:pt x="13498" y="887262"/>
                  </a:lnTo>
                  <a:lnTo>
                    <a:pt x="23772" y="929447"/>
                  </a:lnTo>
                  <a:lnTo>
                    <a:pt x="36792" y="970743"/>
                  </a:lnTo>
                  <a:lnTo>
                    <a:pt x="52474" y="1011080"/>
                  </a:lnTo>
                  <a:lnTo>
                    <a:pt x="70734" y="1050386"/>
                  </a:lnTo>
                  <a:lnTo>
                    <a:pt x="91487" y="1088590"/>
                  </a:lnTo>
                  <a:lnTo>
                    <a:pt x="114648" y="1125623"/>
                  </a:lnTo>
                  <a:lnTo>
                    <a:pt x="140134" y="1161411"/>
                  </a:lnTo>
                  <a:lnTo>
                    <a:pt x="167860" y="1195886"/>
                  </a:lnTo>
                  <a:lnTo>
                    <a:pt x="197742" y="1228976"/>
                  </a:lnTo>
                  <a:lnTo>
                    <a:pt x="229694" y="1260609"/>
                  </a:lnTo>
                  <a:lnTo>
                    <a:pt x="263633" y="1290716"/>
                  </a:lnTo>
                  <a:lnTo>
                    <a:pt x="299474" y="1319225"/>
                  </a:lnTo>
                  <a:lnTo>
                    <a:pt x="337133" y="1346065"/>
                  </a:lnTo>
                  <a:lnTo>
                    <a:pt x="376526" y="1371165"/>
                  </a:lnTo>
                  <a:lnTo>
                    <a:pt x="417567" y="1394455"/>
                  </a:lnTo>
                  <a:lnTo>
                    <a:pt x="460173" y="1415863"/>
                  </a:lnTo>
                  <a:lnTo>
                    <a:pt x="504259" y="1435319"/>
                  </a:lnTo>
                  <a:lnTo>
                    <a:pt x="549741" y="1452751"/>
                  </a:lnTo>
                  <a:lnTo>
                    <a:pt x="596534" y="1468089"/>
                  </a:lnTo>
                  <a:lnTo>
                    <a:pt x="644553" y="1481262"/>
                  </a:lnTo>
                  <a:lnTo>
                    <a:pt x="693716" y="1492199"/>
                  </a:lnTo>
                  <a:lnTo>
                    <a:pt x="743936" y="1500829"/>
                  </a:lnTo>
                  <a:lnTo>
                    <a:pt x="795130" y="1507081"/>
                  </a:lnTo>
                  <a:lnTo>
                    <a:pt x="847213" y="1510884"/>
                  </a:lnTo>
                  <a:lnTo>
                    <a:pt x="900101" y="1512168"/>
                  </a:lnTo>
                  <a:lnTo>
                    <a:pt x="952988" y="1510884"/>
                  </a:lnTo>
                  <a:lnTo>
                    <a:pt x="1005071" y="1507081"/>
                  </a:lnTo>
                  <a:lnTo>
                    <a:pt x="1056265" y="1500829"/>
                  </a:lnTo>
                  <a:lnTo>
                    <a:pt x="1106485" y="1492199"/>
                  </a:lnTo>
                  <a:lnTo>
                    <a:pt x="1155647" y="1481262"/>
                  </a:lnTo>
                  <a:lnTo>
                    <a:pt x="1203667" y="1468089"/>
                  </a:lnTo>
                  <a:lnTo>
                    <a:pt x="1250460" y="1452751"/>
                  </a:lnTo>
                  <a:lnTo>
                    <a:pt x="1295942" y="1435319"/>
                  </a:lnTo>
                  <a:lnTo>
                    <a:pt x="1340027" y="1415863"/>
                  </a:lnTo>
                  <a:lnTo>
                    <a:pt x="1382633" y="1394455"/>
                  </a:lnTo>
                  <a:lnTo>
                    <a:pt x="1423675" y="1371165"/>
                  </a:lnTo>
                  <a:lnTo>
                    <a:pt x="1463067" y="1346065"/>
                  </a:lnTo>
                  <a:lnTo>
                    <a:pt x="1500726" y="1319225"/>
                  </a:lnTo>
                  <a:lnTo>
                    <a:pt x="1536567" y="1290716"/>
                  </a:lnTo>
                  <a:lnTo>
                    <a:pt x="1570506" y="1260609"/>
                  </a:lnTo>
                  <a:lnTo>
                    <a:pt x="1602458" y="1228976"/>
                  </a:lnTo>
                  <a:lnTo>
                    <a:pt x="1632340" y="1195886"/>
                  </a:lnTo>
                  <a:lnTo>
                    <a:pt x="1660066" y="1161411"/>
                  </a:lnTo>
                  <a:lnTo>
                    <a:pt x="1685552" y="1125623"/>
                  </a:lnTo>
                  <a:lnTo>
                    <a:pt x="1708713" y="1088590"/>
                  </a:lnTo>
                  <a:lnTo>
                    <a:pt x="1729466" y="1050386"/>
                  </a:lnTo>
                  <a:lnTo>
                    <a:pt x="1747726" y="1011080"/>
                  </a:lnTo>
                  <a:lnTo>
                    <a:pt x="1763408" y="970743"/>
                  </a:lnTo>
                  <a:lnTo>
                    <a:pt x="1776428" y="929447"/>
                  </a:lnTo>
                  <a:lnTo>
                    <a:pt x="1786702" y="887262"/>
                  </a:lnTo>
                  <a:lnTo>
                    <a:pt x="1794145" y="844259"/>
                  </a:lnTo>
                  <a:lnTo>
                    <a:pt x="1798672" y="800509"/>
                  </a:lnTo>
                  <a:lnTo>
                    <a:pt x="1800200" y="756084"/>
                  </a:lnTo>
                  <a:lnTo>
                    <a:pt x="1798672" y="711658"/>
                  </a:lnTo>
                  <a:lnTo>
                    <a:pt x="1794145" y="667909"/>
                  </a:lnTo>
                  <a:lnTo>
                    <a:pt x="1786702" y="624906"/>
                  </a:lnTo>
                  <a:lnTo>
                    <a:pt x="1776428" y="582721"/>
                  </a:lnTo>
                  <a:lnTo>
                    <a:pt x="1763408" y="541425"/>
                  </a:lnTo>
                  <a:lnTo>
                    <a:pt x="1747726" y="501088"/>
                  </a:lnTo>
                  <a:lnTo>
                    <a:pt x="1729466" y="461782"/>
                  </a:lnTo>
                  <a:lnTo>
                    <a:pt x="1708713" y="423577"/>
                  </a:lnTo>
                  <a:lnTo>
                    <a:pt x="1685552" y="386545"/>
                  </a:lnTo>
                  <a:lnTo>
                    <a:pt x="1660066" y="350756"/>
                  </a:lnTo>
                  <a:lnTo>
                    <a:pt x="1632340" y="316281"/>
                  </a:lnTo>
                  <a:lnTo>
                    <a:pt x="1602458" y="283192"/>
                  </a:lnTo>
                  <a:lnTo>
                    <a:pt x="1570506" y="251558"/>
                  </a:lnTo>
                  <a:lnTo>
                    <a:pt x="1536567" y="221452"/>
                  </a:lnTo>
                  <a:lnTo>
                    <a:pt x="1500726" y="192943"/>
                  </a:lnTo>
                  <a:lnTo>
                    <a:pt x="1463067" y="166103"/>
                  </a:lnTo>
                  <a:lnTo>
                    <a:pt x="1423675" y="141003"/>
                  </a:lnTo>
                  <a:lnTo>
                    <a:pt x="1382633" y="117713"/>
                  </a:lnTo>
                  <a:lnTo>
                    <a:pt x="1340027" y="96305"/>
                  </a:lnTo>
                  <a:lnTo>
                    <a:pt x="1295942" y="76849"/>
                  </a:lnTo>
                  <a:lnTo>
                    <a:pt x="1250460" y="59416"/>
                  </a:lnTo>
                  <a:lnTo>
                    <a:pt x="1203667" y="44078"/>
                  </a:lnTo>
                  <a:lnTo>
                    <a:pt x="1155647" y="30905"/>
                  </a:lnTo>
                  <a:lnTo>
                    <a:pt x="1106485" y="19968"/>
                  </a:lnTo>
                  <a:lnTo>
                    <a:pt x="1056265" y="11338"/>
                  </a:lnTo>
                  <a:lnTo>
                    <a:pt x="1005071" y="5086"/>
                  </a:lnTo>
                  <a:lnTo>
                    <a:pt x="952988" y="1283"/>
                  </a:lnTo>
                  <a:lnTo>
                    <a:pt x="900101"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76" name="object 17">
              <a:extLst>
                <a:ext uri="{FF2B5EF4-FFF2-40B4-BE49-F238E27FC236}">
                  <a16:creationId xmlns:a16="http://schemas.microsoft.com/office/drawing/2014/main" id="{EA811F3F-11EF-5ED5-160F-FD77A5AC8975}"/>
                </a:ext>
              </a:extLst>
            </p:cNvPr>
            <p:cNvSpPr>
              <a:spLocks/>
            </p:cNvSpPr>
            <p:nvPr/>
          </p:nvSpPr>
          <p:spPr bwMode="auto">
            <a:xfrm>
              <a:off x="5148063" y="4122916"/>
              <a:ext cx="1800225" cy="1512570"/>
            </a:xfrm>
            <a:custGeom>
              <a:avLst/>
              <a:gdLst>
                <a:gd name="T0" fmla="*/ 1527 w 1800225"/>
                <a:gd name="T1" fmla="*/ 711658 h 1512570"/>
                <a:gd name="T2" fmla="*/ 13498 w 1800225"/>
                <a:gd name="T3" fmla="*/ 624905 h 1512570"/>
                <a:gd name="T4" fmla="*/ 36792 w 1800225"/>
                <a:gd name="T5" fmla="*/ 541424 h 1512570"/>
                <a:gd name="T6" fmla="*/ 70734 w 1800225"/>
                <a:gd name="T7" fmla="*/ 461781 h 1512570"/>
                <a:gd name="T8" fmla="*/ 114648 w 1800225"/>
                <a:gd name="T9" fmla="*/ 386545 h 1512570"/>
                <a:gd name="T10" fmla="*/ 167860 w 1800225"/>
                <a:gd name="T11" fmla="*/ 316281 h 1512570"/>
                <a:gd name="T12" fmla="*/ 229694 w 1800225"/>
                <a:gd name="T13" fmla="*/ 251558 h 1512570"/>
                <a:gd name="T14" fmla="*/ 299474 w 1800225"/>
                <a:gd name="T15" fmla="*/ 192943 h 1512570"/>
                <a:gd name="T16" fmla="*/ 376525 w 1800225"/>
                <a:gd name="T17" fmla="*/ 141002 h 1512570"/>
                <a:gd name="T18" fmla="*/ 460172 w 1800225"/>
                <a:gd name="T19" fmla="*/ 96304 h 1512570"/>
                <a:gd name="T20" fmla="*/ 549740 w 1800225"/>
                <a:gd name="T21" fmla="*/ 59416 h 1512570"/>
                <a:gd name="T22" fmla="*/ 644553 w 1800225"/>
                <a:gd name="T23" fmla="*/ 30905 h 1512570"/>
                <a:gd name="T24" fmla="*/ 743935 w 1800225"/>
                <a:gd name="T25" fmla="*/ 11338 h 1512570"/>
                <a:gd name="T26" fmla="*/ 847212 w 1800225"/>
                <a:gd name="T27" fmla="*/ 1283 h 1512570"/>
                <a:gd name="T28" fmla="*/ 952987 w 1800225"/>
                <a:gd name="T29" fmla="*/ 1283 h 1512570"/>
                <a:gd name="T30" fmla="*/ 1056264 w 1800225"/>
                <a:gd name="T31" fmla="*/ 11338 h 1512570"/>
                <a:gd name="T32" fmla="*/ 1155646 w 1800225"/>
                <a:gd name="T33" fmla="*/ 30905 h 1512570"/>
                <a:gd name="T34" fmla="*/ 1250459 w 1800225"/>
                <a:gd name="T35" fmla="*/ 59416 h 1512570"/>
                <a:gd name="T36" fmla="*/ 1340026 w 1800225"/>
                <a:gd name="T37" fmla="*/ 96304 h 1512570"/>
                <a:gd name="T38" fmla="*/ 1423674 w 1800225"/>
                <a:gd name="T39" fmla="*/ 141002 h 1512570"/>
                <a:gd name="T40" fmla="*/ 1500725 w 1800225"/>
                <a:gd name="T41" fmla="*/ 192943 h 1512570"/>
                <a:gd name="T42" fmla="*/ 1570505 w 1800225"/>
                <a:gd name="T43" fmla="*/ 251558 h 1512570"/>
                <a:gd name="T44" fmla="*/ 1632339 w 1800225"/>
                <a:gd name="T45" fmla="*/ 316281 h 1512570"/>
                <a:gd name="T46" fmla="*/ 1685551 w 1800225"/>
                <a:gd name="T47" fmla="*/ 386545 h 1512570"/>
                <a:gd name="T48" fmla="*/ 1729465 w 1800225"/>
                <a:gd name="T49" fmla="*/ 461781 h 1512570"/>
                <a:gd name="T50" fmla="*/ 1763407 w 1800225"/>
                <a:gd name="T51" fmla="*/ 541424 h 1512570"/>
                <a:gd name="T52" fmla="*/ 1786701 w 1800225"/>
                <a:gd name="T53" fmla="*/ 624905 h 1512570"/>
                <a:gd name="T54" fmla="*/ 1798672 w 1800225"/>
                <a:gd name="T55" fmla="*/ 711658 h 1512570"/>
                <a:gd name="T56" fmla="*/ 1798672 w 1800225"/>
                <a:gd name="T57" fmla="*/ 800509 h 1512570"/>
                <a:gd name="T58" fmla="*/ 1786701 w 1800225"/>
                <a:gd name="T59" fmla="*/ 887262 h 1512570"/>
                <a:gd name="T60" fmla="*/ 1763407 w 1800225"/>
                <a:gd name="T61" fmla="*/ 970743 h 1512570"/>
                <a:gd name="T62" fmla="*/ 1729465 w 1800225"/>
                <a:gd name="T63" fmla="*/ 1050386 h 1512570"/>
                <a:gd name="T64" fmla="*/ 1685551 w 1800225"/>
                <a:gd name="T65" fmla="*/ 1125622 h 1512570"/>
                <a:gd name="T66" fmla="*/ 1632339 w 1800225"/>
                <a:gd name="T67" fmla="*/ 1195886 h 1512570"/>
                <a:gd name="T68" fmla="*/ 1570505 w 1800225"/>
                <a:gd name="T69" fmla="*/ 1260609 h 1512570"/>
                <a:gd name="T70" fmla="*/ 1500725 w 1800225"/>
                <a:gd name="T71" fmla="*/ 1319225 h 1512570"/>
                <a:gd name="T72" fmla="*/ 1423674 w 1800225"/>
                <a:gd name="T73" fmla="*/ 1371165 h 1512570"/>
                <a:gd name="T74" fmla="*/ 1340026 w 1800225"/>
                <a:gd name="T75" fmla="*/ 1415863 h 1512570"/>
                <a:gd name="T76" fmla="*/ 1250459 w 1800225"/>
                <a:gd name="T77" fmla="*/ 1452751 h 1512570"/>
                <a:gd name="T78" fmla="*/ 1155646 w 1800225"/>
                <a:gd name="T79" fmla="*/ 1481262 h 1512570"/>
                <a:gd name="T80" fmla="*/ 1056264 w 1800225"/>
                <a:gd name="T81" fmla="*/ 1500829 h 1512570"/>
                <a:gd name="T82" fmla="*/ 952987 w 1800225"/>
                <a:gd name="T83" fmla="*/ 1510884 h 1512570"/>
                <a:gd name="T84" fmla="*/ 847212 w 1800225"/>
                <a:gd name="T85" fmla="*/ 1510884 h 1512570"/>
                <a:gd name="T86" fmla="*/ 743935 w 1800225"/>
                <a:gd name="T87" fmla="*/ 1500829 h 1512570"/>
                <a:gd name="T88" fmla="*/ 644553 w 1800225"/>
                <a:gd name="T89" fmla="*/ 1481262 h 1512570"/>
                <a:gd name="T90" fmla="*/ 549740 w 1800225"/>
                <a:gd name="T91" fmla="*/ 1452751 h 1512570"/>
                <a:gd name="T92" fmla="*/ 460172 w 1800225"/>
                <a:gd name="T93" fmla="*/ 1415863 h 1512570"/>
                <a:gd name="T94" fmla="*/ 376525 w 1800225"/>
                <a:gd name="T95" fmla="*/ 1371165 h 1512570"/>
                <a:gd name="T96" fmla="*/ 299474 w 1800225"/>
                <a:gd name="T97" fmla="*/ 1319225 h 1512570"/>
                <a:gd name="T98" fmla="*/ 229694 w 1800225"/>
                <a:gd name="T99" fmla="*/ 1260609 h 1512570"/>
                <a:gd name="T100" fmla="*/ 167860 w 1800225"/>
                <a:gd name="T101" fmla="*/ 1195886 h 1512570"/>
                <a:gd name="T102" fmla="*/ 114648 w 1800225"/>
                <a:gd name="T103" fmla="*/ 1125622 h 1512570"/>
                <a:gd name="T104" fmla="*/ 70734 w 1800225"/>
                <a:gd name="T105" fmla="*/ 1050386 h 1512570"/>
                <a:gd name="T106" fmla="*/ 36792 w 1800225"/>
                <a:gd name="T107" fmla="*/ 970743 h 1512570"/>
                <a:gd name="T108" fmla="*/ 13498 w 1800225"/>
                <a:gd name="T109" fmla="*/ 887262 h 1512570"/>
                <a:gd name="T110" fmla="*/ 1527 w 1800225"/>
                <a:gd name="T111" fmla="*/ 800509 h 15125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0225"/>
                <a:gd name="T169" fmla="*/ 0 h 1512570"/>
                <a:gd name="T170" fmla="*/ 1800225 w 1800225"/>
                <a:gd name="T171" fmla="*/ 1512570 h 15125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0225" h="1512570">
                  <a:moveTo>
                    <a:pt x="0" y="756084"/>
                  </a:moveTo>
                  <a:lnTo>
                    <a:pt x="1527" y="711658"/>
                  </a:lnTo>
                  <a:lnTo>
                    <a:pt x="6055" y="667908"/>
                  </a:lnTo>
                  <a:lnTo>
                    <a:pt x="13498" y="624905"/>
                  </a:lnTo>
                  <a:lnTo>
                    <a:pt x="23772" y="582720"/>
                  </a:lnTo>
                  <a:lnTo>
                    <a:pt x="36792" y="541424"/>
                  </a:lnTo>
                  <a:lnTo>
                    <a:pt x="52474" y="501088"/>
                  </a:lnTo>
                  <a:lnTo>
                    <a:pt x="70734" y="461781"/>
                  </a:lnTo>
                  <a:lnTo>
                    <a:pt x="91487" y="423577"/>
                  </a:lnTo>
                  <a:lnTo>
                    <a:pt x="114648" y="386545"/>
                  </a:lnTo>
                  <a:lnTo>
                    <a:pt x="140134" y="350756"/>
                  </a:lnTo>
                  <a:lnTo>
                    <a:pt x="167860" y="316281"/>
                  </a:lnTo>
                  <a:lnTo>
                    <a:pt x="197741" y="283192"/>
                  </a:lnTo>
                  <a:lnTo>
                    <a:pt x="229694" y="251558"/>
                  </a:lnTo>
                  <a:lnTo>
                    <a:pt x="263633" y="221451"/>
                  </a:lnTo>
                  <a:lnTo>
                    <a:pt x="299474" y="192943"/>
                  </a:lnTo>
                  <a:lnTo>
                    <a:pt x="337133" y="166103"/>
                  </a:lnTo>
                  <a:lnTo>
                    <a:pt x="376525" y="141002"/>
                  </a:lnTo>
                  <a:lnTo>
                    <a:pt x="417567" y="117713"/>
                  </a:lnTo>
                  <a:lnTo>
                    <a:pt x="460172" y="96304"/>
                  </a:lnTo>
                  <a:lnTo>
                    <a:pt x="504258" y="76849"/>
                  </a:lnTo>
                  <a:lnTo>
                    <a:pt x="549740" y="59416"/>
                  </a:lnTo>
                  <a:lnTo>
                    <a:pt x="596533" y="44078"/>
                  </a:lnTo>
                  <a:lnTo>
                    <a:pt x="644553" y="30905"/>
                  </a:lnTo>
                  <a:lnTo>
                    <a:pt x="693715" y="19968"/>
                  </a:lnTo>
                  <a:lnTo>
                    <a:pt x="743935" y="11338"/>
                  </a:lnTo>
                  <a:lnTo>
                    <a:pt x="795129" y="5086"/>
                  </a:lnTo>
                  <a:lnTo>
                    <a:pt x="847212" y="1283"/>
                  </a:lnTo>
                  <a:lnTo>
                    <a:pt x="900100" y="0"/>
                  </a:lnTo>
                  <a:lnTo>
                    <a:pt x="952987" y="1283"/>
                  </a:lnTo>
                  <a:lnTo>
                    <a:pt x="1005070" y="5086"/>
                  </a:lnTo>
                  <a:lnTo>
                    <a:pt x="1056264" y="11338"/>
                  </a:lnTo>
                  <a:lnTo>
                    <a:pt x="1106484" y="19968"/>
                  </a:lnTo>
                  <a:lnTo>
                    <a:pt x="1155646" y="30905"/>
                  </a:lnTo>
                  <a:lnTo>
                    <a:pt x="1203666" y="44078"/>
                  </a:lnTo>
                  <a:lnTo>
                    <a:pt x="1250459" y="59416"/>
                  </a:lnTo>
                  <a:lnTo>
                    <a:pt x="1295940" y="76849"/>
                  </a:lnTo>
                  <a:lnTo>
                    <a:pt x="1340026" y="96304"/>
                  </a:lnTo>
                  <a:lnTo>
                    <a:pt x="1382632" y="117713"/>
                  </a:lnTo>
                  <a:lnTo>
                    <a:pt x="1423674" y="141002"/>
                  </a:lnTo>
                  <a:lnTo>
                    <a:pt x="1463066" y="166103"/>
                  </a:lnTo>
                  <a:lnTo>
                    <a:pt x="1500725" y="192943"/>
                  </a:lnTo>
                  <a:lnTo>
                    <a:pt x="1536566" y="221451"/>
                  </a:lnTo>
                  <a:lnTo>
                    <a:pt x="1570505" y="251558"/>
                  </a:lnTo>
                  <a:lnTo>
                    <a:pt x="1602458" y="283192"/>
                  </a:lnTo>
                  <a:lnTo>
                    <a:pt x="1632339" y="316281"/>
                  </a:lnTo>
                  <a:lnTo>
                    <a:pt x="1660065" y="350756"/>
                  </a:lnTo>
                  <a:lnTo>
                    <a:pt x="1685551" y="386545"/>
                  </a:lnTo>
                  <a:lnTo>
                    <a:pt x="1708712" y="423577"/>
                  </a:lnTo>
                  <a:lnTo>
                    <a:pt x="1729465" y="461781"/>
                  </a:lnTo>
                  <a:lnTo>
                    <a:pt x="1747725" y="501088"/>
                  </a:lnTo>
                  <a:lnTo>
                    <a:pt x="1763407" y="541424"/>
                  </a:lnTo>
                  <a:lnTo>
                    <a:pt x="1776427" y="582720"/>
                  </a:lnTo>
                  <a:lnTo>
                    <a:pt x="1786701" y="624905"/>
                  </a:lnTo>
                  <a:lnTo>
                    <a:pt x="1794144" y="667908"/>
                  </a:lnTo>
                  <a:lnTo>
                    <a:pt x="1798672" y="711658"/>
                  </a:lnTo>
                  <a:lnTo>
                    <a:pt x="1800200" y="756084"/>
                  </a:lnTo>
                  <a:lnTo>
                    <a:pt x="1798672" y="800509"/>
                  </a:lnTo>
                  <a:lnTo>
                    <a:pt x="1794144" y="844259"/>
                  </a:lnTo>
                  <a:lnTo>
                    <a:pt x="1786701" y="887262"/>
                  </a:lnTo>
                  <a:lnTo>
                    <a:pt x="1776427" y="929447"/>
                  </a:lnTo>
                  <a:lnTo>
                    <a:pt x="1763407" y="970743"/>
                  </a:lnTo>
                  <a:lnTo>
                    <a:pt x="1747725" y="1011080"/>
                  </a:lnTo>
                  <a:lnTo>
                    <a:pt x="1729465" y="1050386"/>
                  </a:lnTo>
                  <a:lnTo>
                    <a:pt x="1708712" y="1088590"/>
                  </a:lnTo>
                  <a:lnTo>
                    <a:pt x="1685551" y="1125622"/>
                  </a:lnTo>
                  <a:lnTo>
                    <a:pt x="1660065" y="1161411"/>
                  </a:lnTo>
                  <a:lnTo>
                    <a:pt x="1632339" y="1195886"/>
                  </a:lnTo>
                  <a:lnTo>
                    <a:pt x="1602458" y="1228976"/>
                  </a:lnTo>
                  <a:lnTo>
                    <a:pt x="1570505" y="1260609"/>
                  </a:lnTo>
                  <a:lnTo>
                    <a:pt x="1536566" y="1290716"/>
                  </a:lnTo>
                  <a:lnTo>
                    <a:pt x="1500725" y="1319225"/>
                  </a:lnTo>
                  <a:lnTo>
                    <a:pt x="1463066" y="1346064"/>
                  </a:lnTo>
                  <a:lnTo>
                    <a:pt x="1423674" y="1371165"/>
                  </a:lnTo>
                  <a:lnTo>
                    <a:pt x="1382632" y="1394454"/>
                  </a:lnTo>
                  <a:lnTo>
                    <a:pt x="1340026" y="1415863"/>
                  </a:lnTo>
                  <a:lnTo>
                    <a:pt x="1295940" y="1435318"/>
                  </a:lnTo>
                  <a:lnTo>
                    <a:pt x="1250459" y="1452751"/>
                  </a:lnTo>
                  <a:lnTo>
                    <a:pt x="1203666" y="1468089"/>
                  </a:lnTo>
                  <a:lnTo>
                    <a:pt x="1155646" y="1481262"/>
                  </a:lnTo>
                  <a:lnTo>
                    <a:pt x="1106484" y="1492199"/>
                  </a:lnTo>
                  <a:lnTo>
                    <a:pt x="1056264" y="1500829"/>
                  </a:lnTo>
                  <a:lnTo>
                    <a:pt x="1005070" y="1507081"/>
                  </a:lnTo>
                  <a:lnTo>
                    <a:pt x="952987" y="1510884"/>
                  </a:lnTo>
                  <a:lnTo>
                    <a:pt x="900100" y="1512168"/>
                  </a:lnTo>
                  <a:lnTo>
                    <a:pt x="847212" y="1510884"/>
                  </a:lnTo>
                  <a:lnTo>
                    <a:pt x="795129" y="1507081"/>
                  </a:lnTo>
                  <a:lnTo>
                    <a:pt x="743935" y="1500829"/>
                  </a:lnTo>
                  <a:lnTo>
                    <a:pt x="693715" y="1492199"/>
                  </a:lnTo>
                  <a:lnTo>
                    <a:pt x="644553" y="1481262"/>
                  </a:lnTo>
                  <a:lnTo>
                    <a:pt x="596533" y="1468089"/>
                  </a:lnTo>
                  <a:lnTo>
                    <a:pt x="549740" y="1452751"/>
                  </a:lnTo>
                  <a:lnTo>
                    <a:pt x="504258" y="1435318"/>
                  </a:lnTo>
                  <a:lnTo>
                    <a:pt x="460172" y="1415863"/>
                  </a:lnTo>
                  <a:lnTo>
                    <a:pt x="417567" y="1394454"/>
                  </a:lnTo>
                  <a:lnTo>
                    <a:pt x="376525" y="1371165"/>
                  </a:lnTo>
                  <a:lnTo>
                    <a:pt x="337133" y="1346064"/>
                  </a:lnTo>
                  <a:lnTo>
                    <a:pt x="299474" y="1319225"/>
                  </a:lnTo>
                  <a:lnTo>
                    <a:pt x="263633" y="1290716"/>
                  </a:lnTo>
                  <a:lnTo>
                    <a:pt x="229694" y="1260609"/>
                  </a:lnTo>
                  <a:lnTo>
                    <a:pt x="197741" y="1228976"/>
                  </a:lnTo>
                  <a:lnTo>
                    <a:pt x="167860" y="1195886"/>
                  </a:lnTo>
                  <a:lnTo>
                    <a:pt x="140134" y="1161411"/>
                  </a:lnTo>
                  <a:lnTo>
                    <a:pt x="114648" y="1125622"/>
                  </a:lnTo>
                  <a:lnTo>
                    <a:pt x="91487" y="1088590"/>
                  </a:lnTo>
                  <a:lnTo>
                    <a:pt x="70734" y="1050386"/>
                  </a:lnTo>
                  <a:lnTo>
                    <a:pt x="52474" y="1011080"/>
                  </a:lnTo>
                  <a:lnTo>
                    <a:pt x="36792" y="970743"/>
                  </a:lnTo>
                  <a:lnTo>
                    <a:pt x="23772" y="929447"/>
                  </a:lnTo>
                  <a:lnTo>
                    <a:pt x="13498" y="887262"/>
                  </a:lnTo>
                  <a:lnTo>
                    <a:pt x="6055" y="844259"/>
                  </a:lnTo>
                  <a:lnTo>
                    <a:pt x="1527" y="800509"/>
                  </a:lnTo>
                  <a:lnTo>
                    <a:pt x="0" y="75608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3080" name="object 18">
            <a:extLst>
              <a:ext uri="{FF2B5EF4-FFF2-40B4-BE49-F238E27FC236}">
                <a16:creationId xmlns:a16="http://schemas.microsoft.com/office/drawing/2014/main" id="{CD5BE439-F4A8-8B3C-74D7-7A492F3D2156}"/>
              </a:ext>
            </a:extLst>
          </p:cNvPr>
          <p:cNvSpPr txBox="1">
            <a:spLocks noChangeArrowheads="1"/>
          </p:cNvSpPr>
          <p:nvPr/>
        </p:nvSpPr>
        <p:spPr bwMode="auto">
          <a:xfrm>
            <a:off x="5567363" y="4545013"/>
            <a:ext cx="162083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350" rIns="0" bIns="0">
            <a:spAutoFit/>
          </a:bodyPr>
          <a:lstStyle>
            <a:lvl1pPr marL="109538" indent="-9683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01000"/>
              </a:lnSpc>
              <a:spcBef>
                <a:spcPts val="50"/>
              </a:spcBef>
            </a:pPr>
            <a:r>
              <a:rPr lang="de-DE" altLang="de-DE" sz="2400" b="1">
                <a:cs typeface="Times New Roman" panose="02020603050405020304" pitchFamily="18" charset="0"/>
              </a:rPr>
              <a:t>Becken</a:t>
            </a:r>
            <a:r>
              <a:rPr lang="de-CH" altLang="de-DE" sz="2400" b="1">
                <a:cs typeface="Times New Roman" panose="02020603050405020304" pitchFamily="18" charset="0"/>
              </a:rPr>
              <a:t>-</a:t>
            </a:r>
          </a:p>
          <a:p>
            <a:pPr>
              <a:lnSpc>
                <a:spcPct val="101000"/>
              </a:lnSpc>
              <a:spcBef>
                <a:spcPts val="50"/>
              </a:spcBef>
            </a:pPr>
            <a:r>
              <a:rPr lang="de-DE" altLang="de-DE" sz="2400" b="1">
                <a:cs typeface="Times New Roman" panose="02020603050405020304" pitchFamily="18" charset="0"/>
              </a:rPr>
              <a:t>boden</a:t>
            </a:r>
          </a:p>
        </p:txBody>
      </p:sp>
      <p:grpSp>
        <p:nvGrpSpPr>
          <p:cNvPr id="3081" name="object 19">
            <a:extLst>
              <a:ext uri="{FF2B5EF4-FFF2-40B4-BE49-F238E27FC236}">
                <a16:creationId xmlns:a16="http://schemas.microsoft.com/office/drawing/2014/main" id="{51BF95C2-2148-4DD9-1363-7044F19A55AA}"/>
              </a:ext>
            </a:extLst>
          </p:cNvPr>
          <p:cNvGrpSpPr>
            <a:grpSpLocks/>
          </p:cNvGrpSpPr>
          <p:nvPr/>
        </p:nvGrpSpPr>
        <p:grpSpPr bwMode="auto">
          <a:xfrm>
            <a:off x="2770188" y="1704975"/>
            <a:ext cx="1809750" cy="1522413"/>
            <a:chOff x="2762279" y="1732048"/>
            <a:chExt cx="1809750" cy="1522095"/>
          </a:xfrm>
        </p:grpSpPr>
        <p:sp>
          <p:nvSpPr>
            <p:cNvPr id="3173" name="object 20">
              <a:extLst>
                <a:ext uri="{FF2B5EF4-FFF2-40B4-BE49-F238E27FC236}">
                  <a16:creationId xmlns:a16="http://schemas.microsoft.com/office/drawing/2014/main" id="{50BBCD17-02AF-C74F-1D5F-EA815DD4910C}"/>
                </a:ext>
              </a:extLst>
            </p:cNvPr>
            <p:cNvSpPr>
              <a:spLocks/>
            </p:cNvSpPr>
            <p:nvPr/>
          </p:nvSpPr>
          <p:spPr bwMode="auto">
            <a:xfrm>
              <a:off x="2767041" y="1736811"/>
              <a:ext cx="1800225" cy="1512570"/>
            </a:xfrm>
            <a:custGeom>
              <a:avLst/>
              <a:gdLst>
                <a:gd name="T0" fmla="*/ 847212 w 1800225"/>
                <a:gd name="T1" fmla="*/ 1283 h 1512570"/>
                <a:gd name="T2" fmla="*/ 743935 w 1800225"/>
                <a:gd name="T3" fmla="*/ 11338 h 1512570"/>
                <a:gd name="T4" fmla="*/ 644553 w 1800225"/>
                <a:gd name="T5" fmla="*/ 30905 h 1512570"/>
                <a:gd name="T6" fmla="*/ 549740 w 1800225"/>
                <a:gd name="T7" fmla="*/ 59416 h 1512570"/>
                <a:gd name="T8" fmla="*/ 460172 w 1800225"/>
                <a:gd name="T9" fmla="*/ 96305 h 1512570"/>
                <a:gd name="T10" fmla="*/ 376525 w 1800225"/>
                <a:gd name="T11" fmla="*/ 141003 h 1512570"/>
                <a:gd name="T12" fmla="*/ 299474 w 1800225"/>
                <a:gd name="T13" fmla="*/ 192943 h 1512570"/>
                <a:gd name="T14" fmla="*/ 229694 w 1800225"/>
                <a:gd name="T15" fmla="*/ 251558 h 1512570"/>
                <a:gd name="T16" fmla="*/ 167860 w 1800225"/>
                <a:gd name="T17" fmla="*/ 316281 h 1512570"/>
                <a:gd name="T18" fmla="*/ 114648 w 1800225"/>
                <a:gd name="T19" fmla="*/ 386545 h 1512570"/>
                <a:gd name="T20" fmla="*/ 70734 w 1800225"/>
                <a:gd name="T21" fmla="*/ 461782 h 1512570"/>
                <a:gd name="T22" fmla="*/ 36792 w 1800225"/>
                <a:gd name="T23" fmla="*/ 541425 h 1512570"/>
                <a:gd name="T24" fmla="*/ 13498 w 1800225"/>
                <a:gd name="T25" fmla="*/ 624906 h 1512570"/>
                <a:gd name="T26" fmla="*/ 1527 w 1800225"/>
                <a:gd name="T27" fmla="*/ 711658 h 1512570"/>
                <a:gd name="T28" fmla="*/ 1527 w 1800225"/>
                <a:gd name="T29" fmla="*/ 800509 h 1512570"/>
                <a:gd name="T30" fmla="*/ 13498 w 1800225"/>
                <a:gd name="T31" fmla="*/ 887262 h 1512570"/>
                <a:gd name="T32" fmla="*/ 36792 w 1800225"/>
                <a:gd name="T33" fmla="*/ 970743 h 1512570"/>
                <a:gd name="T34" fmla="*/ 70734 w 1800225"/>
                <a:gd name="T35" fmla="*/ 1050386 h 1512570"/>
                <a:gd name="T36" fmla="*/ 114648 w 1800225"/>
                <a:gd name="T37" fmla="*/ 1125623 h 1512570"/>
                <a:gd name="T38" fmla="*/ 167860 w 1800225"/>
                <a:gd name="T39" fmla="*/ 1195886 h 1512570"/>
                <a:gd name="T40" fmla="*/ 229694 w 1800225"/>
                <a:gd name="T41" fmla="*/ 1260609 h 1512570"/>
                <a:gd name="T42" fmla="*/ 299474 w 1800225"/>
                <a:gd name="T43" fmla="*/ 1319225 h 1512570"/>
                <a:gd name="T44" fmla="*/ 376525 w 1800225"/>
                <a:gd name="T45" fmla="*/ 1371165 h 1512570"/>
                <a:gd name="T46" fmla="*/ 460172 w 1800225"/>
                <a:gd name="T47" fmla="*/ 1415863 h 1512570"/>
                <a:gd name="T48" fmla="*/ 549740 w 1800225"/>
                <a:gd name="T49" fmla="*/ 1452751 h 1512570"/>
                <a:gd name="T50" fmla="*/ 644553 w 1800225"/>
                <a:gd name="T51" fmla="*/ 1481262 h 1512570"/>
                <a:gd name="T52" fmla="*/ 743935 w 1800225"/>
                <a:gd name="T53" fmla="*/ 1500829 h 1512570"/>
                <a:gd name="T54" fmla="*/ 847212 w 1800225"/>
                <a:gd name="T55" fmla="*/ 1510885 h 1512570"/>
                <a:gd name="T56" fmla="*/ 952987 w 1800225"/>
                <a:gd name="T57" fmla="*/ 1510885 h 1512570"/>
                <a:gd name="T58" fmla="*/ 1056264 w 1800225"/>
                <a:gd name="T59" fmla="*/ 1500829 h 1512570"/>
                <a:gd name="T60" fmla="*/ 1155647 w 1800225"/>
                <a:gd name="T61" fmla="*/ 1481262 h 1512570"/>
                <a:gd name="T62" fmla="*/ 1250459 w 1800225"/>
                <a:gd name="T63" fmla="*/ 1452751 h 1512570"/>
                <a:gd name="T64" fmla="*/ 1340027 w 1800225"/>
                <a:gd name="T65" fmla="*/ 1415863 h 1512570"/>
                <a:gd name="T66" fmla="*/ 1423674 w 1800225"/>
                <a:gd name="T67" fmla="*/ 1371165 h 1512570"/>
                <a:gd name="T68" fmla="*/ 1500726 w 1800225"/>
                <a:gd name="T69" fmla="*/ 1319225 h 1512570"/>
                <a:gd name="T70" fmla="*/ 1570506 w 1800225"/>
                <a:gd name="T71" fmla="*/ 1260609 h 1512570"/>
                <a:gd name="T72" fmla="*/ 1632340 w 1800225"/>
                <a:gd name="T73" fmla="*/ 1195886 h 1512570"/>
                <a:gd name="T74" fmla="*/ 1685551 w 1800225"/>
                <a:gd name="T75" fmla="*/ 1125623 h 1512570"/>
                <a:gd name="T76" fmla="*/ 1729466 w 1800225"/>
                <a:gd name="T77" fmla="*/ 1050386 h 1512570"/>
                <a:gd name="T78" fmla="*/ 1763408 w 1800225"/>
                <a:gd name="T79" fmla="*/ 970743 h 1512570"/>
                <a:gd name="T80" fmla="*/ 1786702 w 1800225"/>
                <a:gd name="T81" fmla="*/ 887262 h 1512570"/>
                <a:gd name="T82" fmla="*/ 1798672 w 1800225"/>
                <a:gd name="T83" fmla="*/ 800509 h 1512570"/>
                <a:gd name="T84" fmla="*/ 1798672 w 1800225"/>
                <a:gd name="T85" fmla="*/ 711658 h 1512570"/>
                <a:gd name="T86" fmla="*/ 1786702 w 1800225"/>
                <a:gd name="T87" fmla="*/ 624906 h 1512570"/>
                <a:gd name="T88" fmla="*/ 1763408 w 1800225"/>
                <a:gd name="T89" fmla="*/ 541425 h 1512570"/>
                <a:gd name="T90" fmla="*/ 1729466 w 1800225"/>
                <a:gd name="T91" fmla="*/ 461782 h 1512570"/>
                <a:gd name="T92" fmla="*/ 1685551 w 1800225"/>
                <a:gd name="T93" fmla="*/ 386545 h 1512570"/>
                <a:gd name="T94" fmla="*/ 1632340 w 1800225"/>
                <a:gd name="T95" fmla="*/ 316281 h 1512570"/>
                <a:gd name="T96" fmla="*/ 1570506 w 1800225"/>
                <a:gd name="T97" fmla="*/ 251558 h 1512570"/>
                <a:gd name="T98" fmla="*/ 1500726 w 1800225"/>
                <a:gd name="T99" fmla="*/ 192943 h 1512570"/>
                <a:gd name="T100" fmla="*/ 1423674 w 1800225"/>
                <a:gd name="T101" fmla="*/ 141003 h 1512570"/>
                <a:gd name="T102" fmla="*/ 1340027 w 1800225"/>
                <a:gd name="T103" fmla="*/ 96305 h 1512570"/>
                <a:gd name="T104" fmla="*/ 1250459 w 1800225"/>
                <a:gd name="T105" fmla="*/ 59416 h 1512570"/>
                <a:gd name="T106" fmla="*/ 1155647 w 1800225"/>
                <a:gd name="T107" fmla="*/ 30905 h 1512570"/>
                <a:gd name="T108" fmla="*/ 1056264 w 1800225"/>
                <a:gd name="T109" fmla="*/ 11338 h 1512570"/>
                <a:gd name="T110" fmla="*/ 952987 w 1800225"/>
                <a:gd name="T111" fmla="*/ 1283 h 15125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0225"/>
                <a:gd name="T169" fmla="*/ 0 h 1512570"/>
                <a:gd name="T170" fmla="*/ 1800225 w 1800225"/>
                <a:gd name="T171" fmla="*/ 1512570 h 15125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0225" h="1512570">
                  <a:moveTo>
                    <a:pt x="900099" y="0"/>
                  </a:moveTo>
                  <a:lnTo>
                    <a:pt x="847212" y="1283"/>
                  </a:lnTo>
                  <a:lnTo>
                    <a:pt x="795129" y="5086"/>
                  </a:lnTo>
                  <a:lnTo>
                    <a:pt x="743935" y="11338"/>
                  </a:lnTo>
                  <a:lnTo>
                    <a:pt x="693715" y="19968"/>
                  </a:lnTo>
                  <a:lnTo>
                    <a:pt x="644553" y="30905"/>
                  </a:lnTo>
                  <a:lnTo>
                    <a:pt x="596533" y="44078"/>
                  </a:lnTo>
                  <a:lnTo>
                    <a:pt x="549740" y="59416"/>
                  </a:lnTo>
                  <a:lnTo>
                    <a:pt x="504258" y="76849"/>
                  </a:lnTo>
                  <a:lnTo>
                    <a:pt x="460172" y="96305"/>
                  </a:lnTo>
                  <a:lnTo>
                    <a:pt x="417567" y="117713"/>
                  </a:lnTo>
                  <a:lnTo>
                    <a:pt x="376525" y="141003"/>
                  </a:lnTo>
                  <a:lnTo>
                    <a:pt x="337133" y="166103"/>
                  </a:lnTo>
                  <a:lnTo>
                    <a:pt x="299474" y="192943"/>
                  </a:lnTo>
                  <a:lnTo>
                    <a:pt x="263633" y="221452"/>
                  </a:lnTo>
                  <a:lnTo>
                    <a:pt x="229694" y="251558"/>
                  </a:lnTo>
                  <a:lnTo>
                    <a:pt x="197741" y="283192"/>
                  </a:lnTo>
                  <a:lnTo>
                    <a:pt x="167860" y="316281"/>
                  </a:lnTo>
                  <a:lnTo>
                    <a:pt x="140134" y="350756"/>
                  </a:lnTo>
                  <a:lnTo>
                    <a:pt x="114648" y="386545"/>
                  </a:lnTo>
                  <a:lnTo>
                    <a:pt x="91487" y="423577"/>
                  </a:lnTo>
                  <a:lnTo>
                    <a:pt x="70734" y="461782"/>
                  </a:lnTo>
                  <a:lnTo>
                    <a:pt x="52474" y="501088"/>
                  </a:lnTo>
                  <a:lnTo>
                    <a:pt x="36792" y="541425"/>
                  </a:lnTo>
                  <a:lnTo>
                    <a:pt x="23772" y="582721"/>
                  </a:lnTo>
                  <a:lnTo>
                    <a:pt x="13498" y="624906"/>
                  </a:lnTo>
                  <a:lnTo>
                    <a:pt x="6055" y="667909"/>
                  </a:lnTo>
                  <a:lnTo>
                    <a:pt x="1527" y="711658"/>
                  </a:lnTo>
                  <a:lnTo>
                    <a:pt x="0" y="756084"/>
                  </a:lnTo>
                  <a:lnTo>
                    <a:pt x="1527" y="800509"/>
                  </a:lnTo>
                  <a:lnTo>
                    <a:pt x="6055" y="844259"/>
                  </a:lnTo>
                  <a:lnTo>
                    <a:pt x="13498" y="887262"/>
                  </a:lnTo>
                  <a:lnTo>
                    <a:pt x="23772" y="929447"/>
                  </a:lnTo>
                  <a:lnTo>
                    <a:pt x="36792" y="970743"/>
                  </a:lnTo>
                  <a:lnTo>
                    <a:pt x="52474" y="1011080"/>
                  </a:lnTo>
                  <a:lnTo>
                    <a:pt x="70734" y="1050386"/>
                  </a:lnTo>
                  <a:lnTo>
                    <a:pt x="91487" y="1088590"/>
                  </a:lnTo>
                  <a:lnTo>
                    <a:pt x="114648" y="1125623"/>
                  </a:lnTo>
                  <a:lnTo>
                    <a:pt x="140134" y="1161412"/>
                  </a:lnTo>
                  <a:lnTo>
                    <a:pt x="167860" y="1195886"/>
                  </a:lnTo>
                  <a:lnTo>
                    <a:pt x="197741" y="1228976"/>
                  </a:lnTo>
                  <a:lnTo>
                    <a:pt x="229694" y="1260609"/>
                  </a:lnTo>
                  <a:lnTo>
                    <a:pt x="263633" y="1290716"/>
                  </a:lnTo>
                  <a:lnTo>
                    <a:pt x="299474" y="1319225"/>
                  </a:lnTo>
                  <a:lnTo>
                    <a:pt x="337133" y="1346065"/>
                  </a:lnTo>
                  <a:lnTo>
                    <a:pt x="376525" y="1371165"/>
                  </a:lnTo>
                  <a:lnTo>
                    <a:pt x="417567" y="1394455"/>
                  </a:lnTo>
                  <a:lnTo>
                    <a:pt x="460172" y="1415863"/>
                  </a:lnTo>
                  <a:lnTo>
                    <a:pt x="504258" y="1435319"/>
                  </a:lnTo>
                  <a:lnTo>
                    <a:pt x="549740" y="1452751"/>
                  </a:lnTo>
                  <a:lnTo>
                    <a:pt x="596533" y="1468089"/>
                  </a:lnTo>
                  <a:lnTo>
                    <a:pt x="644553" y="1481262"/>
                  </a:lnTo>
                  <a:lnTo>
                    <a:pt x="693715" y="1492199"/>
                  </a:lnTo>
                  <a:lnTo>
                    <a:pt x="743935" y="1500829"/>
                  </a:lnTo>
                  <a:lnTo>
                    <a:pt x="795129" y="1507081"/>
                  </a:lnTo>
                  <a:lnTo>
                    <a:pt x="847212" y="1510885"/>
                  </a:lnTo>
                  <a:lnTo>
                    <a:pt x="900099" y="1512168"/>
                  </a:lnTo>
                  <a:lnTo>
                    <a:pt x="952987" y="1510885"/>
                  </a:lnTo>
                  <a:lnTo>
                    <a:pt x="1005070" y="1507081"/>
                  </a:lnTo>
                  <a:lnTo>
                    <a:pt x="1056264" y="1500829"/>
                  </a:lnTo>
                  <a:lnTo>
                    <a:pt x="1106484" y="1492199"/>
                  </a:lnTo>
                  <a:lnTo>
                    <a:pt x="1155647" y="1481262"/>
                  </a:lnTo>
                  <a:lnTo>
                    <a:pt x="1203666" y="1468089"/>
                  </a:lnTo>
                  <a:lnTo>
                    <a:pt x="1250459" y="1452751"/>
                  </a:lnTo>
                  <a:lnTo>
                    <a:pt x="1295941" y="1435319"/>
                  </a:lnTo>
                  <a:lnTo>
                    <a:pt x="1340027" y="1415863"/>
                  </a:lnTo>
                  <a:lnTo>
                    <a:pt x="1382633" y="1394455"/>
                  </a:lnTo>
                  <a:lnTo>
                    <a:pt x="1423674" y="1371165"/>
                  </a:lnTo>
                  <a:lnTo>
                    <a:pt x="1463067" y="1346065"/>
                  </a:lnTo>
                  <a:lnTo>
                    <a:pt x="1500726" y="1319225"/>
                  </a:lnTo>
                  <a:lnTo>
                    <a:pt x="1536567" y="1290716"/>
                  </a:lnTo>
                  <a:lnTo>
                    <a:pt x="1570506" y="1260609"/>
                  </a:lnTo>
                  <a:lnTo>
                    <a:pt x="1602458" y="1228976"/>
                  </a:lnTo>
                  <a:lnTo>
                    <a:pt x="1632340" y="1195886"/>
                  </a:lnTo>
                  <a:lnTo>
                    <a:pt x="1660066" y="1161412"/>
                  </a:lnTo>
                  <a:lnTo>
                    <a:pt x="1685551" y="1125623"/>
                  </a:lnTo>
                  <a:lnTo>
                    <a:pt x="1708713" y="1088590"/>
                  </a:lnTo>
                  <a:lnTo>
                    <a:pt x="1729466" y="1050386"/>
                  </a:lnTo>
                  <a:lnTo>
                    <a:pt x="1747726" y="1011080"/>
                  </a:lnTo>
                  <a:lnTo>
                    <a:pt x="1763408" y="970743"/>
                  </a:lnTo>
                  <a:lnTo>
                    <a:pt x="1776428" y="929447"/>
                  </a:lnTo>
                  <a:lnTo>
                    <a:pt x="1786702" y="887262"/>
                  </a:lnTo>
                  <a:lnTo>
                    <a:pt x="1794145" y="844259"/>
                  </a:lnTo>
                  <a:lnTo>
                    <a:pt x="1798672" y="800509"/>
                  </a:lnTo>
                  <a:lnTo>
                    <a:pt x="1800200" y="756084"/>
                  </a:lnTo>
                  <a:lnTo>
                    <a:pt x="1798672" y="711658"/>
                  </a:lnTo>
                  <a:lnTo>
                    <a:pt x="1794145" y="667909"/>
                  </a:lnTo>
                  <a:lnTo>
                    <a:pt x="1786702" y="624906"/>
                  </a:lnTo>
                  <a:lnTo>
                    <a:pt x="1776428" y="582721"/>
                  </a:lnTo>
                  <a:lnTo>
                    <a:pt x="1763408" y="541425"/>
                  </a:lnTo>
                  <a:lnTo>
                    <a:pt x="1747726" y="501088"/>
                  </a:lnTo>
                  <a:lnTo>
                    <a:pt x="1729466" y="461782"/>
                  </a:lnTo>
                  <a:lnTo>
                    <a:pt x="1708713" y="423577"/>
                  </a:lnTo>
                  <a:lnTo>
                    <a:pt x="1685551" y="386545"/>
                  </a:lnTo>
                  <a:lnTo>
                    <a:pt x="1660066" y="350756"/>
                  </a:lnTo>
                  <a:lnTo>
                    <a:pt x="1632340" y="316281"/>
                  </a:lnTo>
                  <a:lnTo>
                    <a:pt x="1602458" y="283192"/>
                  </a:lnTo>
                  <a:lnTo>
                    <a:pt x="1570506" y="251558"/>
                  </a:lnTo>
                  <a:lnTo>
                    <a:pt x="1536567" y="221452"/>
                  </a:lnTo>
                  <a:lnTo>
                    <a:pt x="1500726" y="192943"/>
                  </a:lnTo>
                  <a:lnTo>
                    <a:pt x="1463067" y="166103"/>
                  </a:lnTo>
                  <a:lnTo>
                    <a:pt x="1423674" y="141003"/>
                  </a:lnTo>
                  <a:lnTo>
                    <a:pt x="1382633" y="117713"/>
                  </a:lnTo>
                  <a:lnTo>
                    <a:pt x="1340027" y="96305"/>
                  </a:lnTo>
                  <a:lnTo>
                    <a:pt x="1295941" y="76849"/>
                  </a:lnTo>
                  <a:lnTo>
                    <a:pt x="1250459" y="59416"/>
                  </a:lnTo>
                  <a:lnTo>
                    <a:pt x="1203666" y="44078"/>
                  </a:lnTo>
                  <a:lnTo>
                    <a:pt x="1155647" y="30905"/>
                  </a:lnTo>
                  <a:lnTo>
                    <a:pt x="1106484" y="19968"/>
                  </a:lnTo>
                  <a:lnTo>
                    <a:pt x="1056264" y="11338"/>
                  </a:lnTo>
                  <a:lnTo>
                    <a:pt x="1005070" y="5086"/>
                  </a:lnTo>
                  <a:lnTo>
                    <a:pt x="952987" y="1283"/>
                  </a:lnTo>
                  <a:lnTo>
                    <a:pt x="900099"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74" name="object 21">
              <a:extLst>
                <a:ext uri="{FF2B5EF4-FFF2-40B4-BE49-F238E27FC236}">
                  <a16:creationId xmlns:a16="http://schemas.microsoft.com/office/drawing/2014/main" id="{797CB845-9390-CD77-1E63-0073E20FAE39}"/>
                </a:ext>
              </a:extLst>
            </p:cNvPr>
            <p:cNvSpPr>
              <a:spLocks/>
            </p:cNvSpPr>
            <p:nvPr/>
          </p:nvSpPr>
          <p:spPr bwMode="auto">
            <a:xfrm>
              <a:off x="2767041" y="1736811"/>
              <a:ext cx="1800225" cy="1512570"/>
            </a:xfrm>
            <a:custGeom>
              <a:avLst/>
              <a:gdLst>
                <a:gd name="T0" fmla="*/ 1527 w 1800225"/>
                <a:gd name="T1" fmla="*/ 711658 h 1512570"/>
                <a:gd name="T2" fmla="*/ 13498 w 1800225"/>
                <a:gd name="T3" fmla="*/ 624905 h 1512570"/>
                <a:gd name="T4" fmla="*/ 36792 w 1800225"/>
                <a:gd name="T5" fmla="*/ 541424 h 1512570"/>
                <a:gd name="T6" fmla="*/ 70734 w 1800225"/>
                <a:gd name="T7" fmla="*/ 461781 h 1512570"/>
                <a:gd name="T8" fmla="*/ 114648 w 1800225"/>
                <a:gd name="T9" fmla="*/ 386545 h 1512570"/>
                <a:gd name="T10" fmla="*/ 167860 w 1800225"/>
                <a:gd name="T11" fmla="*/ 316281 h 1512570"/>
                <a:gd name="T12" fmla="*/ 229694 w 1800225"/>
                <a:gd name="T13" fmla="*/ 251558 h 1512570"/>
                <a:gd name="T14" fmla="*/ 299474 w 1800225"/>
                <a:gd name="T15" fmla="*/ 192943 h 1512570"/>
                <a:gd name="T16" fmla="*/ 376525 w 1800225"/>
                <a:gd name="T17" fmla="*/ 141002 h 1512570"/>
                <a:gd name="T18" fmla="*/ 460172 w 1800225"/>
                <a:gd name="T19" fmla="*/ 96304 h 1512570"/>
                <a:gd name="T20" fmla="*/ 549740 w 1800225"/>
                <a:gd name="T21" fmla="*/ 59416 h 1512570"/>
                <a:gd name="T22" fmla="*/ 644553 w 1800225"/>
                <a:gd name="T23" fmla="*/ 30905 h 1512570"/>
                <a:gd name="T24" fmla="*/ 743935 w 1800225"/>
                <a:gd name="T25" fmla="*/ 11338 h 1512570"/>
                <a:gd name="T26" fmla="*/ 847212 w 1800225"/>
                <a:gd name="T27" fmla="*/ 1283 h 1512570"/>
                <a:gd name="T28" fmla="*/ 952987 w 1800225"/>
                <a:gd name="T29" fmla="*/ 1283 h 1512570"/>
                <a:gd name="T30" fmla="*/ 1056264 w 1800225"/>
                <a:gd name="T31" fmla="*/ 11338 h 1512570"/>
                <a:gd name="T32" fmla="*/ 1155646 w 1800225"/>
                <a:gd name="T33" fmla="*/ 30905 h 1512570"/>
                <a:gd name="T34" fmla="*/ 1250459 w 1800225"/>
                <a:gd name="T35" fmla="*/ 59416 h 1512570"/>
                <a:gd name="T36" fmla="*/ 1340026 w 1800225"/>
                <a:gd name="T37" fmla="*/ 96304 h 1512570"/>
                <a:gd name="T38" fmla="*/ 1423674 w 1800225"/>
                <a:gd name="T39" fmla="*/ 141002 h 1512570"/>
                <a:gd name="T40" fmla="*/ 1500725 w 1800225"/>
                <a:gd name="T41" fmla="*/ 192943 h 1512570"/>
                <a:gd name="T42" fmla="*/ 1570505 w 1800225"/>
                <a:gd name="T43" fmla="*/ 251558 h 1512570"/>
                <a:gd name="T44" fmla="*/ 1632339 w 1800225"/>
                <a:gd name="T45" fmla="*/ 316281 h 1512570"/>
                <a:gd name="T46" fmla="*/ 1685551 w 1800225"/>
                <a:gd name="T47" fmla="*/ 386545 h 1512570"/>
                <a:gd name="T48" fmla="*/ 1729465 w 1800225"/>
                <a:gd name="T49" fmla="*/ 461781 h 1512570"/>
                <a:gd name="T50" fmla="*/ 1763407 w 1800225"/>
                <a:gd name="T51" fmla="*/ 541424 h 1512570"/>
                <a:gd name="T52" fmla="*/ 1786701 w 1800225"/>
                <a:gd name="T53" fmla="*/ 624905 h 1512570"/>
                <a:gd name="T54" fmla="*/ 1798672 w 1800225"/>
                <a:gd name="T55" fmla="*/ 711658 h 1512570"/>
                <a:gd name="T56" fmla="*/ 1798672 w 1800225"/>
                <a:gd name="T57" fmla="*/ 800509 h 1512570"/>
                <a:gd name="T58" fmla="*/ 1786701 w 1800225"/>
                <a:gd name="T59" fmla="*/ 887262 h 1512570"/>
                <a:gd name="T60" fmla="*/ 1763407 w 1800225"/>
                <a:gd name="T61" fmla="*/ 970743 h 1512570"/>
                <a:gd name="T62" fmla="*/ 1729465 w 1800225"/>
                <a:gd name="T63" fmla="*/ 1050386 h 1512570"/>
                <a:gd name="T64" fmla="*/ 1685551 w 1800225"/>
                <a:gd name="T65" fmla="*/ 1125622 h 1512570"/>
                <a:gd name="T66" fmla="*/ 1632339 w 1800225"/>
                <a:gd name="T67" fmla="*/ 1195886 h 1512570"/>
                <a:gd name="T68" fmla="*/ 1570505 w 1800225"/>
                <a:gd name="T69" fmla="*/ 1260609 h 1512570"/>
                <a:gd name="T70" fmla="*/ 1500725 w 1800225"/>
                <a:gd name="T71" fmla="*/ 1319225 h 1512570"/>
                <a:gd name="T72" fmla="*/ 1423674 w 1800225"/>
                <a:gd name="T73" fmla="*/ 1371165 h 1512570"/>
                <a:gd name="T74" fmla="*/ 1340026 w 1800225"/>
                <a:gd name="T75" fmla="*/ 1415863 h 1512570"/>
                <a:gd name="T76" fmla="*/ 1250459 w 1800225"/>
                <a:gd name="T77" fmla="*/ 1452751 h 1512570"/>
                <a:gd name="T78" fmla="*/ 1155646 w 1800225"/>
                <a:gd name="T79" fmla="*/ 1481262 h 1512570"/>
                <a:gd name="T80" fmla="*/ 1056264 w 1800225"/>
                <a:gd name="T81" fmla="*/ 1500829 h 1512570"/>
                <a:gd name="T82" fmla="*/ 952987 w 1800225"/>
                <a:gd name="T83" fmla="*/ 1510884 h 1512570"/>
                <a:gd name="T84" fmla="*/ 847212 w 1800225"/>
                <a:gd name="T85" fmla="*/ 1510884 h 1512570"/>
                <a:gd name="T86" fmla="*/ 743935 w 1800225"/>
                <a:gd name="T87" fmla="*/ 1500829 h 1512570"/>
                <a:gd name="T88" fmla="*/ 644553 w 1800225"/>
                <a:gd name="T89" fmla="*/ 1481262 h 1512570"/>
                <a:gd name="T90" fmla="*/ 549740 w 1800225"/>
                <a:gd name="T91" fmla="*/ 1452751 h 1512570"/>
                <a:gd name="T92" fmla="*/ 460172 w 1800225"/>
                <a:gd name="T93" fmla="*/ 1415863 h 1512570"/>
                <a:gd name="T94" fmla="*/ 376525 w 1800225"/>
                <a:gd name="T95" fmla="*/ 1371165 h 1512570"/>
                <a:gd name="T96" fmla="*/ 299474 w 1800225"/>
                <a:gd name="T97" fmla="*/ 1319225 h 1512570"/>
                <a:gd name="T98" fmla="*/ 229694 w 1800225"/>
                <a:gd name="T99" fmla="*/ 1260609 h 1512570"/>
                <a:gd name="T100" fmla="*/ 167860 w 1800225"/>
                <a:gd name="T101" fmla="*/ 1195886 h 1512570"/>
                <a:gd name="T102" fmla="*/ 114648 w 1800225"/>
                <a:gd name="T103" fmla="*/ 1125622 h 1512570"/>
                <a:gd name="T104" fmla="*/ 70734 w 1800225"/>
                <a:gd name="T105" fmla="*/ 1050386 h 1512570"/>
                <a:gd name="T106" fmla="*/ 36792 w 1800225"/>
                <a:gd name="T107" fmla="*/ 970743 h 1512570"/>
                <a:gd name="T108" fmla="*/ 13498 w 1800225"/>
                <a:gd name="T109" fmla="*/ 887262 h 1512570"/>
                <a:gd name="T110" fmla="*/ 1527 w 1800225"/>
                <a:gd name="T111" fmla="*/ 800509 h 15125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0225"/>
                <a:gd name="T169" fmla="*/ 0 h 1512570"/>
                <a:gd name="T170" fmla="*/ 1800225 w 1800225"/>
                <a:gd name="T171" fmla="*/ 1512570 h 15125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0225" h="1512570">
                  <a:moveTo>
                    <a:pt x="0" y="756084"/>
                  </a:moveTo>
                  <a:lnTo>
                    <a:pt x="1527" y="711658"/>
                  </a:lnTo>
                  <a:lnTo>
                    <a:pt x="6055" y="667908"/>
                  </a:lnTo>
                  <a:lnTo>
                    <a:pt x="13498" y="624905"/>
                  </a:lnTo>
                  <a:lnTo>
                    <a:pt x="23772" y="582720"/>
                  </a:lnTo>
                  <a:lnTo>
                    <a:pt x="36792" y="541424"/>
                  </a:lnTo>
                  <a:lnTo>
                    <a:pt x="52474" y="501088"/>
                  </a:lnTo>
                  <a:lnTo>
                    <a:pt x="70734" y="461781"/>
                  </a:lnTo>
                  <a:lnTo>
                    <a:pt x="91487" y="423577"/>
                  </a:lnTo>
                  <a:lnTo>
                    <a:pt x="114648" y="386545"/>
                  </a:lnTo>
                  <a:lnTo>
                    <a:pt x="140134" y="350756"/>
                  </a:lnTo>
                  <a:lnTo>
                    <a:pt x="167860" y="316281"/>
                  </a:lnTo>
                  <a:lnTo>
                    <a:pt x="197741" y="283192"/>
                  </a:lnTo>
                  <a:lnTo>
                    <a:pt x="229694" y="251558"/>
                  </a:lnTo>
                  <a:lnTo>
                    <a:pt x="263633" y="221451"/>
                  </a:lnTo>
                  <a:lnTo>
                    <a:pt x="299474" y="192943"/>
                  </a:lnTo>
                  <a:lnTo>
                    <a:pt x="337133" y="166103"/>
                  </a:lnTo>
                  <a:lnTo>
                    <a:pt x="376525" y="141002"/>
                  </a:lnTo>
                  <a:lnTo>
                    <a:pt x="417567" y="117713"/>
                  </a:lnTo>
                  <a:lnTo>
                    <a:pt x="460172" y="96304"/>
                  </a:lnTo>
                  <a:lnTo>
                    <a:pt x="504258" y="76849"/>
                  </a:lnTo>
                  <a:lnTo>
                    <a:pt x="549740" y="59416"/>
                  </a:lnTo>
                  <a:lnTo>
                    <a:pt x="596533" y="44078"/>
                  </a:lnTo>
                  <a:lnTo>
                    <a:pt x="644553" y="30905"/>
                  </a:lnTo>
                  <a:lnTo>
                    <a:pt x="693715" y="19968"/>
                  </a:lnTo>
                  <a:lnTo>
                    <a:pt x="743935" y="11338"/>
                  </a:lnTo>
                  <a:lnTo>
                    <a:pt x="795129" y="5086"/>
                  </a:lnTo>
                  <a:lnTo>
                    <a:pt x="847212" y="1283"/>
                  </a:lnTo>
                  <a:lnTo>
                    <a:pt x="900100" y="0"/>
                  </a:lnTo>
                  <a:lnTo>
                    <a:pt x="952987" y="1283"/>
                  </a:lnTo>
                  <a:lnTo>
                    <a:pt x="1005070" y="5086"/>
                  </a:lnTo>
                  <a:lnTo>
                    <a:pt x="1056264" y="11338"/>
                  </a:lnTo>
                  <a:lnTo>
                    <a:pt x="1106484" y="19968"/>
                  </a:lnTo>
                  <a:lnTo>
                    <a:pt x="1155646" y="30905"/>
                  </a:lnTo>
                  <a:lnTo>
                    <a:pt x="1203666" y="44078"/>
                  </a:lnTo>
                  <a:lnTo>
                    <a:pt x="1250459" y="59416"/>
                  </a:lnTo>
                  <a:lnTo>
                    <a:pt x="1295940" y="76849"/>
                  </a:lnTo>
                  <a:lnTo>
                    <a:pt x="1340026" y="96304"/>
                  </a:lnTo>
                  <a:lnTo>
                    <a:pt x="1382632" y="117713"/>
                  </a:lnTo>
                  <a:lnTo>
                    <a:pt x="1423674" y="141002"/>
                  </a:lnTo>
                  <a:lnTo>
                    <a:pt x="1463066" y="166103"/>
                  </a:lnTo>
                  <a:lnTo>
                    <a:pt x="1500725" y="192943"/>
                  </a:lnTo>
                  <a:lnTo>
                    <a:pt x="1536566" y="221451"/>
                  </a:lnTo>
                  <a:lnTo>
                    <a:pt x="1570505" y="251558"/>
                  </a:lnTo>
                  <a:lnTo>
                    <a:pt x="1602458" y="283192"/>
                  </a:lnTo>
                  <a:lnTo>
                    <a:pt x="1632339" y="316281"/>
                  </a:lnTo>
                  <a:lnTo>
                    <a:pt x="1660065" y="350756"/>
                  </a:lnTo>
                  <a:lnTo>
                    <a:pt x="1685551" y="386545"/>
                  </a:lnTo>
                  <a:lnTo>
                    <a:pt x="1708712" y="423577"/>
                  </a:lnTo>
                  <a:lnTo>
                    <a:pt x="1729465" y="461781"/>
                  </a:lnTo>
                  <a:lnTo>
                    <a:pt x="1747725" y="501088"/>
                  </a:lnTo>
                  <a:lnTo>
                    <a:pt x="1763407" y="541424"/>
                  </a:lnTo>
                  <a:lnTo>
                    <a:pt x="1776427" y="582720"/>
                  </a:lnTo>
                  <a:lnTo>
                    <a:pt x="1786701" y="624905"/>
                  </a:lnTo>
                  <a:lnTo>
                    <a:pt x="1794144" y="667908"/>
                  </a:lnTo>
                  <a:lnTo>
                    <a:pt x="1798672" y="711658"/>
                  </a:lnTo>
                  <a:lnTo>
                    <a:pt x="1800200" y="756084"/>
                  </a:lnTo>
                  <a:lnTo>
                    <a:pt x="1798672" y="800509"/>
                  </a:lnTo>
                  <a:lnTo>
                    <a:pt x="1794144" y="844259"/>
                  </a:lnTo>
                  <a:lnTo>
                    <a:pt x="1786701" y="887262"/>
                  </a:lnTo>
                  <a:lnTo>
                    <a:pt x="1776427" y="929447"/>
                  </a:lnTo>
                  <a:lnTo>
                    <a:pt x="1763407" y="970743"/>
                  </a:lnTo>
                  <a:lnTo>
                    <a:pt x="1747725" y="1011080"/>
                  </a:lnTo>
                  <a:lnTo>
                    <a:pt x="1729465" y="1050386"/>
                  </a:lnTo>
                  <a:lnTo>
                    <a:pt x="1708712" y="1088590"/>
                  </a:lnTo>
                  <a:lnTo>
                    <a:pt x="1685551" y="1125622"/>
                  </a:lnTo>
                  <a:lnTo>
                    <a:pt x="1660065" y="1161411"/>
                  </a:lnTo>
                  <a:lnTo>
                    <a:pt x="1632339" y="1195886"/>
                  </a:lnTo>
                  <a:lnTo>
                    <a:pt x="1602458" y="1228976"/>
                  </a:lnTo>
                  <a:lnTo>
                    <a:pt x="1570505" y="1260609"/>
                  </a:lnTo>
                  <a:lnTo>
                    <a:pt x="1536566" y="1290716"/>
                  </a:lnTo>
                  <a:lnTo>
                    <a:pt x="1500725" y="1319225"/>
                  </a:lnTo>
                  <a:lnTo>
                    <a:pt x="1463066" y="1346064"/>
                  </a:lnTo>
                  <a:lnTo>
                    <a:pt x="1423674" y="1371165"/>
                  </a:lnTo>
                  <a:lnTo>
                    <a:pt x="1382632" y="1394454"/>
                  </a:lnTo>
                  <a:lnTo>
                    <a:pt x="1340026" y="1415863"/>
                  </a:lnTo>
                  <a:lnTo>
                    <a:pt x="1295940" y="1435318"/>
                  </a:lnTo>
                  <a:lnTo>
                    <a:pt x="1250459" y="1452751"/>
                  </a:lnTo>
                  <a:lnTo>
                    <a:pt x="1203666" y="1468089"/>
                  </a:lnTo>
                  <a:lnTo>
                    <a:pt x="1155646" y="1481262"/>
                  </a:lnTo>
                  <a:lnTo>
                    <a:pt x="1106484" y="1492199"/>
                  </a:lnTo>
                  <a:lnTo>
                    <a:pt x="1056264" y="1500829"/>
                  </a:lnTo>
                  <a:lnTo>
                    <a:pt x="1005070" y="1507081"/>
                  </a:lnTo>
                  <a:lnTo>
                    <a:pt x="952987" y="1510884"/>
                  </a:lnTo>
                  <a:lnTo>
                    <a:pt x="900100" y="1512168"/>
                  </a:lnTo>
                  <a:lnTo>
                    <a:pt x="847212" y="1510884"/>
                  </a:lnTo>
                  <a:lnTo>
                    <a:pt x="795129" y="1507081"/>
                  </a:lnTo>
                  <a:lnTo>
                    <a:pt x="743935" y="1500829"/>
                  </a:lnTo>
                  <a:lnTo>
                    <a:pt x="693715" y="1492199"/>
                  </a:lnTo>
                  <a:lnTo>
                    <a:pt x="644553" y="1481262"/>
                  </a:lnTo>
                  <a:lnTo>
                    <a:pt x="596533" y="1468089"/>
                  </a:lnTo>
                  <a:lnTo>
                    <a:pt x="549740" y="1452751"/>
                  </a:lnTo>
                  <a:lnTo>
                    <a:pt x="504258" y="1435318"/>
                  </a:lnTo>
                  <a:lnTo>
                    <a:pt x="460172" y="1415863"/>
                  </a:lnTo>
                  <a:lnTo>
                    <a:pt x="417567" y="1394454"/>
                  </a:lnTo>
                  <a:lnTo>
                    <a:pt x="376525" y="1371165"/>
                  </a:lnTo>
                  <a:lnTo>
                    <a:pt x="337133" y="1346064"/>
                  </a:lnTo>
                  <a:lnTo>
                    <a:pt x="299474" y="1319225"/>
                  </a:lnTo>
                  <a:lnTo>
                    <a:pt x="263633" y="1290716"/>
                  </a:lnTo>
                  <a:lnTo>
                    <a:pt x="229694" y="1260609"/>
                  </a:lnTo>
                  <a:lnTo>
                    <a:pt x="197741" y="1228976"/>
                  </a:lnTo>
                  <a:lnTo>
                    <a:pt x="167860" y="1195886"/>
                  </a:lnTo>
                  <a:lnTo>
                    <a:pt x="140134" y="1161411"/>
                  </a:lnTo>
                  <a:lnTo>
                    <a:pt x="114648" y="1125622"/>
                  </a:lnTo>
                  <a:lnTo>
                    <a:pt x="91487" y="1088590"/>
                  </a:lnTo>
                  <a:lnTo>
                    <a:pt x="70734" y="1050386"/>
                  </a:lnTo>
                  <a:lnTo>
                    <a:pt x="52474" y="1011080"/>
                  </a:lnTo>
                  <a:lnTo>
                    <a:pt x="36792" y="970743"/>
                  </a:lnTo>
                  <a:lnTo>
                    <a:pt x="23772" y="929447"/>
                  </a:lnTo>
                  <a:lnTo>
                    <a:pt x="13498" y="887262"/>
                  </a:lnTo>
                  <a:lnTo>
                    <a:pt x="6055" y="844259"/>
                  </a:lnTo>
                  <a:lnTo>
                    <a:pt x="1527" y="800509"/>
                  </a:lnTo>
                  <a:lnTo>
                    <a:pt x="0" y="75608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22" name="object 22">
            <a:extLst>
              <a:ext uri="{FF2B5EF4-FFF2-40B4-BE49-F238E27FC236}">
                <a16:creationId xmlns:a16="http://schemas.microsoft.com/office/drawing/2014/main" id="{85190C2A-059B-EB43-701C-9B512DE77DE9}"/>
              </a:ext>
            </a:extLst>
          </p:cNvPr>
          <p:cNvSpPr txBox="1"/>
          <p:nvPr/>
        </p:nvSpPr>
        <p:spPr>
          <a:xfrm>
            <a:off x="3305175" y="2224088"/>
            <a:ext cx="788988" cy="382587"/>
          </a:xfrm>
          <a:prstGeom prst="rect">
            <a:avLst/>
          </a:prstGeom>
        </p:spPr>
        <p:txBody>
          <a:bodyPr lIns="0" tIns="12700" rIns="0" bIns="0">
            <a:spAutoFit/>
          </a:bodyPr>
          <a:lstStyle/>
          <a:p>
            <a:pPr marL="12700">
              <a:spcBef>
                <a:spcPts val="100"/>
              </a:spcBef>
              <a:defRPr/>
            </a:pPr>
            <a:r>
              <a:rPr lang="de-CH" sz="2400" b="1" spc="-245" dirty="0">
                <a:latin typeface="+mn-lt"/>
                <a:cs typeface="Times New Roman"/>
              </a:rPr>
              <a:t>    </a:t>
            </a:r>
            <a:r>
              <a:rPr sz="2400" b="1" spc="-245" dirty="0">
                <a:latin typeface="+mn-lt"/>
                <a:cs typeface="Times New Roman"/>
              </a:rPr>
              <a:t>L</a:t>
            </a:r>
            <a:r>
              <a:rPr sz="2400" b="1" dirty="0">
                <a:latin typeface="+mn-lt"/>
                <a:cs typeface="Times New Roman"/>
              </a:rPr>
              <a:t>WS</a:t>
            </a:r>
            <a:r>
              <a:rPr lang="de-CH" sz="2400" b="1" dirty="0">
                <a:latin typeface="+mn-lt"/>
                <a:cs typeface="Times New Roman"/>
              </a:rPr>
              <a:t> </a:t>
            </a:r>
            <a:endParaRPr sz="2400" b="1" dirty="0">
              <a:latin typeface="+mn-lt"/>
              <a:cs typeface="Times New Roman"/>
            </a:endParaRPr>
          </a:p>
        </p:txBody>
      </p:sp>
      <p:grpSp>
        <p:nvGrpSpPr>
          <p:cNvPr id="3083" name="object 23">
            <a:extLst>
              <a:ext uri="{FF2B5EF4-FFF2-40B4-BE49-F238E27FC236}">
                <a16:creationId xmlns:a16="http://schemas.microsoft.com/office/drawing/2014/main" id="{16380179-C5F5-5636-4269-3EEA64EDE474}"/>
              </a:ext>
            </a:extLst>
          </p:cNvPr>
          <p:cNvGrpSpPr>
            <a:grpSpLocks/>
          </p:cNvGrpSpPr>
          <p:nvPr/>
        </p:nvGrpSpPr>
        <p:grpSpPr bwMode="auto">
          <a:xfrm>
            <a:off x="3662363" y="1336675"/>
            <a:ext cx="1203325" cy="657225"/>
            <a:chOff x="3662379" y="1336005"/>
            <a:chExt cx="1202690" cy="657860"/>
          </a:xfrm>
        </p:grpSpPr>
        <p:sp>
          <p:nvSpPr>
            <p:cNvPr id="3171" name="object 24">
              <a:extLst>
                <a:ext uri="{FF2B5EF4-FFF2-40B4-BE49-F238E27FC236}">
                  <a16:creationId xmlns:a16="http://schemas.microsoft.com/office/drawing/2014/main" id="{D3954369-B82C-1CA6-25CB-8F82193E1569}"/>
                </a:ext>
              </a:extLst>
            </p:cNvPr>
            <p:cNvSpPr>
              <a:spLocks/>
            </p:cNvSpPr>
            <p:nvPr/>
          </p:nvSpPr>
          <p:spPr bwMode="auto">
            <a:xfrm>
              <a:off x="3667141" y="1340768"/>
              <a:ext cx="1193165" cy="648335"/>
            </a:xfrm>
            <a:custGeom>
              <a:avLst/>
              <a:gdLst>
                <a:gd name="T0" fmla="*/ 596445 w 1193164"/>
                <a:gd name="T1" fmla="*/ 0 h 648335"/>
                <a:gd name="T2" fmla="*/ 535462 w 1193164"/>
                <a:gd name="T3" fmla="*/ 1672 h 648335"/>
                <a:gd name="T4" fmla="*/ 476240 w 1193164"/>
                <a:gd name="T5" fmla="*/ 6583 h 648335"/>
                <a:gd name="T6" fmla="*/ 419080 w 1193164"/>
                <a:gd name="T7" fmla="*/ 14568 h 648335"/>
                <a:gd name="T8" fmla="*/ 364281 w 1193164"/>
                <a:gd name="T9" fmla="*/ 25464 h 648335"/>
                <a:gd name="T10" fmla="*/ 312144 w 1193164"/>
                <a:gd name="T11" fmla="*/ 39109 h 648335"/>
                <a:gd name="T12" fmla="*/ 262967 w 1193164"/>
                <a:gd name="T13" fmla="*/ 55340 h 648335"/>
                <a:gd name="T14" fmla="*/ 217050 w 1193164"/>
                <a:gd name="T15" fmla="*/ 73994 h 648335"/>
                <a:gd name="T16" fmla="*/ 174694 w 1193164"/>
                <a:gd name="T17" fmla="*/ 94907 h 648335"/>
                <a:gd name="T18" fmla="*/ 136199 w 1193164"/>
                <a:gd name="T19" fmla="*/ 117918 h 648335"/>
                <a:gd name="T20" fmla="*/ 101863 w 1193164"/>
                <a:gd name="T21" fmla="*/ 142864 h 648335"/>
                <a:gd name="T22" fmla="*/ 71987 w 1193164"/>
                <a:gd name="T23" fmla="*/ 169581 h 648335"/>
                <a:gd name="T24" fmla="*/ 26815 w 1193164"/>
                <a:gd name="T25" fmla="*/ 227677 h 648335"/>
                <a:gd name="T26" fmla="*/ 3079 w 1193164"/>
                <a:gd name="T27" fmla="*/ 290904 h 648335"/>
                <a:gd name="T28" fmla="*/ 0 w 1193164"/>
                <a:gd name="T29" fmla="*/ 324035 h 648335"/>
                <a:gd name="T30" fmla="*/ 3079 w 1193164"/>
                <a:gd name="T31" fmla="*/ 357166 h 648335"/>
                <a:gd name="T32" fmla="*/ 26815 w 1193164"/>
                <a:gd name="T33" fmla="*/ 420394 h 648335"/>
                <a:gd name="T34" fmla="*/ 71987 w 1193164"/>
                <a:gd name="T35" fmla="*/ 478490 h 648335"/>
                <a:gd name="T36" fmla="*/ 101863 w 1193164"/>
                <a:gd name="T37" fmla="*/ 505207 h 648335"/>
                <a:gd name="T38" fmla="*/ 136199 w 1193164"/>
                <a:gd name="T39" fmla="*/ 530152 h 648335"/>
                <a:gd name="T40" fmla="*/ 174694 w 1193164"/>
                <a:gd name="T41" fmla="*/ 553164 h 648335"/>
                <a:gd name="T42" fmla="*/ 217050 w 1193164"/>
                <a:gd name="T43" fmla="*/ 574077 h 648335"/>
                <a:gd name="T44" fmla="*/ 262967 w 1193164"/>
                <a:gd name="T45" fmla="*/ 592731 h 648335"/>
                <a:gd name="T46" fmla="*/ 312144 w 1193164"/>
                <a:gd name="T47" fmla="*/ 608962 h 648335"/>
                <a:gd name="T48" fmla="*/ 364281 w 1193164"/>
                <a:gd name="T49" fmla="*/ 622607 h 648335"/>
                <a:gd name="T50" fmla="*/ 419080 w 1193164"/>
                <a:gd name="T51" fmla="*/ 633504 h 648335"/>
                <a:gd name="T52" fmla="*/ 476240 w 1193164"/>
                <a:gd name="T53" fmla="*/ 641488 h 648335"/>
                <a:gd name="T54" fmla="*/ 535462 w 1193164"/>
                <a:gd name="T55" fmla="*/ 646399 h 648335"/>
                <a:gd name="T56" fmla="*/ 596445 w 1193164"/>
                <a:gd name="T57" fmla="*/ 648072 h 648335"/>
                <a:gd name="T58" fmla="*/ 657441 w 1193164"/>
                <a:gd name="T59" fmla="*/ 646399 h 648335"/>
                <a:gd name="T60" fmla="*/ 716662 w 1193164"/>
                <a:gd name="T61" fmla="*/ 641488 h 648335"/>
                <a:gd name="T62" fmla="*/ 773822 w 1193164"/>
                <a:gd name="T63" fmla="*/ 633504 h 648335"/>
                <a:gd name="T64" fmla="*/ 828621 w 1193164"/>
                <a:gd name="T65" fmla="*/ 622607 h 648335"/>
                <a:gd name="T66" fmla="*/ 880759 w 1193164"/>
                <a:gd name="T67" fmla="*/ 608962 h 648335"/>
                <a:gd name="T68" fmla="*/ 929936 w 1193164"/>
                <a:gd name="T69" fmla="*/ 592731 h 648335"/>
                <a:gd name="T70" fmla="*/ 975852 w 1193164"/>
                <a:gd name="T71" fmla="*/ 574077 h 648335"/>
                <a:gd name="T72" fmla="*/ 1018208 w 1193164"/>
                <a:gd name="T73" fmla="*/ 553164 h 648335"/>
                <a:gd name="T74" fmla="*/ 1056704 w 1193164"/>
                <a:gd name="T75" fmla="*/ 530152 h 648335"/>
                <a:gd name="T76" fmla="*/ 1091040 w 1193164"/>
                <a:gd name="T77" fmla="*/ 505207 h 648335"/>
                <a:gd name="T78" fmla="*/ 1120915 w 1193164"/>
                <a:gd name="T79" fmla="*/ 478490 h 648335"/>
                <a:gd name="T80" fmla="*/ 1166088 w 1193164"/>
                <a:gd name="T81" fmla="*/ 420394 h 648335"/>
                <a:gd name="T82" fmla="*/ 1189824 w 1193164"/>
                <a:gd name="T83" fmla="*/ 357166 h 648335"/>
                <a:gd name="T84" fmla="*/ 1192903 w 1193164"/>
                <a:gd name="T85" fmla="*/ 324035 h 648335"/>
                <a:gd name="T86" fmla="*/ 1189824 w 1193164"/>
                <a:gd name="T87" fmla="*/ 290904 h 648335"/>
                <a:gd name="T88" fmla="*/ 1166088 w 1193164"/>
                <a:gd name="T89" fmla="*/ 227677 h 648335"/>
                <a:gd name="T90" fmla="*/ 1120915 w 1193164"/>
                <a:gd name="T91" fmla="*/ 169581 h 648335"/>
                <a:gd name="T92" fmla="*/ 1091040 w 1193164"/>
                <a:gd name="T93" fmla="*/ 142864 h 648335"/>
                <a:gd name="T94" fmla="*/ 1056704 w 1193164"/>
                <a:gd name="T95" fmla="*/ 117918 h 648335"/>
                <a:gd name="T96" fmla="*/ 1018208 w 1193164"/>
                <a:gd name="T97" fmla="*/ 94907 h 648335"/>
                <a:gd name="T98" fmla="*/ 975852 w 1193164"/>
                <a:gd name="T99" fmla="*/ 73994 h 648335"/>
                <a:gd name="T100" fmla="*/ 929936 w 1193164"/>
                <a:gd name="T101" fmla="*/ 55340 h 648335"/>
                <a:gd name="T102" fmla="*/ 880759 w 1193164"/>
                <a:gd name="T103" fmla="*/ 39109 h 648335"/>
                <a:gd name="T104" fmla="*/ 828621 w 1193164"/>
                <a:gd name="T105" fmla="*/ 25464 h 648335"/>
                <a:gd name="T106" fmla="*/ 773822 w 1193164"/>
                <a:gd name="T107" fmla="*/ 14568 h 648335"/>
                <a:gd name="T108" fmla="*/ 716662 w 1193164"/>
                <a:gd name="T109" fmla="*/ 6583 h 648335"/>
                <a:gd name="T110" fmla="*/ 657441 w 1193164"/>
                <a:gd name="T111" fmla="*/ 1672 h 648335"/>
                <a:gd name="T112" fmla="*/ 596445 w 1193164"/>
                <a:gd name="T113" fmla="*/ 0 h 648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164"/>
                <a:gd name="T172" fmla="*/ 0 h 648335"/>
                <a:gd name="T173" fmla="*/ 1193164 w 1193164"/>
                <a:gd name="T174" fmla="*/ 648335 h 648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164" h="648335">
                  <a:moveTo>
                    <a:pt x="596445" y="0"/>
                  </a:moveTo>
                  <a:lnTo>
                    <a:pt x="535462" y="1672"/>
                  </a:lnTo>
                  <a:lnTo>
                    <a:pt x="476240" y="6583"/>
                  </a:lnTo>
                  <a:lnTo>
                    <a:pt x="419080" y="14568"/>
                  </a:lnTo>
                  <a:lnTo>
                    <a:pt x="364281" y="25464"/>
                  </a:lnTo>
                  <a:lnTo>
                    <a:pt x="312144" y="39109"/>
                  </a:lnTo>
                  <a:lnTo>
                    <a:pt x="262967" y="55340"/>
                  </a:lnTo>
                  <a:lnTo>
                    <a:pt x="217050" y="73994"/>
                  </a:lnTo>
                  <a:lnTo>
                    <a:pt x="174694" y="94907"/>
                  </a:lnTo>
                  <a:lnTo>
                    <a:pt x="136199" y="117918"/>
                  </a:lnTo>
                  <a:lnTo>
                    <a:pt x="101863" y="142864"/>
                  </a:lnTo>
                  <a:lnTo>
                    <a:pt x="71987" y="169581"/>
                  </a:lnTo>
                  <a:lnTo>
                    <a:pt x="26815" y="227677"/>
                  </a:lnTo>
                  <a:lnTo>
                    <a:pt x="3079" y="290904"/>
                  </a:lnTo>
                  <a:lnTo>
                    <a:pt x="0" y="324035"/>
                  </a:lnTo>
                  <a:lnTo>
                    <a:pt x="3079" y="357166"/>
                  </a:lnTo>
                  <a:lnTo>
                    <a:pt x="26815" y="420394"/>
                  </a:lnTo>
                  <a:lnTo>
                    <a:pt x="71987" y="478490"/>
                  </a:lnTo>
                  <a:lnTo>
                    <a:pt x="101863" y="505207"/>
                  </a:lnTo>
                  <a:lnTo>
                    <a:pt x="136199" y="530152"/>
                  </a:lnTo>
                  <a:lnTo>
                    <a:pt x="174694" y="553164"/>
                  </a:lnTo>
                  <a:lnTo>
                    <a:pt x="217050" y="574077"/>
                  </a:lnTo>
                  <a:lnTo>
                    <a:pt x="262967" y="592731"/>
                  </a:lnTo>
                  <a:lnTo>
                    <a:pt x="312144" y="608962"/>
                  </a:lnTo>
                  <a:lnTo>
                    <a:pt x="364281" y="622607"/>
                  </a:lnTo>
                  <a:lnTo>
                    <a:pt x="419080" y="633504"/>
                  </a:lnTo>
                  <a:lnTo>
                    <a:pt x="476240" y="641488"/>
                  </a:lnTo>
                  <a:lnTo>
                    <a:pt x="535462" y="646399"/>
                  </a:lnTo>
                  <a:lnTo>
                    <a:pt x="596445" y="648072"/>
                  </a:lnTo>
                  <a:lnTo>
                    <a:pt x="657428" y="646399"/>
                  </a:lnTo>
                  <a:lnTo>
                    <a:pt x="716649" y="641488"/>
                  </a:lnTo>
                  <a:lnTo>
                    <a:pt x="773809" y="633504"/>
                  </a:lnTo>
                  <a:lnTo>
                    <a:pt x="828608" y="622607"/>
                  </a:lnTo>
                  <a:lnTo>
                    <a:pt x="880746" y="608962"/>
                  </a:lnTo>
                  <a:lnTo>
                    <a:pt x="929923" y="592731"/>
                  </a:lnTo>
                  <a:lnTo>
                    <a:pt x="975839" y="574077"/>
                  </a:lnTo>
                  <a:lnTo>
                    <a:pt x="1018195" y="553164"/>
                  </a:lnTo>
                  <a:lnTo>
                    <a:pt x="1056691" y="530152"/>
                  </a:lnTo>
                  <a:lnTo>
                    <a:pt x="1091027" y="505207"/>
                  </a:lnTo>
                  <a:lnTo>
                    <a:pt x="1120902" y="478490"/>
                  </a:lnTo>
                  <a:lnTo>
                    <a:pt x="1166075" y="420394"/>
                  </a:lnTo>
                  <a:lnTo>
                    <a:pt x="1189811" y="357166"/>
                  </a:lnTo>
                  <a:lnTo>
                    <a:pt x="1192890" y="324035"/>
                  </a:lnTo>
                  <a:lnTo>
                    <a:pt x="1189811" y="290904"/>
                  </a:lnTo>
                  <a:lnTo>
                    <a:pt x="1166075" y="227677"/>
                  </a:lnTo>
                  <a:lnTo>
                    <a:pt x="1120902" y="169581"/>
                  </a:lnTo>
                  <a:lnTo>
                    <a:pt x="1091027" y="142864"/>
                  </a:lnTo>
                  <a:lnTo>
                    <a:pt x="1056691" y="117918"/>
                  </a:lnTo>
                  <a:lnTo>
                    <a:pt x="1018195" y="94907"/>
                  </a:lnTo>
                  <a:lnTo>
                    <a:pt x="975839" y="73994"/>
                  </a:lnTo>
                  <a:lnTo>
                    <a:pt x="929923" y="55340"/>
                  </a:lnTo>
                  <a:lnTo>
                    <a:pt x="880746" y="39109"/>
                  </a:lnTo>
                  <a:lnTo>
                    <a:pt x="828608" y="25464"/>
                  </a:lnTo>
                  <a:lnTo>
                    <a:pt x="773809" y="14568"/>
                  </a:lnTo>
                  <a:lnTo>
                    <a:pt x="716649" y="6583"/>
                  </a:lnTo>
                  <a:lnTo>
                    <a:pt x="657428" y="1672"/>
                  </a:lnTo>
                  <a:lnTo>
                    <a:pt x="596445"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72" name="object 25">
              <a:extLst>
                <a:ext uri="{FF2B5EF4-FFF2-40B4-BE49-F238E27FC236}">
                  <a16:creationId xmlns:a16="http://schemas.microsoft.com/office/drawing/2014/main" id="{A8071F24-E561-FB73-616E-B7BEF06C611C}"/>
                </a:ext>
              </a:extLst>
            </p:cNvPr>
            <p:cNvSpPr>
              <a:spLocks/>
            </p:cNvSpPr>
            <p:nvPr/>
          </p:nvSpPr>
          <p:spPr bwMode="auto">
            <a:xfrm>
              <a:off x="3667141" y="1340768"/>
              <a:ext cx="1193165" cy="648335"/>
            </a:xfrm>
            <a:custGeom>
              <a:avLst/>
              <a:gdLst>
                <a:gd name="T0" fmla="*/ 0 w 1193164"/>
                <a:gd name="T1" fmla="*/ 324036 h 648335"/>
                <a:gd name="T2" fmla="*/ 12117 w 1193164"/>
                <a:gd name="T3" fmla="*/ 258731 h 648335"/>
                <a:gd name="T4" fmla="*/ 46871 w 1193164"/>
                <a:gd name="T5" fmla="*/ 197906 h 648335"/>
                <a:gd name="T6" fmla="*/ 101863 w 1193164"/>
                <a:gd name="T7" fmla="*/ 142864 h 648335"/>
                <a:gd name="T8" fmla="*/ 136199 w 1193164"/>
                <a:gd name="T9" fmla="*/ 117919 h 648335"/>
                <a:gd name="T10" fmla="*/ 174694 w 1193164"/>
                <a:gd name="T11" fmla="*/ 94907 h 648335"/>
                <a:gd name="T12" fmla="*/ 217050 w 1193164"/>
                <a:gd name="T13" fmla="*/ 73994 h 648335"/>
                <a:gd name="T14" fmla="*/ 262966 w 1193164"/>
                <a:gd name="T15" fmla="*/ 55340 h 648335"/>
                <a:gd name="T16" fmla="*/ 312143 w 1193164"/>
                <a:gd name="T17" fmla="*/ 39109 h 648335"/>
                <a:gd name="T18" fmla="*/ 364281 w 1193164"/>
                <a:gd name="T19" fmla="*/ 25464 h 648335"/>
                <a:gd name="T20" fmla="*/ 419080 w 1193164"/>
                <a:gd name="T21" fmla="*/ 14568 h 648335"/>
                <a:gd name="T22" fmla="*/ 476240 w 1193164"/>
                <a:gd name="T23" fmla="*/ 6583 h 648335"/>
                <a:gd name="T24" fmla="*/ 535461 w 1193164"/>
                <a:gd name="T25" fmla="*/ 1672 h 648335"/>
                <a:gd name="T26" fmla="*/ 596445 w 1193164"/>
                <a:gd name="T27" fmla="*/ 0 h 648335"/>
                <a:gd name="T28" fmla="*/ 657441 w 1193164"/>
                <a:gd name="T29" fmla="*/ 1672 h 648335"/>
                <a:gd name="T30" fmla="*/ 716662 w 1193164"/>
                <a:gd name="T31" fmla="*/ 6583 h 648335"/>
                <a:gd name="T32" fmla="*/ 773822 w 1193164"/>
                <a:gd name="T33" fmla="*/ 14568 h 648335"/>
                <a:gd name="T34" fmla="*/ 828621 w 1193164"/>
                <a:gd name="T35" fmla="*/ 25464 h 648335"/>
                <a:gd name="T36" fmla="*/ 880759 w 1193164"/>
                <a:gd name="T37" fmla="*/ 39109 h 648335"/>
                <a:gd name="T38" fmla="*/ 929936 w 1193164"/>
                <a:gd name="T39" fmla="*/ 55340 h 648335"/>
                <a:gd name="T40" fmla="*/ 975852 w 1193164"/>
                <a:gd name="T41" fmla="*/ 73994 h 648335"/>
                <a:gd name="T42" fmla="*/ 1018208 w 1193164"/>
                <a:gd name="T43" fmla="*/ 94907 h 648335"/>
                <a:gd name="T44" fmla="*/ 1056703 w 1193164"/>
                <a:gd name="T45" fmla="*/ 117919 h 648335"/>
                <a:gd name="T46" fmla="*/ 1091039 w 1193164"/>
                <a:gd name="T47" fmla="*/ 142864 h 648335"/>
                <a:gd name="T48" fmla="*/ 1120915 w 1193164"/>
                <a:gd name="T49" fmla="*/ 169581 h 648335"/>
                <a:gd name="T50" fmla="*/ 1166088 w 1193164"/>
                <a:gd name="T51" fmla="*/ 227677 h 648335"/>
                <a:gd name="T52" fmla="*/ 1189823 w 1193164"/>
                <a:gd name="T53" fmla="*/ 290905 h 648335"/>
                <a:gd name="T54" fmla="*/ 1192903 w 1193164"/>
                <a:gd name="T55" fmla="*/ 324036 h 648335"/>
                <a:gd name="T56" fmla="*/ 1189823 w 1193164"/>
                <a:gd name="T57" fmla="*/ 357166 h 648335"/>
                <a:gd name="T58" fmla="*/ 1166088 w 1193164"/>
                <a:gd name="T59" fmla="*/ 420394 h 648335"/>
                <a:gd name="T60" fmla="*/ 1120915 w 1193164"/>
                <a:gd name="T61" fmla="*/ 478490 h 648335"/>
                <a:gd name="T62" fmla="*/ 1091039 w 1193164"/>
                <a:gd name="T63" fmla="*/ 505207 h 648335"/>
                <a:gd name="T64" fmla="*/ 1056703 w 1193164"/>
                <a:gd name="T65" fmla="*/ 530152 h 648335"/>
                <a:gd name="T66" fmla="*/ 1018208 w 1193164"/>
                <a:gd name="T67" fmla="*/ 553164 h 648335"/>
                <a:gd name="T68" fmla="*/ 975852 w 1193164"/>
                <a:gd name="T69" fmla="*/ 574077 h 648335"/>
                <a:gd name="T70" fmla="*/ 929936 w 1193164"/>
                <a:gd name="T71" fmla="*/ 592731 h 648335"/>
                <a:gd name="T72" fmla="*/ 880759 w 1193164"/>
                <a:gd name="T73" fmla="*/ 608962 h 648335"/>
                <a:gd name="T74" fmla="*/ 828621 w 1193164"/>
                <a:gd name="T75" fmla="*/ 622607 h 648335"/>
                <a:gd name="T76" fmla="*/ 773822 w 1193164"/>
                <a:gd name="T77" fmla="*/ 633503 h 648335"/>
                <a:gd name="T78" fmla="*/ 716662 w 1193164"/>
                <a:gd name="T79" fmla="*/ 641488 h 648335"/>
                <a:gd name="T80" fmla="*/ 657441 w 1193164"/>
                <a:gd name="T81" fmla="*/ 646399 h 648335"/>
                <a:gd name="T82" fmla="*/ 596445 w 1193164"/>
                <a:gd name="T83" fmla="*/ 648072 h 648335"/>
                <a:gd name="T84" fmla="*/ 535461 w 1193164"/>
                <a:gd name="T85" fmla="*/ 646399 h 648335"/>
                <a:gd name="T86" fmla="*/ 476240 w 1193164"/>
                <a:gd name="T87" fmla="*/ 641488 h 648335"/>
                <a:gd name="T88" fmla="*/ 419080 w 1193164"/>
                <a:gd name="T89" fmla="*/ 633503 h 648335"/>
                <a:gd name="T90" fmla="*/ 364281 w 1193164"/>
                <a:gd name="T91" fmla="*/ 622607 h 648335"/>
                <a:gd name="T92" fmla="*/ 312143 w 1193164"/>
                <a:gd name="T93" fmla="*/ 608962 h 648335"/>
                <a:gd name="T94" fmla="*/ 262966 w 1193164"/>
                <a:gd name="T95" fmla="*/ 592731 h 648335"/>
                <a:gd name="T96" fmla="*/ 217050 w 1193164"/>
                <a:gd name="T97" fmla="*/ 574077 h 648335"/>
                <a:gd name="T98" fmla="*/ 174694 w 1193164"/>
                <a:gd name="T99" fmla="*/ 553164 h 648335"/>
                <a:gd name="T100" fmla="*/ 136199 w 1193164"/>
                <a:gd name="T101" fmla="*/ 530152 h 648335"/>
                <a:gd name="T102" fmla="*/ 101863 w 1193164"/>
                <a:gd name="T103" fmla="*/ 505207 h 648335"/>
                <a:gd name="T104" fmla="*/ 71987 w 1193164"/>
                <a:gd name="T105" fmla="*/ 478490 h 648335"/>
                <a:gd name="T106" fmla="*/ 26814 w 1193164"/>
                <a:gd name="T107" fmla="*/ 420394 h 648335"/>
                <a:gd name="T108" fmla="*/ 3079 w 1193164"/>
                <a:gd name="T109" fmla="*/ 357166 h 648335"/>
                <a:gd name="T110" fmla="*/ 0 w 1193164"/>
                <a:gd name="T111" fmla="*/ 324036 h 648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3164"/>
                <a:gd name="T169" fmla="*/ 0 h 648335"/>
                <a:gd name="T170" fmla="*/ 1193164 w 1193164"/>
                <a:gd name="T171" fmla="*/ 648335 h 648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3164" h="648335">
                  <a:moveTo>
                    <a:pt x="0" y="324036"/>
                  </a:moveTo>
                  <a:lnTo>
                    <a:pt x="12117" y="258731"/>
                  </a:lnTo>
                  <a:lnTo>
                    <a:pt x="46871" y="197906"/>
                  </a:lnTo>
                  <a:lnTo>
                    <a:pt x="101863" y="142864"/>
                  </a:lnTo>
                  <a:lnTo>
                    <a:pt x="136199" y="117919"/>
                  </a:lnTo>
                  <a:lnTo>
                    <a:pt x="174694" y="94907"/>
                  </a:lnTo>
                  <a:lnTo>
                    <a:pt x="217050" y="73994"/>
                  </a:lnTo>
                  <a:lnTo>
                    <a:pt x="262966" y="55340"/>
                  </a:lnTo>
                  <a:lnTo>
                    <a:pt x="312143" y="39109"/>
                  </a:lnTo>
                  <a:lnTo>
                    <a:pt x="364281" y="25464"/>
                  </a:lnTo>
                  <a:lnTo>
                    <a:pt x="419080" y="14568"/>
                  </a:lnTo>
                  <a:lnTo>
                    <a:pt x="476240" y="6583"/>
                  </a:lnTo>
                  <a:lnTo>
                    <a:pt x="535461" y="1672"/>
                  </a:lnTo>
                  <a:lnTo>
                    <a:pt x="596445" y="0"/>
                  </a:lnTo>
                  <a:lnTo>
                    <a:pt x="657428" y="1672"/>
                  </a:lnTo>
                  <a:lnTo>
                    <a:pt x="716649" y="6583"/>
                  </a:lnTo>
                  <a:lnTo>
                    <a:pt x="773809" y="14568"/>
                  </a:lnTo>
                  <a:lnTo>
                    <a:pt x="828608" y="25464"/>
                  </a:lnTo>
                  <a:lnTo>
                    <a:pt x="880746" y="39109"/>
                  </a:lnTo>
                  <a:lnTo>
                    <a:pt x="929923" y="55340"/>
                  </a:lnTo>
                  <a:lnTo>
                    <a:pt x="975839" y="73994"/>
                  </a:lnTo>
                  <a:lnTo>
                    <a:pt x="1018195" y="94907"/>
                  </a:lnTo>
                  <a:lnTo>
                    <a:pt x="1056690" y="117919"/>
                  </a:lnTo>
                  <a:lnTo>
                    <a:pt x="1091026" y="142864"/>
                  </a:lnTo>
                  <a:lnTo>
                    <a:pt x="1120902" y="169581"/>
                  </a:lnTo>
                  <a:lnTo>
                    <a:pt x="1166075" y="227677"/>
                  </a:lnTo>
                  <a:lnTo>
                    <a:pt x="1189810" y="290905"/>
                  </a:lnTo>
                  <a:lnTo>
                    <a:pt x="1192890" y="324036"/>
                  </a:lnTo>
                  <a:lnTo>
                    <a:pt x="1189810" y="357166"/>
                  </a:lnTo>
                  <a:lnTo>
                    <a:pt x="1166075" y="420394"/>
                  </a:lnTo>
                  <a:lnTo>
                    <a:pt x="1120902" y="478490"/>
                  </a:lnTo>
                  <a:lnTo>
                    <a:pt x="1091026" y="505207"/>
                  </a:lnTo>
                  <a:lnTo>
                    <a:pt x="1056690" y="530152"/>
                  </a:lnTo>
                  <a:lnTo>
                    <a:pt x="1018195" y="553164"/>
                  </a:lnTo>
                  <a:lnTo>
                    <a:pt x="975839" y="574077"/>
                  </a:lnTo>
                  <a:lnTo>
                    <a:pt x="929923" y="592731"/>
                  </a:lnTo>
                  <a:lnTo>
                    <a:pt x="880746" y="608962"/>
                  </a:lnTo>
                  <a:lnTo>
                    <a:pt x="828608" y="622607"/>
                  </a:lnTo>
                  <a:lnTo>
                    <a:pt x="773809" y="633503"/>
                  </a:lnTo>
                  <a:lnTo>
                    <a:pt x="716649" y="641488"/>
                  </a:lnTo>
                  <a:lnTo>
                    <a:pt x="657428" y="646399"/>
                  </a:lnTo>
                  <a:lnTo>
                    <a:pt x="596445" y="648072"/>
                  </a:lnTo>
                  <a:lnTo>
                    <a:pt x="535461" y="646399"/>
                  </a:lnTo>
                  <a:lnTo>
                    <a:pt x="476240" y="641488"/>
                  </a:lnTo>
                  <a:lnTo>
                    <a:pt x="419080" y="633503"/>
                  </a:lnTo>
                  <a:lnTo>
                    <a:pt x="364281" y="622607"/>
                  </a:lnTo>
                  <a:lnTo>
                    <a:pt x="312143" y="608962"/>
                  </a:lnTo>
                  <a:lnTo>
                    <a:pt x="262966" y="592731"/>
                  </a:lnTo>
                  <a:lnTo>
                    <a:pt x="217050" y="574077"/>
                  </a:lnTo>
                  <a:lnTo>
                    <a:pt x="174694" y="553164"/>
                  </a:lnTo>
                  <a:lnTo>
                    <a:pt x="136199" y="530152"/>
                  </a:lnTo>
                  <a:lnTo>
                    <a:pt x="101863" y="505207"/>
                  </a:lnTo>
                  <a:lnTo>
                    <a:pt x="71987" y="478490"/>
                  </a:lnTo>
                  <a:lnTo>
                    <a:pt x="26814" y="420394"/>
                  </a:lnTo>
                  <a:lnTo>
                    <a:pt x="3079" y="357166"/>
                  </a:lnTo>
                  <a:lnTo>
                    <a:pt x="0" y="32403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26" name="object 26">
            <a:extLst>
              <a:ext uri="{FF2B5EF4-FFF2-40B4-BE49-F238E27FC236}">
                <a16:creationId xmlns:a16="http://schemas.microsoft.com/office/drawing/2014/main" id="{24E53EB8-AF9D-5978-B7C8-3A6511AC373B}"/>
              </a:ext>
            </a:extLst>
          </p:cNvPr>
          <p:cNvSpPr txBox="1"/>
          <p:nvPr/>
        </p:nvSpPr>
        <p:spPr>
          <a:xfrm>
            <a:off x="3943350" y="1531938"/>
            <a:ext cx="744538" cy="258762"/>
          </a:xfrm>
          <a:prstGeom prst="rect">
            <a:avLst/>
          </a:prstGeom>
        </p:spPr>
        <p:txBody>
          <a:bodyPr lIns="0" tIns="12700" rIns="0" bIns="0">
            <a:spAutoFit/>
          </a:bodyPr>
          <a:lstStyle/>
          <a:p>
            <a:pPr marL="12700">
              <a:spcBef>
                <a:spcPts val="100"/>
              </a:spcBef>
              <a:defRPr/>
            </a:pPr>
            <a:r>
              <a:rPr sz="1600" spc="-10" dirty="0">
                <a:latin typeface="Calibri"/>
                <a:cs typeface="Calibri"/>
              </a:rPr>
              <a:t>Muskeln</a:t>
            </a:r>
            <a:endParaRPr sz="1600" dirty="0">
              <a:latin typeface="Calibri"/>
              <a:cs typeface="Calibri"/>
            </a:endParaRPr>
          </a:p>
        </p:txBody>
      </p:sp>
      <p:grpSp>
        <p:nvGrpSpPr>
          <p:cNvPr id="3085" name="object 27">
            <a:extLst>
              <a:ext uri="{FF2B5EF4-FFF2-40B4-BE49-F238E27FC236}">
                <a16:creationId xmlns:a16="http://schemas.microsoft.com/office/drawing/2014/main" id="{AB4E269E-5814-2860-8344-8FCE91F93EA5}"/>
              </a:ext>
            </a:extLst>
          </p:cNvPr>
          <p:cNvGrpSpPr>
            <a:grpSpLocks/>
          </p:cNvGrpSpPr>
          <p:nvPr/>
        </p:nvGrpSpPr>
        <p:grpSpPr bwMode="auto">
          <a:xfrm>
            <a:off x="1849438" y="1228725"/>
            <a:ext cx="4713287" cy="1700213"/>
            <a:chOff x="1849247" y="1227993"/>
            <a:chExt cx="4712970" cy="1700530"/>
          </a:xfrm>
        </p:grpSpPr>
        <p:sp>
          <p:nvSpPr>
            <p:cNvPr id="3165" name="object 28">
              <a:extLst>
                <a:ext uri="{FF2B5EF4-FFF2-40B4-BE49-F238E27FC236}">
                  <a16:creationId xmlns:a16="http://schemas.microsoft.com/office/drawing/2014/main" id="{E3DF52AA-1745-2DF4-099B-E10EC9D27D01}"/>
                </a:ext>
              </a:extLst>
            </p:cNvPr>
            <p:cNvSpPr>
              <a:spLocks/>
            </p:cNvSpPr>
            <p:nvPr/>
          </p:nvSpPr>
          <p:spPr bwMode="auto">
            <a:xfrm>
              <a:off x="2051720" y="1556791"/>
              <a:ext cx="1337310" cy="648335"/>
            </a:xfrm>
            <a:custGeom>
              <a:avLst/>
              <a:gdLst>
                <a:gd name="T0" fmla="*/ 668451 w 1337310"/>
                <a:gd name="T1" fmla="*/ 0 h 648335"/>
                <a:gd name="T2" fmla="*/ 604075 w 1337310"/>
                <a:gd name="T3" fmla="*/ 1483 h 648335"/>
                <a:gd name="T4" fmla="*/ 541430 w 1337310"/>
                <a:gd name="T5" fmla="*/ 5842 h 648335"/>
                <a:gd name="T6" fmla="*/ 480796 w 1337310"/>
                <a:gd name="T7" fmla="*/ 12942 h 648335"/>
                <a:gd name="T8" fmla="*/ 422454 w 1337310"/>
                <a:gd name="T9" fmla="*/ 22647 h 648335"/>
                <a:gd name="T10" fmla="*/ 366684 w 1337310"/>
                <a:gd name="T11" fmla="*/ 34820 h 648335"/>
                <a:gd name="T12" fmla="*/ 313765 w 1337310"/>
                <a:gd name="T13" fmla="*/ 49326 h 648335"/>
                <a:gd name="T14" fmla="*/ 263979 w 1337310"/>
                <a:gd name="T15" fmla="*/ 66030 h 648335"/>
                <a:gd name="T16" fmla="*/ 217604 w 1337310"/>
                <a:gd name="T17" fmla="*/ 84795 h 648335"/>
                <a:gd name="T18" fmla="*/ 174922 w 1337310"/>
                <a:gd name="T19" fmla="*/ 105485 h 648335"/>
                <a:gd name="T20" fmla="*/ 136212 w 1337310"/>
                <a:gd name="T21" fmla="*/ 127965 h 648335"/>
                <a:gd name="T22" fmla="*/ 101755 w 1337310"/>
                <a:gd name="T23" fmla="*/ 152100 h 648335"/>
                <a:gd name="T24" fmla="*/ 71830 w 1337310"/>
                <a:gd name="T25" fmla="*/ 177752 h 648335"/>
                <a:gd name="T26" fmla="*/ 26699 w 1337310"/>
                <a:gd name="T27" fmla="*/ 233069 h 648335"/>
                <a:gd name="T28" fmla="*/ 3059 w 1337310"/>
                <a:gd name="T29" fmla="*/ 292829 h 648335"/>
                <a:gd name="T30" fmla="*/ 0 w 1337310"/>
                <a:gd name="T31" fmla="*/ 324036 h 648335"/>
                <a:gd name="T32" fmla="*/ 3059 w 1337310"/>
                <a:gd name="T33" fmla="*/ 355243 h 648335"/>
                <a:gd name="T34" fmla="*/ 26699 w 1337310"/>
                <a:gd name="T35" fmla="*/ 415003 h 648335"/>
                <a:gd name="T36" fmla="*/ 71830 w 1337310"/>
                <a:gd name="T37" fmla="*/ 470319 h 648335"/>
                <a:gd name="T38" fmla="*/ 101755 w 1337310"/>
                <a:gd name="T39" fmla="*/ 495972 h 648335"/>
                <a:gd name="T40" fmla="*/ 136212 w 1337310"/>
                <a:gd name="T41" fmla="*/ 520106 h 648335"/>
                <a:gd name="T42" fmla="*/ 174922 w 1337310"/>
                <a:gd name="T43" fmla="*/ 542586 h 648335"/>
                <a:gd name="T44" fmla="*/ 217604 w 1337310"/>
                <a:gd name="T45" fmla="*/ 563277 h 648335"/>
                <a:gd name="T46" fmla="*/ 263979 w 1337310"/>
                <a:gd name="T47" fmla="*/ 582042 h 648335"/>
                <a:gd name="T48" fmla="*/ 313765 w 1337310"/>
                <a:gd name="T49" fmla="*/ 598745 h 648335"/>
                <a:gd name="T50" fmla="*/ 366684 w 1337310"/>
                <a:gd name="T51" fmla="*/ 613251 h 648335"/>
                <a:gd name="T52" fmla="*/ 422454 w 1337310"/>
                <a:gd name="T53" fmla="*/ 625424 h 648335"/>
                <a:gd name="T54" fmla="*/ 480796 w 1337310"/>
                <a:gd name="T55" fmla="*/ 635129 h 648335"/>
                <a:gd name="T56" fmla="*/ 541430 w 1337310"/>
                <a:gd name="T57" fmla="*/ 642229 h 648335"/>
                <a:gd name="T58" fmla="*/ 604075 w 1337310"/>
                <a:gd name="T59" fmla="*/ 646588 h 648335"/>
                <a:gd name="T60" fmla="*/ 668451 w 1337310"/>
                <a:gd name="T61" fmla="*/ 648072 h 648335"/>
                <a:gd name="T62" fmla="*/ 732828 w 1337310"/>
                <a:gd name="T63" fmla="*/ 646588 h 648335"/>
                <a:gd name="T64" fmla="*/ 795473 w 1337310"/>
                <a:gd name="T65" fmla="*/ 642229 h 648335"/>
                <a:gd name="T66" fmla="*/ 856107 w 1337310"/>
                <a:gd name="T67" fmla="*/ 635129 h 648335"/>
                <a:gd name="T68" fmla="*/ 914449 w 1337310"/>
                <a:gd name="T69" fmla="*/ 625424 h 648335"/>
                <a:gd name="T70" fmla="*/ 970219 w 1337310"/>
                <a:gd name="T71" fmla="*/ 613251 h 648335"/>
                <a:gd name="T72" fmla="*/ 1023138 w 1337310"/>
                <a:gd name="T73" fmla="*/ 598745 h 648335"/>
                <a:gd name="T74" fmla="*/ 1072924 w 1337310"/>
                <a:gd name="T75" fmla="*/ 582042 h 648335"/>
                <a:gd name="T76" fmla="*/ 1119299 w 1337310"/>
                <a:gd name="T77" fmla="*/ 563277 h 648335"/>
                <a:gd name="T78" fmla="*/ 1161981 w 1337310"/>
                <a:gd name="T79" fmla="*/ 542586 h 648335"/>
                <a:gd name="T80" fmla="*/ 1200691 w 1337310"/>
                <a:gd name="T81" fmla="*/ 520106 h 648335"/>
                <a:gd name="T82" fmla="*/ 1235148 w 1337310"/>
                <a:gd name="T83" fmla="*/ 495972 h 648335"/>
                <a:gd name="T84" fmla="*/ 1265073 w 1337310"/>
                <a:gd name="T85" fmla="*/ 470319 h 648335"/>
                <a:gd name="T86" fmla="*/ 1310205 w 1337310"/>
                <a:gd name="T87" fmla="*/ 415003 h 648335"/>
                <a:gd name="T88" fmla="*/ 1333844 w 1337310"/>
                <a:gd name="T89" fmla="*/ 355243 h 648335"/>
                <a:gd name="T90" fmla="*/ 1336904 w 1337310"/>
                <a:gd name="T91" fmla="*/ 324036 h 648335"/>
                <a:gd name="T92" fmla="*/ 1333844 w 1337310"/>
                <a:gd name="T93" fmla="*/ 292829 h 648335"/>
                <a:gd name="T94" fmla="*/ 1310205 w 1337310"/>
                <a:gd name="T95" fmla="*/ 233069 h 648335"/>
                <a:gd name="T96" fmla="*/ 1265073 w 1337310"/>
                <a:gd name="T97" fmla="*/ 177752 h 648335"/>
                <a:gd name="T98" fmla="*/ 1235148 w 1337310"/>
                <a:gd name="T99" fmla="*/ 152100 h 648335"/>
                <a:gd name="T100" fmla="*/ 1200691 w 1337310"/>
                <a:gd name="T101" fmla="*/ 127965 h 648335"/>
                <a:gd name="T102" fmla="*/ 1161981 w 1337310"/>
                <a:gd name="T103" fmla="*/ 105485 h 648335"/>
                <a:gd name="T104" fmla="*/ 1119299 w 1337310"/>
                <a:gd name="T105" fmla="*/ 84795 h 648335"/>
                <a:gd name="T106" fmla="*/ 1072924 w 1337310"/>
                <a:gd name="T107" fmla="*/ 66030 h 648335"/>
                <a:gd name="T108" fmla="*/ 1023138 w 1337310"/>
                <a:gd name="T109" fmla="*/ 49326 h 648335"/>
                <a:gd name="T110" fmla="*/ 970219 w 1337310"/>
                <a:gd name="T111" fmla="*/ 34820 h 648335"/>
                <a:gd name="T112" fmla="*/ 914449 w 1337310"/>
                <a:gd name="T113" fmla="*/ 22647 h 648335"/>
                <a:gd name="T114" fmla="*/ 856107 w 1337310"/>
                <a:gd name="T115" fmla="*/ 12942 h 648335"/>
                <a:gd name="T116" fmla="*/ 795473 w 1337310"/>
                <a:gd name="T117" fmla="*/ 5842 h 648335"/>
                <a:gd name="T118" fmla="*/ 732828 w 1337310"/>
                <a:gd name="T119" fmla="*/ 1483 h 648335"/>
                <a:gd name="T120" fmla="*/ 668451 w 1337310"/>
                <a:gd name="T121" fmla="*/ 0 h 648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37310"/>
                <a:gd name="T184" fmla="*/ 0 h 648335"/>
                <a:gd name="T185" fmla="*/ 1337310 w 1337310"/>
                <a:gd name="T186" fmla="*/ 648335 h 648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37310" h="648335">
                  <a:moveTo>
                    <a:pt x="668451" y="0"/>
                  </a:moveTo>
                  <a:lnTo>
                    <a:pt x="604075" y="1483"/>
                  </a:lnTo>
                  <a:lnTo>
                    <a:pt x="541430" y="5842"/>
                  </a:lnTo>
                  <a:lnTo>
                    <a:pt x="480796" y="12942"/>
                  </a:lnTo>
                  <a:lnTo>
                    <a:pt x="422454" y="22647"/>
                  </a:lnTo>
                  <a:lnTo>
                    <a:pt x="366684" y="34820"/>
                  </a:lnTo>
                  <a:lnTo>
                    <a:pt x="313765" y="49326"/>
                  </a:lnTo>
                  <a:lnTo>
                    <a:pt x="263979" y="66030"/>
                  </a:lnTo>
                  <a:lnTo>
                    <a:pt x="217604" y="84795"/>
                  </a:lnTo>
                  <a:lnTo>
                    <a:pt x="174922" y="105485"/>
                  </a:lnTo>
                  <a:lnTo>
                    <a:pt x="136212" y="127965"/>
                  </a:lnTo>
                  <a:lnTo>
                    <a:pt x="101755" y="152100"/>
                  </a:lnTo>
                  <a:lnTo>
                    <a:pt x="71830" y="177752"/>
                  </a:lnTo>
                  <a:lnTo>
                    <a:pt x="26699" y="233069"/>
                  </a:lnTo>
                  <a:lnTo>
                    <a:pt x="3059" y="292829"/>
                  </a:lnTo>
                  <a:lnTo>
                    <a:pt x="0" y="324036"/>
                  </a:lnTo>
                  <a:lnTo>
                    <a:pt x="3059" y="355243"/>
                  </a:lnTo>
                  <a:lnTo>
                    <a:pt x="26699" y="415003"/>
                  </a:lnTo>
                  <a:lnTo>
                    <a:pt x="71830" y="470319"/>
                  </a:lnTo>
                  <a:lnTo>
                    <a:pt x="101755" y="495972"/>
                  </a:lnTo>
                  <a:lnTo>
                    <a:pt x="136212" y="520106"/>
                  </a:lnTo>
                  <a:lnTo>
                    <a:pt x="174922" y="542586"/>
                  </a:lnTo>
                  <a:lnTo>
                    <a:pt x="217604" y="563277"/>
                  </a:lnTo>
                  <a:lnTo>
                    <a:pt x="263979" y="582042"/>
                  </a:lnTo>
                  <a:lnTo>
                    <a:pt x="313765" y="598745"/>
                  </a:lnTo>
                  <a:lnTo>
                    <a:pt x="366684" y="613251"/>
                  </a:lnTo>
                  <a:lnTo>
                    <a:pt x="422454" y="625424"/>
                  </a:lnTo>
                  <a:lnTo>
                    <a:pt x="480796" y="635129"/>
                  </a:lnTo>
                  <a:lnTo>
                    <a:pt x="541430" y="642229"/>
                  </a:lnTo>
                  <a:lnTo>
                    <a:pt x="604075" y="646588"/>
                  </a:lnTo>
                  <a:lnTo>
                    <a:pt x="668451" y="648072"/>
                  </a:lnTo>
                  <a:lnTo>
                    <a:pt x="732828" y="646588"/>
                  </a:lnTo>
                  <a:lnTo>
                    <a:pt x="795473" y="642229"/>
                  </a:lnTo>
                  <a:lnTo>
                    <a:pt x="856107" y="635129"/>
                  </a:lnTo>
                  <a:lnTo>
                    <a:pt x="914449" y="625424"/>
                  </a:lnTo>
                  <a:lnTo>
                    <a:pt x="970219" y="613251"/>
                  </a:lnTo>
                  <a:lnTo>
                    <a:pt x="1023138" y="598745"/>
                  </a:lnTo>
                  <a:lnTo>
                    <a:pt x="1072924" y="582042"/>
                  </a:lnTo>
                  <a:lnTo>
                    <a:pt x="1119299" y="563277"/>
                  </a:lnTo>
                  <a:lnTo>
                    <a:pt x="1161981" y="542586"/>
                  </a:lnTo>
                  <a:lnTo>
                    <a:pt x="1200691" y="520106"/>
                  </a:lnTo>
                  <a:lnTo>
                    <a:pt x="1235148" y="495972"/>
                  </a:lnTo>
                  <a:lnTo>
                    <a:pt x="1265073" y="470319"/>
                  </a:lnTo>
                  <a:lnTo>
                    <a:pt x="1310205" y="415003"/>
                  </a:lnTo>
                  <a:lnTo>
                    <a:pt x="1333844" y="355243"/>
                  </a:lnTo>
                  <a:lnTo>
                    <a:pt x="1336904" y="324036"/>
                  </a:lnTo>
                  <a:lnTo>
                    <a:pt x="1333844" y="292829"/>
                  </a:lnTo>
                  <a:lnTo>
                    <a:pt x="1310205" y="233069"/>
                  </a:lnTo>
                  <a:lnTo>
                    <a:pt x="1265073" y="177752"/>
                  </a:lnTo>
                  <a:lnTo>
                    <a:pt x="1235148" y="152100"/>
                  </a:lnTo>
                  <a:lnTo>
                    <a:pt x="1200691" y="127965"/>
                  </a:lnTo>
                  <a:lnTo>
                    <a:pt x="1161981" y="105485"/>
                  </a:lnTo>
                  <a:lnTo>
                    <a:pt x="1119299" y="84795"/>
                  </a:lnTo>
                  <a:lnTo>
                    <a:pt x="1072924" y="66030"/>
                  </a:lnTo>
                  <a:lnTo>
                    <a:pt x="1023138" y="49326"/>
                  </a:lnTo>
                  <a:lnTo>
                    <a:pt x="970219" y="34820"/>
                  </a:lnTo>
                  <a:lnTo>
                    <a:pt x="914449" y="22647"/>
                  </a:lnTo>
                  <a:lnTo>
                    <a:pt x="856107" y="12942"/>
                  </a:lnTo>
                  <a:lnTo>
                    <a:pt x="795473" y="5842"/>
                  </a:lnTo>
                  <a:lnTo>
                    <a:pt x="732828" y="1483"/>
                  </a:lnTo>
                  <a:lnTo>
                    <a:pt x="668451"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66" name="object 29">
              <a:extLst>
                <a:ext uri="{FF2B5EF4-FFF2-40B4-BE49-F238E27FC236}">
                  <a16:creationId xmlns:a16="http://schemas.microsoft.com/office/drawing/2014/main" id="{9C2D43B4-3566-6265-7D03-5F19EB2A2FD5}"/>
                </a:ext>
              </a:extLst>
            </p:cNvPr>
            <p:cNvSpPr>
              <a:spLocks/>
            </p:cNvSpPr>
            <p:nvPr/>
          </p:nvSpPr>
          <p:spPr bwMode="auto">
            <a:xfrm>
              <a:off x="2051720" y="1556791"/>
              <a:ext cx="1337310" cy="648335"/>
            </a:xfrm>
            <a:custGeom>
              <a:avLst/>
              <a:gdLst>
                <a:gd name="T0" fmla="*/ 0 w 1337310"/>
                <a:gd name="T1" fmla="*/ 324036 h 648335"/>
                <a:gd name="T2" fmla="*/ 12053 w 1337310"/>
                <a:gd name="T3" fmla="*/ 262461 h 648335"/>
                <a:gd name="T4" fmla="*/ 46718 w 1337310"/>
                <a:gd name="T5" fmla="*/ 204787 h 648335"/>
                <a:gd name="T6" fmla="*/ 101755 w 1337310"/>
                <a:gd name="T7" fmla="*/ 152099 h 648335"/>
                <a:gd name="T8" fmla="*/ 136213 w 1337310"/>
                <a:gd name="T9" fmla="*/ 127965 h 648335"/>
                <a:gd name="T10" fmla="*/ 174923 w 1337310"/>
                <a:gd name="T11" fmla="*/ 105485 h 648335"/>
                <a:gd name="T12" fmla="*/ 217605 w 1337310"/>
                <a:gd name="T13" fmla="*/ 84794 h 648335"/>
                <a:gd name="T14" fmla="*/ 263980 w 1337310"/>
                <a:gd name="T15" fmla="*/ 66030 h 648335"/>
                <a:gd name="T16" fmla="*/ 313766 w 1337310"/>
                <a:gd name="T17" fmla="*/ 49326 h 648335"/>
                <a:gd name="T18" fmla="*/ 366685 w 1337310"/>
                <a:gd name="T19" fmla="*/ 34820 h 648335"/>
                <a:gd name="T20" fmla="*/ 422455 w 1337310"/>
                <a:gd name="T21" fmla="*/ 22647 h 648335"/>
                <a:gd name="T22" fmla="*/ 480797 w 1337310"/>
                <a:gd name="T23" fmla="*/ 12942 h 648335"/>
                <a:gd name="T24" fmla="*/ 541431 w 1337310"/>
                <a:gd name="T25" fmla="*/ 5842 h 648335"/>
                <a:gd name="T26" fmla="*/ 604076 w 1337310"/>
                <a:gd name="T27" fmla="*/ 1483 h 648335"/>
                <a:gd name="T28" fmla="*/ 668453 w 1337310"/>
                <a:gd name="T29" fmla="*/ 0 h 648335"/>
                <a:gd name="T30" fmla="*/ 732829 w 1337310"/>
                <a:gd name="T31" fmla="*/ 1483 h 648335"/>
                <a:gd name="T32" fmla="*/ 795474 w 1337310"/>
                <a:gd name="T33" fmla="*/ 5842 h 648335"/>
                <a:gd name="T34" fmla="*/ 856108 w 1337310"/>
                <a:gd name="T35" fmla="*/ 12942 h 648335"/>
                <a:gd name="T36" fmla="*/ 914450 w 1337310"/>
                <a:gd name="T37" fmla="*/ 22647 h 648335"/>
                <a:gd name="T38" fmla="*/ 970220 w 1337310"/>
                <a:gd name="T39" fmla="*/ 34820 h 648335"/>
                <a:gd name="T40" fmla="*/ 1023139 w 1337310"/>
                <a:gd name="T41" fmla="*/ 49326 h 648335"/>
                <a:gd name="T42" fmla="*/ 1072925 w 1337310"/>
                <a:gd name="T43" fmla="*/ 66030 h 648335"/>
                <a:gd name="T44" fmla="*/ 1119300 w 1337310"/>
                <a:gd name="T45" fmla="*/ 84794 h 648335"/>
                <a:gd name="T46" fmla="*/ 1161982 w 1337310"/>
                <a:gd name="T47" fmla="*/ 105485 h 648335"/>
                <a:gd name="T48" fmla="*/ 1200692 w 1337310"/>
                <a:gd name="T49" fmla="*/ 127965 h 648335"/>
                <a:gd name="T50" fmla="*/ 1235150 w 1337310"/>
                <a:gd name="T51" fmla="*/ 152099 h 648335"/>
                <a:gd name="T52" fmla="*/ 1265074 w 1337310"/>
                <a:gd name="T53" fmla="*/ 177752 h 648335"/>
                <a:gd name="T54" fmla="*/ 1310206 w 1337310"/>
                <a:gd name="T55" fmla="*/ 233069 h 648335"/>
                <a:gd name="T56" fmla="*/ 1333846 w 1337310"/>
                <a:gd name="T57" fmla="*/ 292829 h 648335"/>
                <a:gd name="T58" fmla="*/ 1336906 w 1337310"/>
                <a:gd name="T59" fmla="*/ 324036 h 648335"/>
                <a:gd name="T60" fmla="*/ 1333846 w 1337310"/>
                <a:gd name="T61" fmla="*/ 355242 h 648335"/>
                <a:gd name="T62" fmla="*/ 1310206 w 1337310"/>
                <a:gd name="T63" fmla="*/ 415002 h 648335"/>
                <a:gd name="T64" fmla="*/ 1265074 w 1337310"/>
                <a:gd name="T65" fmla="*/ 470319 h 648335"/>
                <a:gd name="T66" fmla="*/ 1235150 w 1337310"/>
                <a:gd name="T67" fmla="*/ 495972 h 648335"/>
                <a:gd name="T68" fmla="*/ 1200692 w 1337310"/>
                <a:gd name="T69" fmla="*/ 520106 h 648335"/>
                <a:gd name="T70" fmla="*/ 1161982 w 1337310"/>
                <a:gd name="T71" fmla="*/ 542586 h 648335"/>
                <a:gd name="T72" fmla="*/ 1119300 w 1337310"/>
                <a:gd name="T73" fmla="*/ 563277 h 648335"/>
                <a:gd name="T74" fmla="*/ 1072925 w 1337310"/>
                <a:gd name="T75" fmla="*/ 582041 h 648335"/>
                <a:gd name="T76" fmla="*/ 1023139 w 1337310"/>
                <a:gd name="T77" fmla="*/ 598745 h 648335"/>
                <a:gd name="T78" fmla="*/ 970220 w 1337310"/>
                <a:gd name="T79" fmla="*/ 613251 h 648335"/>
                <a:gd name="T80" fmla="*/ 914450 w 1337310"/>
                <a:gd name="T81" fmla="*/ 625424 h 648335"/>
                <a:gd name="T82" fmla="*/ 856108 w 1337310"/>
                <a:gd name="T83" fmla="*/ 635129 h 648335"/>
                <a:gd name="T84" fmla="*/ 795474 w 1337310"/>
                <a:gd name="T85" fmla="*/ 642229 h 648335"/>
                <a:gd name="T86" fmla="*/ 732829 w 1337310"/>
                <a:gd name="T87" fmla="*/ 646588 h 648335"/>
                <a:gd name="T88" fmla="*/ 668453 w 1337310"/>
                <a:gd name="T89" fmla="*/ 648072 h 648335"/>
                <a:gd name="T90" fmla="*/ 604076 w 1337310"/>
                <a:gd name="T91" fmla="*/ 646588 h 648335"/>
                <a:gd name="T92" fmla="*/ 541431 w 1337310"/>
                <a:gd name="T93" fmla="*/ 642229 h 648335"/>
                <a:gd name="T94" fmla="*/ 480797 w 1337310"/>
                <a:gd name="T95" fmla="*/ 635129 h 648335"/>
                <a:gd name="T96" fmla="*/ 422455 w 1337310"/>
                <a:gd name="T97" fmla="*/ 625424 h 648335"/>
                <a:gd name="T98" fmla="*/ 366685 w 1337310"/>
                <a:gd name="T99" fmla="*/ 613251 h 648335"/>
                <a:gd name="T100" fmla="*/ 313766 w 1337310"/>
                <a:gd name="T101" fmla="*/ 598745 h 648335"/>
                <a:gd name="T102" fmla="*/ 263980 w 1337310"/>
                <a:gd name="T103" fmla="*/ 582041 h 648335"/>
                <a:gd name="T104" fmla="*/ 217605 w 1337310"/>
                <a:gd name="T105" fmla="*/ 563277 h 648335"/>
                <a:gd name="T106" fmla="*/ 174923 w 1337310"/>
                <a:gd name="T107" fmla="*/ 542586 h 648335"/>
                <a:gd name="T108" fmla="*/ 136213 w 1337310"/>
                <a:gd name="T109" fmla="*/ 520106 h 648335"/>
                <a:gd name="T110" fmla="*/ 101755 w 1337310"/>
                <a:gd name="T111" fmla="*/ 495972 h 648335"/>
                <a:gd name="T112" fmla="*/ 71830 w 1337310"/>
                <a:gd name="T113" fmla="*/ 470319 h 648335"/>
                <a:gd name="T114" fmla="*/ 26699 w 1337310"/>
                <a:gd name="T115" fmla="*/ 415002 h 648335"/>
                <a:gd name="T116" fmla="*/ 3059 w 1337310"/>
                <a:gd name="T117" fmla="*/ 355242 h 648335"/>
                <a:gd name="T118" fmla="*/ 0 w 1337310"/>
                <a:gd name="T119" fmla="*/ 324036 h 6483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7310"/>
                <a:gd name="T181" fmla="*/ 0 h 648335"/>
                <a:gd name="T182" fmla="*/ 1337310 w 1337310"/>
                <a:gd name="T183" fmla="*/ 648335 h 6483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7310" h="648335">
                  <a:moveTo>
                    <a:pt x="0" y="324036"/>
                  </a:moveTo>
                  <a:lnTo>
                    <a:pt x="12053" y="262461"/>
                  </a:lnTo>
                  <a:lnTo>
                    <a:pt x="46718" y="204787"/>
                  </a:lnTo>
                  <a:lnTo>
                    <a:pt x="101755" y="152099"/>
                  </a:lnTo>
                  <a:lnTo>
                    <a:pt x="136213" y="127965"/>
                  </a:lnTo>
                  <a:lnTo>
                    <a:pt x="174923" y="105485"/>
                  </a:lnTo>
                  <a:lnTo>
                    <a:pt x="217605" y="84794"/>
                  </a:lnTo>
                  <a:lnTo>
                    <a:pt x="263980" y="66030"/>
                  </a:lnTo>
                  <a:lnTo>
                    <a:pt x="313766" y="49326"/>
                  </a:lnTo>
                  <a:lnTo>
                    <a:pt x="366685" y="34820"/>
                  </a:lnTo>
                  <a:lnTo>
                    <a:pt x="422455" y="22647"/>
                  </a:lnTo>
                  <a:lnTo>
                    <a:pt x="480797" y="12942"/>
                  </a:lnTo>
                  <a:lnTo>
                    <a:pt x="541431" y="5842"/>
                  </a:lnTo>
                  <a:lnTo>
                    <a:pt x="604076" y="1483"/>
                  </a:lnTo>
                  <a:lnTo>
                    <a:pt x="668453" y="0"/>
                  </a:lnTo>
                  <a:lnTo>
                    <a:pt x="732829" y="1483"/>
                  </a:lnTo>
                  <a:lnTo>
                    <a:pt x="795474" y="5842"/>
                  </a:lnTo>
                  <a:lnTo>
                    <a:pt x="856108" y="12942"/>
                  </a:lnTo>
                  <a:lnTo>
                    <a:pt x="914450" y="22647"/>
                  </a:lnTo>
                  <a:lnTo>
                    <a:pt x="970220" y="34820"/>
                  </a:lnTo>
                  <a:lnTo>
                    <a:pt x="1023139" y="49326"/>
                  </a:lnTo>
                  <a:lnTo>
                    <a:pt x="1072925" y="66030"/>
                  </a:lnTo>
                  <a:lnTo>
                    <a:pt x="1119300" y="84794"/>
                  </a:lnTo>
                  <a:lnTo>
                    <a:pt x="1161982" y="105485"/>
                  </a:lnTo>
                  <a:lnTo>
                    <a:pt x="1200692" y="127965"/>
                  </a:lnTo>
                  <a:lnTo>
                    <a:pt x="1235150" y="152099"/>
                  </a:lnTo>
                  <a:lnTo>
                    <a:pt x="1265074" y="177752"/>
                  </a:lnTo>
                  <a:lnTo>
                    <a:pt x="1310206" y="233069"/>
                  </a:lnTo>
                  <a:lnTo>
                    <a:pt x="1333846" y="292829"/>
                  </a:lnTo>
                  <a:lnTo>
                    <a:pt x="1336906" y="324036"/>
                  </a:lnTo>
                  <a:lnTo>
                    <a:pt x="1333846" y="355242"/>
                  </a:lnTo>
                  <a:lnTo>
                    <a:pt x="1310206" y="415002"/>
                  </a:lnTo>
                  <a:lnTo>
                    <a:pt x="1265074" y="470319"/>
                  </a:lnTo>
                  <a:lnTo>
                    <a:pt x="1235150" y="495972"/>
                  </a:lnTo>
                  <a:lnTo>
                    <a:pt x="1200692" y="520106"/>
                  </a:lnTo>
                  <a:lnTo>
                    <a:pt x="1161982" y="542586"/>
                  </a:lnTo>
                  <a:lnTo>
                    <a:pt x="1119300" y="563277"/>
                  </a:lnTo>
                  <a:lnTo>
                    <a:pt x="1072925" y="582041"/>
                  </a:lnTo>
                  <a:lnTo>
                    <a:pt x="1023139" y="598745"/>
                  </a:lnTo>
                  <a:lnTo>
                    <a:pt x="970220" y="613251"/>
                  </a:lnTo>
                  <a:lnTo>
                    <a:pt x="914450" y="625424"/>
                  </a:lnTo>
                  <a:lnTo>
                    <a:pt x="856108" y="635129"/>
                  </a:lnTo>
                  <a:lnTo>
                    <a:pt x="795474" y="642229"/>
                  </a:lnTo>
                  <a:lnTo>
                    <a:pt x="732829" y="646588"/>
                  </a:lnTo>
                  <a:lnTo>
                    <a:pt x="668453" y="648072"/>
                  </a:lnTo>
                  <a:lnTo>
                    <a:pt x="604076" y="646588"/>
                  </a:lnTo>
                  <a:lnTo>
                    <a:pt x="541431" y="642229"/>
                  </a:lnTo>
                  <a:lnTo>
                    <a:pt x="480797" y="635129"/>
                  </a:lnTo>
                  <a:lnTo>
                    <a:pt x="422455" y="625424"/>
                  </a:lnTo>
                  <a:lnTo>
                    <a:pt x="366685" y="613251"/>
                  </a:lnTo>
                  <a:lnTo>
                    <a:pt x="313766" y="598745"/>
                  </a:lnTo>
                  <a:lnTo>
                    <a:pt x="263980" y="582041"/>
                  </a:lnTo>
                  <a:lnTo>
                    <a:pt x="217605" y="563277"/>
                  </a:lnTo>
                  <a:lnTo>
                    <a:pt x="174923" y="542586"/>
                  </a:lnTo>
                  <a:lnTo>
                    <a:pt x="136213" y="520106"/>
                  </a:lnTo>
                  <a:lnTo>
                    <a:pt x="101755" y="495972"/>
                  </a:lnTo>
                  <a:lnTo>
                    <a:pt x="71830" y="470319"/>
                  </a:lnTo>
                  <a:lnTo>
                    <a:pt x="26699" y="415002"/>
                  </a:lnTo>
                  <a:lnTo>
                    <a:pt x="3059" y="355242"/>
                  </a:lnTo>
                  <a:lnTo>
                    <a:pt x="0" y="32403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3167" name="object 30">
              <a:extLst>
                <a:ext uri="{FF2B5EF4-FFF2-40B4-BE49-F238E27FC236}">
                  <a16:creationId xmlns:a16="http://schemas.microsoft.com/office/drawing/2014/main" id="{2990AA95-0A36-5FD2-2402-BE676171A0CC}"/>
                </a:ext>
              </a:extLst>
            </p:cNvPr>
            <p:cNvSpPr>
              <a:spLocks/>
            </p:cNvSpPr>
            <p:nvPr/>
          </p:nvSpPr>
          <p:spPr bwMode="auto">
            <a:xfrm>
              <a:off x="1854009" y="2275631"/>
              <a:ext cx="1337310" cy="648335"/>
            </a:xfrm>
            <a:custGeom>
              <a:avLst/>
              <a:gdLst>
                <a:gd name="T0" fmla="*/ 668453 w 1337310"/>
                <a:gd name="T1" fmla="*/ 0 h 648335"/>
                <a:gd name="T2" fmla="*/ 604076 w 1337310"/>
                <a:gd name="T3" fmla="*/ 1483 h 648335"/>
                <a:gd name="T4" fmla="*/ 541431 w 1337310"/>
                <a:gd name="T5" fmla="*/ 5842 h 648335"/>
                <a:gd name="T6" fmla="*/ 480797 w 1337310"/>
                <a:gd name="T7" fmla="*/ 12942 h 648335"/>
                <a:gd name="T8" fmla="*/ 422455 w 1337310"/>
                <a:gd name="T9" fmla="*/ 22647 h 648335"/>
                <a:gd name="T10" fmla="*/ 366684 w 1337310"/>
                <a:gd name="T11" fmla="*/ 34820 h 648335"/>
                <a:gd name="T12" fmla="*/ 313766 w 1337310"/>
                <a:gd name="T13" fmla="*/ 49326 h 648335"/>
                <a:gd name="T14" fmla="*/ 263979 w 1337310"/>
                <a:gd name="T15" fmla="*/ 66030 h 648335"/>
                <a:gd name="T16" fmla="*/ 217605 w 1337310"/>
                <a:gd name="T17" fmla="*/ 84795 h 648335"/>
                <a:gd name="T18" fmla="*/ 174922 w 1337310"/>
                <a:gd name="T19" fmla="*/ 105485 h 648335"/>
                <a:gd name="T20" fmla="*/ 136212 w 1337310"/>
                <a:gd name="T21" fmla="*/ 127965 h 648335"/>
                <a:gd name="T22" fmla="*/ 101755 w 1337310"/>
                <a:gd name="T23" fmla="*/ 152100 h 648335"/>
                <a:gd name="T24" fmla="*/ 71830 w 1337310"/>
                <a:gd name="T25" fmla="*/ 177752 h 648335"/>
                <a:gd name="T26" fmla="*/ 26699 w 1337310"/>
                <a:gd name="T27" fmla="*/ 233069 h 648335"/>
                <a:gd name="T28" fmla="*/ 3059 w 1337310"/>
                <a:gd name="T29" fmla="*/ 292829 h 648335"/>
                <a:gd name="T30" fmla="*/ 0 w 1337310"/>
                <a:gd name="T31" fmla="*/ 324036 h 648335"/>
                <a:gd name="T32" fmla="*/ 3059 w 1337310"/>
                <a:gd name="T33" fmla="*/ 355243 h 648335"/>
                <a:gd name="T34" fmla="*/ 26699 w 1337310"/>
                <a:gd name="T35" fmla="*/ 415003 h 648335"/>
                <a:gd name="T36" fmla="*/ 71830 w 1337310"/>
                <a:gd name="T37" fmla="*/ 470319 h 648335"/>
                <a:gd name="T38" fmla="*/ 101755 w 1337310"/>
                <a:gd name="T39" fmla="*/ 495972 h 648335"/>
                <a:gd name="T40" fmla="*/ 136212 w 1337310"/>
                <a:gd name="T41" fmla="*/ 520106 h 648335"/>
                <a:gd name="T42" fmla="*/ 174922 w 1337310"/>
                <a:gd name="T43" fmla="*/ 542586 h 648335"/>
                <a:gd name="T44" fmla="*/ 217605 w 1337310"/>
                <a:gd name="T45" fmla="*/ 563277 h 648335"/>
                <a:gd name="T46" fmla="*/ 263979 w 1337310"/>
                <a:gd name="T47" fmla="*/ 582042 h 648335"/>
                <a:gd name="T48" fmla="*/ 313766 w 1337310"/>
                <a:gd name="T49" fmla="*/ 598745 h 648335"/>
                <a:gd name="T50" fmla="*/ 366684 w 1337310"/>
                <a:gd name="T51" fmla="*/ 613251 h 648335"/>
                <a:gd name="T52" fmla="*/ 422455 w 1337310"/>
                <a:gd name="T53" fmla="*/ 625424 h 648335"/>
                <a:gd name="T54" fmla="*/ 480797 w 1337310"/>
                <a:gd name="T55" fmla="*/ 635129 h 648335"/>
                <a:gd name="T56" fmla="*/ 541431 w 1337310"/>
                <a:gd name="T57" fmla="*/ 642229 h 648335"/>
                <a:gd name="T58" fmla="*/ 604076 w 1337310"/>
                <a:gd name="T59" fmla="*/ 646588 h 648335"/>
                <a:gd name="T60" fmla="*/ 668453 w 1337310"/>
                <a:gd name="T61" fmla="*/ 648072 h 648335"/>
                <a:gd name="T62" fmla="*/ 732829 w 1337310"/>
                <a:gd name="T63" fmla="*/ 646588 h 648335"/>
                <a:gd name="T64" fmla="*/ 795474 w 1337310"/>
                <a:gd name="T65" fmla="*/ 642229 h 648335"/>
                <a:gd name="T66" fmla="*/ 856108 w 1337310"/>
                <a:gd name="T67" fmla="*/ 635129 h 648335"/>
                <a:gd name="T68" fmla="*/ 914450 w 1337310"/>
                <a:gd name="T69" fmla="*/ 625424 h 648335"/>
                <a:gd name="T70" fmla="*/ 970220 w 1337310"/>
                <a:gd name="T71" fmla="*/ 613251 h 648335"/>
                <a:gd name="T72" fmla="*/ 1023139 w 1337310"/>
                <a:gd name="T73" fmla="*/ 598745 h 648335"/>
                <a:gd name="T74" fmla="*/ 1072925 w 1337310"/>
                <a:gd name="T75" fmla="*/ 582042 h 648335"/>
                <a:gd name="T76" fmla="*/ 1119299 w 1337310"/>
                <a:gd name="T77" fmla="*/ 563277 h 648335"/>
                <a:gd name="T78" fmla="*/ 1161982 w 1337310"/>
                <a:gd name="T79" fmla="*/ 542586 h 648335"/>
                <a:gd name="T80" fmla="*/ 1200691 w 1337310"/>
                <a:gd name="T81" fmla="*/ 520106 h 648335"/>
                <a:gd name="T82" fmla="*/ 1235149 w 1337310"/>
                <a:gd name="T83" fmla="*/ 495972 h 648335"/>
                <a:gd name="T84" fmla="*/ 1265074 w 1337310"/>
                <a:gd name="T85" fmla="*/ 470319 h 648335"/>
                <a:gd name="T86" fmla="*/ 1310205 w 1337310"/>
                <a:gd name="T87" fmla="*/ 415003 h 648335"/>
                <a:gd name="T88" fmla="*/ 1333844 w 1337310"/>
                <a:gd name="T89" fmla="*/ 355243 h 648335"/>
                <a:gd name="T90" fmla="*/ 1336904 w 1337310"/>
                <a:gd name="T91" fmla="*/ 324036 h 648335"/>
                <a:gd name="T92" fmla="*/ 1333844 w 1337310"/>
                <a:gd name="T93" fmla="*/ 292829 h 648335"/>
                <a:gd name="T94" fmla="*/ 1310205 w 1337310"/>
                <a:gd name="T95" fmla="*/ 233069 h 648335"/>
                <a:gd name="T96" fmla="*/ 1265074 w 1337310"/>
                <a:gd name="T97" fmla="*/ 177752 h 648335"/>
                <a:gd name="T98" fmla="*/ 1235149 w 1337310"/>
                <a:gd name="T99" fmla="*/ 152100 h 648335"/>
                <a:gd name="T100" fmla="*/ 1200691 w 1337310"/>
                <a:gd name="T101" fmla="*/ 127965 h 648335"/>
                <a:gd name="T102" fmla="*/ 1161982 w 1337310"/>
                <a:gd name="T103" fmla="*/ 105485 h 648335"/>
                <a:gd name="T104" fmla="*/ 1119299 w 1337310"/>
                <a:gd name="T105" fmla="*/ 84795 h 648335"/>
                <a:gd name="T106" fmla="*/ 1072925 w 1337310"/>
                <a:gd name="T107" fmla="*/ 66030 h 648335"/>
                <a:gd name="T108" fmla="*/ 1023139 w 1337310"/>
                <a:gd name="T109" fmla="*/ 49326 h 648335"/>
                <a:gd name="T110" fmla="*/ 970220 w 1337310"/>
                <a:gd name="T111" fmla="*/ 34820 h 648335"/>
                <a:gd name="T112" fmla="*/ 914450 w 1337310"/>
                <a:gd name="T113" fmla="*/ 22647 h 648335"/>
                <a:gd name="T114" fmla="*/ 856108 w 1337310"/>
                <a:gd name="T115" fmla="*/ 12942 h 648335"/>
                <a:gd name="T116" fmla="*/ 795474 w 1337310"/>
                <a:gd name="T117" fmla="*/ 5842 h 648335"/>
                <a:gd name="T118" fmla="*/ 732829 w 1337310"/>
                <a:gd name="T119" fmla="*/ 1483 h 648335"/>
                <a:gd name="T120" fmla="*/ 668453 w 1337310"/>
                <a:gd name="T121" fmla="*/ 0 h 648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37310"/>
                <a:gd name="T184" fmla="*/ 0 h 648335"/>
                <a:gd name="T185" fmla="*/ 1337310 w 1337310"/>
                <a:gd name="T186" fmla="*/ 648335 h 648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37310" h="648335">
                  <a:moveTo>
                    <a:pt x="668453" y="0"/>
                  </a:moveTo>
                  <a:lnTo>
                    <a:pt x="604076" y="1483"/>
                  </a:lnTo>
                  <a:lnTo>
                    <a:pt x="541431" y="5842"/>
                  </a:lnTo>
                  <a:lnTo>
                    <a:pt x="480797" y="12942"/>
                  </a:lnTo>
                  <a:lnTo>
                    <a:pt x="422455" y="22647"/>
                  </a:lnTo>
                  <a:lnTo>
                    <a:pt x="366684" y="34820"/>
                  </a:lnTo>
                  <a:lnTo>
                    <a:pt x="313766" y="49326"/>
                  </a:lnTo>
                  <a:lnTo>
                    <a:pt x="263979" y="66030"/>
                  </a:lnTo>
                  <a:lnTo>
                    <a:pt x="217605" y="84795"/>
                  </a:lnTo>
                  <a:lnTo>
                    <a:pt x="174922" y="105485"/>
                  </a:lnTo>
                  <a:lnTo>
                    <a:pt x="136212" y="127965"/>
                  </a:lnTo>
                  <a:lnTo>
                    <a:pt x="101755" y="152100"/>
                  </a:lnTo>
                  <a:lnTo>
                    <a:pt x="71830" y="177752"/>
                  </a:lnTo>
                  <a:lnTo>
                    <a:pt x="26699" y="233069"/>
                  </a:lnTo>
                  <a:lnTo>
                    <a:pt x="3059" y="292829"/>
                  </a:lnTo>
                  <a:lnTo>
                    <a:pt x="0" y="324036"/>
                  </a:lnTo>
                  <a:lnTo>
                    <a:pt x="3059" y="355243"/>
                  </a:lnTo>
                  <a:lnTo>
                    <a:pt x="26699" y="415003"/>
                  </a:lnTo>
                  <a:lnTo>
                    <a:pt x="71830" y="470319"/>
                  </a:lnTo>
                  <a:lnTo>
                    <a:pt x="101755" y="495972"/>
                  </a:lnTo>
                  <a:lnTo>
                    <a:pt x="136212" y="520106"/>
                  </a:lnTo>
                  <a:lnTo>
                    <a:pt x="174922" y="542586"/>
                  </a:lnTo>
                  <a:lnTo>
                    <a:pt x="217605" y="563277"/>
                  </a:lnTo>
                  <a:lnTo>
                    <a:pt x="263979" y="582042"/>
                  </a:lnTo>
                  <a:lnTo>
                    <a:pt x="313766" y="598745"/>
                  </a:lnTo>
                  <a:lnTo>
                    <a:pt x="366684" y="613251"/>
                  </a:lnTo>
                  <a:lnTo>
                    <a:pt x="422455" y="625424"/>
                  </a:lnTo>
                  <a:lnTo>
                    <a:pt x="480797" y="635129"/>
                  </a:lnTo>
                  <a:lnTo>
                    <a:pt x="541431" y="642229"/>
                  </a:lnTo>
                  <a:lnTo>
                    <a:pt x="604076" y="646588"/>
                  </a:lnTo>
                  <a:lnTo>
                    <a:pt x="668453" y="648072"/>
                  </a:lnTo>
                  <a:lnTo>
                    <a:pt x="732829" y="646588"/>
                  </a:lnTo>
                  <a:lnTo>
                    <a:pt x="795474" y="642229"/>
                  </a:lnTo>
                  <a:lnTo>
                    <a:pt x="856108" y="635129"/>
                  </a:lnTo>
                  <a:lnTo>
                    <a:pt x="914450" y="625424"/>
                  </a:lnTo>
                  <a:lnTo>
                    <a:pt x="970220" y="613251"/>
                  </a:lnTo>
                  <a:lnTo>
                    <a:pt x="1023139" y="598745"/>
                  </a:lnTo>
                  <a:lnTo>
                    <a:pt x="1072925" y="582042"/>
                  </a:lnTo>
                  <a:lnTo>
                    <a:pt x="1119299" y="563277"/>
                  </a:lnTo>
                  <a:lnTo>
                    <a:pt x="1161982" y="542586"/>
                  </a:lnTo>
                  <a:lnTo>
                    <a:pt x="1200691" y="520106"/>
                  </a:lnTo>
                  <a:lnTo>
                    <a:pt x="1235149" y="495972"/>
                  </a:lnTo>
                  <a:lnTo>
                    <a:pt x="1265074" y="470319"/>
                  </a:lnTo>
                  <a:lnTo>
                    <a:pt x="1310205" y="415003"/>
                  </a:lnTo>
                  <a:lnTo>
                    <a:pt x="1333844" y="355243"/>
                  </a:lnTo>
                  <a:lnTo>
                    <a:pt x="1336904" y="324036"/>
                  </a:lnTo>
                  <a:lnTo>
                    <a:pt x="1333844" y="292829"/>
                  </a:lnTo>
                  <a:lnTo>
                    <a:pt x="1310205" y="233069"/>
                  </a:lnTo>
                  <a:lnTo>
                    <a:pt x="1265074" y="177752"/>
                  </a:lnTo>
                  <a:lnTo>
                    <a:pt x="1235149" y="152100"/>
                  </a:lnTo>
                  <a:lnTo>
                    <a:pt x="1200691" y="127965"/>
                  </a:lnTo>
                  <a:lnTo>
                    <a:pt x="1161982" y="105485"/>
                  </a:lnTo>
                  <a:lnTo>
                    <a:pt x="1119299" y="84795"/>
                  </a:lnTo>
                  <a:lnTo>
                    <a:pt x="1072925" y="66030"/>
                  </a:lnTo>
                  <a:lnTo>
                    <a:pt x="1023139" y="49326"/>
                  </a:lnTo>
                  <a:lnTo>
                    <a:pt x="970220" y="34820"/>
                  </a:lnTo>
                  <a:lnTo>
                    <a:pt x="914450" y="22647"/>
                  </a:lnTo>
                  <a:lnTo>
                    <a:pt x="856108" y="12942"/>
                  </a:lnTo>
                  <a:lnTo>
                    <a:pt x="795474" y="5842"/>
                  </a:lnTo>
                  <a:lnTo>
                    <a:pt x="732829" y="1483"/>
                  </a:lnTo>
                  <a:lnTo>
                    <a:pt x="668453"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68" name="object 31">
              <a:extLst>
                <a:ext uri="{FF2B5EF4-FFF2-40B4-BE49-F238E27FC236}">
                  <a16:creationId xmlns:a16="http://schemas.microsoft.com/office/drawing/2014/main" id="{F3E1C8A2-D4C4-3ACE-9171-5C955D954791}"/>
                </a:ext>
              </a:extLst>
            </p:cNvPr>
            <p:cNvSpPr>
              <a:spLocks/>
            </p:cNvSpPr>
            <p:nvPr/>
          </p:nvSpPr>
          <p:spPr bwMode="auto">
            <a:xfrm>
              <a:off x="1854009" y="2275631"/>
              <a:ext cx="1337310" cy="648335"/>
            </a:xfrm>
            <a:custGeom>
              <a:avLst/>
              <a:gdLst>
                <a:gd name="T0" fmla="*/ 0 w 1337310"/>
                <a:gd name="T1" fmla="*/ 324036 h 648335"/>
                <a:gd name="T2" fmla="*/ 12053 w 1337310"/>
                <a:gd name="T3" fmla="*/ 262461 h 648335"/>
                <a:gd name="T4" fmla="*/ 46718 w 1337310"/>
                <a:gd name="T5" fmla="*/ 204787 h 648335"/>
                <a:gd name="T6" fmla="*/ 101755 w 1337310"/>
                <a:gd name="T7" fmla="*/ 152099 h 648335"/>
                <a:gd name="T8" fmla="*/ 136213 w 1337310"/>
                <a:gd name="T9" fmla="*/ 127965 h 648335"/>
                <a:gd name="T10" fmla="*/ 174923 w 1337310"/>
                <a:gd name="T11" fmla="*/ 105485 h 648335"/>
                <a:gd name="T12" fmla="*/ 217605 w 1337310"/>
                <a:gd name="T13" fmla="*/ 84794 h 648335"/>
                <a:gd name="T14" fmla="*/ 263980 w 1337310"/>
                <a:gd name="T15" fmla="*/ 66030 h 648335"/>
                <a:gd name="T16" fmla="*/ 313766 w 1337310"/>
                <a:gd name="T17" fmla="*/ 49326 h 648335"/>
                <a:gd name="T18" fmla="*/ 366685 w 1337310"/>
                <a:gd name="T19" fmla="*/ 34820 h 648335"/>
                <a:gd name="T20" fmla="*/ 422455 w 1337310"/>
                <a:gd name="T21" fmla="*/ 22647 h 648335"/>
                <a:gd name="T22" fmla="*/ 480797 w 1337310"/>
                <a:gd name="T23" fmla="*/ 12942 h 648335"/>
                <a:gd name="T24" fmla="*/ 541431 w 1337310"/>
                <a:gd name="T25" fmla="*/ 5842 h 648335"/>
                <a:gd name="T26" fmla="*/ 604076 w 1337310"/>
                <a:gd name="T27" fmla="*/ 1483 h 648335"/>
                <a:gd name="T28" fmla="*/ 668453 w 1337310"/>
                <a:gd name="T29" fmla="*/ 0 h 648335"/>
                <a:gd name="T30" fmla="*/ 732829 w 1337310"/>
                <a:gd name="T31" fmla="*/ 1483 h 648335"/>
                <a:gd name="T32" fmla="*/ 795474 w 1337310"/>
                <a:gd name="T33" fmla="*/ 5842 h 648335"/>
                <a:gd name="T34" fmla="*/ 856108 w 1337310"/>
                <a:gd name="T35" fmla="*/ 12942 h 648335"/>
                <a:gd name="T36" fmla="*/ 914450 w 1337310"/>
                <a:gd name="T37" fmla="*/ 22647 h 648335"/>
                <a:gd name="T38" fmla="*/ 970220 w 1337310"/>
                <a:gd name="T39" fmla="*/ 34820 h 648335"/>
                <a:gd name="T40" fmla="*/ 1023139 w 1337310"/>
                <a:gd name="T41" fmla="*/ 49326 h 648335"/>
                <a:gd name="T42" fmla="*/ 1072925 w 1337310"/>
                <a:gd name="T43" fmla="*/ 66030 h 648335"/>
                <a:gd name="T44" fmla="*/ 1119300 w 1337310"/>
                <a:gd name="T45" fmla="*/ 84794 h 648335"/>
                <a:gd name="T46" fmla="*/ 1161982 w 1337310"/>
                <a:gd name="T47" fmla="*/ 105485 h 648335"/>
                <a:gd name="T48" fmla="*/ 1200692 w 1337310"/>
                <a:gd name="T49" fmla="*/ 127965 h 648335"/>
                <a:gd name="T50" fmla="*/ 1235150 w 1337310"/>
                <a:gd name="T51" fmla="*/ 152099 h 648335"/>
                <a:gd name="T52" fmla="*/ 1265074 w 1337310"/>
                <a:gd name="T53" fmla="*/ 177752 h 648335"/>
                <a:gd name="T54" fmla="*/ 1310206 w 1337310"/>
                <a:gd name="T55" fmla="*/ 233069 h 648335"/>
                <a:gd name="T56" fmla="*/ 1333846 w 1337310"/>
                <a:gd name="T57" fmla="*/ 292829 h 648335"/>
                <a:gd name="T58" fmla="*/ 1336906 w 1337310"/>
                <a:gd name="T59" fmla="*/ 324036 h 648335"/>
                <a:gd name="T60" fmla="*/ 1333846 w 1337310"/>
                <a:gd name="T61" fmla="*/ 355242 h 648335"/>
                <a:gd name="T62" fmla="*/ 1310206 w 1337310"/>
                <a:gd name="T63" fmla="*/ 415002 h 648335"/>
                <a:gd name="T64" fmla="*/ 1265074 w 1337310"/>
                <a:gd name="T65" fmla="*/ 470319 h 648335"/>
                <a:gd name="T66" fmla="*/ 1235150 w 1337310"/>
                <a:gd name="T67" fmla="*/ 495972 h 648335"/>
                <a:gd name="T68" fmla="*/ 1200692 w 1337310"/>
                <a:gd name="T69" fmla="*/ 520106 h 648335"/>
                <a:gd name="T70" fmla="*/ 1161982 w 1337310"/>
                <a:gd name="T71" fmla="*/ 542586 h 648335"/>
                <a:gd name="T72" fmla="*/ 1119300 w 1337310"/>
                <a:gd name="T73" fmla="*/ 563277 h 648335"/>
                <a:gd name="T74" fmla="*/ 1072925 w 1337310"/>
                <a:gd name="T75" fmla="*/ 582041 h 648335"/>
                <a:gd name="T76" fmla="*/ 1023139 w 1337310"/>
                <a:gd name="T77" fmla="*/ 598745 h 648335"/>
                <a:gd name="T78" fmla="*/ 970220 w 1337310"/>
                <a:gd name="T79" fmla="*/ 613251 h 648335"/>
                <a:gd name="T80" fmla="*/ 914450 w 1337310"/>
                <a:gd name="T81" fmla="*/ 625424 h 648335"/>
                <a:gd name="T82" fmla="*/ 856108 w 1337310"/>
                <a:gd name="T83" fmla="*/ 635129 h 648335"/>
                <a:gd name="T84" fmla="*/ 795474 w 1337310"/>
                <a:gd name="T85" fmla="*/ 642229 h 648335"/>
                <a:gd name="T86" fmla="*/ 732829 w 1337310"/>
                <a:gd name="T87" fmla="*/ 646588 h 648335"/>
                <a:gd name="T88" fmla="*/ 668453 w 1337310"/>
                <a:gd name="T89" fmla="*/ 648072 h 648335"/>
                <a:gd name="T90" fmla="*/ 604076 w 1337310"/>
                <a:gd name="T91" fmla="*/ 646588 h 648335"/>
                <a:gd name="T92" fmla="*/ 541431 w 1337310"/>
                <a:gd name="T93" fmla="*/ 642229 h 648335"/>
                <a:gd name="T94" fmla="*/ 480797 w 1337310"/>
                <a:gd name="T95" fmla="*/ 635129 h 648335"/>
                <a:gd name="T96" fmla="*/ 422455 w 1337310"/>
                <a:gd name="T97" fmla="*/ 625424 h 648335"/>
                <a:gd name="T98" fmla="*/ 366685 w 1337310"/>
                <a:gd name="T99" fmla="*/ 613251 h 648335"/>
                <a:gd name="T100" fmla="*/ 313766 w 1337310"/>
                <a:gd name="T101" fmla="*/ 598745 h 648335"/>
                <a:gd name="T102" fmla="*/ 263980 w 1337310"/>
                <a:gd name="T103" fmla="*/ 582041 h 648335"/>
                <a:gd name="T104" fmla="*/ 217605 w 1337310"/>
                <a:gd name="T105" fmla="*/ 563277 h 648335"/>
                <a:gd name="T106" fmla="*/ 174923 w 1337310"/>
                <a:gd name="T107" fmla="*/ 542586 h 648335"/>
                <a:gd name="T108" fmla="*/ 136213 w 1337310"/>
                <a:gd name="T109" fmla="*/ 520106 h 648335"/>
                <a:gd name="T110" fmla="*/ 101755 w 1337310"/>
                <a:gd name="T111" fmla="*/ 495972 h 648335"/>
                <a:gd name="T112" fmla="*/ 71830 w 1337310"/>
                <a:gd name="T113" fmla="*/ 470319 h 648335"/>
                <a:gd name="T114" fmla="*/ 26699 w 1337310"/>
                <a:gd name="T115" fmla="*/ 415002 h 648335"/>
                <a:gd name="T116" fmla="*/ 3059 w 1337310"/>
                <a:gd name="T117" fmla="*/ 355242 h 648335"/>
                <a:gd name="T118" fmla="*/ 0 w 1337310"/>
                <a:gd name="T119" fmla="*/ 324036 h 6483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7310"/>
                <a:gd name="T181" fmla="*/ 0 h 648335"/>
                <a:gd name="T182" fmla="*/ 1337310 w 1337310"/>
                <a:gd name="T183" fmla="*/ 648335 h 6483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7310" h="648335">
                  <a:moveTo>
                    <a:pt x="0" y="324036"/>
                  </a:moveTo>
                  <a:lnTo>
                    <a:pt x="12053" y="262461"/>
                  </a:lnTo>
                  <a:lnTo>
                    <a:pt x="46718" y="204787"/>
                  </a:lnTo>
                  <a:lnTo>
                    <a:pt x="101755" y="152099"/>
                  </a:lnTo>
                  <a:lnTo>
                    <a:pt x="136213" y="127965"/>
                  </a:lnTo>
                  <a:lnTo>
                    <a:pt x="174923" y="105485"/>
                  </a:lnTo>
                  <a:lnTo>
                    <a:pt x="217605" y="84794"/>
                  </a:lnTo>
                  <a:lnTo>
                    <a:pt x="263980" y="66030"/>
                  </a:lnTo>
                  <a:lnTo>
                    <a:pt x="313766" y="49326"/>
                  </a:lnTo>
                  <a:lnTo>
                    <a:pt x="366685" y="34820"/>
                  </a:lnTo>
                  <a:lnTo>
                    <a:pt x="422455" y="22647"/>
                  </a:lnTo>
                  <a:lnTo>
                    <a:pt x="480797" y="12942"/>
                  </a:lnTo>
                  <a:lnTo>
                    <a:pt x="541431" y="5842"/>
                  </a:lnTo>
                  <a:lnTo>
                    <a:pt x="604076" y="1483"/>
                  </a:lnTo>
                  <a:lnTo>
                    <a:pt x="668453" y="0"/>
                  </a:lnTo>
                  <a:lnTo>
                    <a:pt x="732829" y="1483"/>
                  </a:lnTo>
                  <a:lnTo>
                    <a:pt x="795474" y="5842"/>
                  </a:lnTo>
                  <a:lnTo>
                    <a:pt x="856108" y="12942"/>
                  </a:lnTo>
                  <a:lnTo>
                    <a:pt x="914450" y="22647"/>
                  </a:lnTo>
                  <a:lnTo>
                    <a:pt x="970220" y="34820"/>
                  </a:lnTo>
                  <a:lnTo>
                    <a:pt x="1023139" y="49326"/>
                  </a:lnTo>
                  <a:lnTo>
                    <a:pt x="1072925" y="66030"/>
                  </a:lnTo>
                  <a:lnTo>
                    <a:pt x="1119300" y="84794"/>
                  </a:lnTo>
                  <a:lnTo>
                    <a:pt x="1161982" y="105485"/>
                  </a:lnTo>
                  <a:lnTo>
                    <a:pt x="1200692" y="127965"/>
                  </a:lnTo>
                  <a:lnTo>
                    <a:pt x="1235150" y="152099"/>
                  </a:lnTo>
                  <a:lnTo>
                    <a:pt x="1265074" y="177752"/>
                  </a:lnTo>
                  <a:lnTo>
                    <a:pt x="1310206" y="233069"/>
                  </a:lnTo>
                  <a:lnTo>
                    <a:pt x="1333846" y="292829"/>
                  </a:lnTo>
                  <a:lnTo>
                    <a:pt x="1336906" y="324036"/>
                  </a:lnTo>
                  <a:lnTo>
                    <a:pt x="1333846" y="355242"/>
                  </a:lnTo>
                  <a:lnTo>
                    <a:pt x="1310206" y="415002"/>
                  </a:lnTo>
                  <a:lnTo>
                    <a:pt x="1265074" y="470319"/>
                  </a:lnTo>
                  <a:lnTo>
                    <a:pt x="1235150" y="495972"/>
                  </a:lnTo>
                  <a:lnTo>
                    <a:pt x="1200692" y="520106"/>
                  </a:lnTo>
                  <a:lnTo>
                    <a:pt x="1161982" y="542586"/>
                  </a:lnTo>
                  <a:lnTo>
                    <a:pt x="1119300" y="563277"/>
                  </a:lnTo>
                  <a:lnTo>
                    <a:pt x="1072925" y="582041"/>
                  </a:lnTo>
                  <a:lnTo>
                    <a:pt x="1023139" y="598745"/>
                  </a:lnTo>
                  <a:lnTo>
                    <a:pt x="970220" y="613251"/>
                  </a:lnTo>
                  <a:lnTo>
                    <a:pt x="914450" y="625424"/>
                  </a:lnTo>
                  <a:lnTo>
                    <a:pt x="856108" y="635129"/>
                  </a:lnTo>
                  <a:lnTo>
                    <a:pt x="795474" y="642229"/>
                  </a:lnTo>
                  <a:lnTo>
                    <a:pt x="732829" y="646588"/>
                  </a:lnTo>
                  <a:lnTo>
                    <a:pt x="668453" y="648072"/>
                  </a:lnTo>
                  <a:lnTo>
                    <a:pt x="604076" y="646588"/>
                  </a:lnTo>
                  <a:lnTo>
                    <a:pt x="541431" y="642229"/>
                  </a:lnTo>
                  <a:lnTo>
                    <a:pt x="480797" y="635129"/>
                  </a:lnTo>
                  <a:lnTo>
                    <a:pt x="422455" y="625424"/>
                  </a:lnTo>
                  <a:lnTo>
                    <a:pt x="366685" y="613251"/>
                  </a:lnTo>
                  <a:lnTo>
                    <a:pt x="313766" y="598745"/>
                  </a:lnTo>
                  <a:lnTo>
                    <a:pt x="263980" y="582041"/>
                  </a:lnTo>
                  <a:lnTo>
                    <a:pt x="217605" y="563277"/>
                  </a:lnTo>
                  <a:lnTo>
                    <a:pt x="174923" y="542586"/>
                  </a:lnTo>
                  <a:lnTo>
                    <a:pt x="136213" y="520106"/>
                  </a:lnTo>
                  <a:lnTo>
                    <a:pt x="101755" y="495972"/>
                  </a:lnTo>
                  <a:lnTo>
                    <a:pt x="71830" y="470319"/>
                  </a:lnTo>
                  <a:lnTo>
                    <a:pt x="26699" y="415002"/>
                  </a:lnTo>
                  <a:lnTo>
                    <a:pt x="3059" y="355242"/>
                  </a:lnTo>
                  <a:lnTo>
                    <a:pt x="0" y="32403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3169" name="object 32">
              <a:extLst>
                <a:ext uri="{FF2B5EF4-FFF2-40B4-BE49-F238E27FC236}">
                  <a16:creationId xmlns:a16="http://schemas.microsoft.com/office/drawing/2014/main" id="{A2F944E5-3ABF-EDA1-8966-40AAD78FCCCE}"/>
                </a:ext>
              </a:extLst>
            </p:cNvPr>
            <p:cNvSpPr>
              <a:spLocks/>
            </p:cNvSpPr>
            <p:nvPr/>
          </p:nvSpPr>
          <p:spPr bwMode="auto">
            <a:xfrm>
              <a:off x="5364087" y="1232755"/>
              <a:ext cx="1193165" cy="648335"/>
            </a:xfrm>
            <a:custGeom>
              <a:avLst/>
              <a:gdLst>
                <a:gd name="T0" fmla="*/ 596445 w 1193165"/>
                <a:gd name="T1" fmla="*/ 0 h 648335"/>
                <a:gd name="T2" fmla="*/ 535462 w 1193165"/>
                <a:gd name="T3" fmla="*/ 1672 h 648335"/>
                <a:gd name="T4" fmla="*/ 476240 w 1193165"/>
                <a:gd name="T5" fmla="*/ 6583 h 648335"/>
                <a:gd name="T6" fmla="*/ 419080 w 1193165"/>
                <a:gd name="T7" fmla="*/ 14568 h 648335"/>
                <a:gd name="T8" fmla="*/ 364281 w 1193165"/>
                <a:gd name="T9" fmla="*/ 25464 h 648335"/>
                <a:gd name="T10" fmla="*/ 312144 w 1193165"/>
                <a:gd name="T11" fmla="*/ 39109 h 648335"/>
                <a:gd name="T12" fmla="*/ 262967 w 1193165"/>
                <a:gd name="T13" fmla="*/ 55340 h 648335"/>
                <a:gd name="T14" fmla="*/ 217050 w 1193165"/>
                <a:gd name="T15" fmla="*/ 73994 h 648335"/>
                <a:gd name="T16" fmla="*/ 174694 w 1193165"/>
                <a:gd name="T17" fmla="*/ 94907 h 648335"/>
                <a:gd name="T18" fmla="*/ 136199 w 1193165"/>
                <a:gd name="T19" fmla="*/ 117918 h 648335"/>
                <a:gd name="T20" fmla="*/ 101863 w 1193165"/>
                <a:gd name="T21" fmla="*/ 142864 h 648335"/>
                <a:gd name="T22" fmla="*/ 71987 w 1193165"/>
                <a:gd name="T23" fmla="*/ 169581 h 648335"/>
                <a:gd name="T24" fmla="*/ 26815 w 1193165"/>
                <a:gd name="T25" fmla="*/ 227677 h 648335"/>
                <a:gd name="T26" fmla="*/ 3079 w 1193165"/>
                <a:gd name="T27" fmla="*/ 290904 h 648335"/>
                <a:gd name="T28" fmla="*/ 0 w 1193165"/>
                <a:gd name="T29" fmla="*/ 324035 h 648335"/>
                <a:gd name="T30" fmla="*/ 3079 w 1193165"/>
                <a:gd name="T31" fmla="*/ 357166 h 648335"/>
                <a:gd name="T32" fmla="*/ 26815 w 1193165"/>
                <a:gd name="T33" fmla="*/ 420394 h 648335"/>
                <a:gd name="T34" fmla="*/ 71987 w 1193165"/>
                <a:gd name="T35" fmla="*/ 478490 h 648335"/>
                <a:gd name="T36" fmla="*/ 101863 w 1193165"/>
                <a:gd name="T37" fmla="*/ 505207 h 648335"/>
                <a:gd name="T38" fmla="*/ 136199 w 1193165"/>
                <a:gd name="T39" fmla="*/ 530152 h 648335"/>
                <a:gd name="T40" fmla="*/ 174694 w 1193165"/>
                <a:gd name="T41" fmla="*/ 553164 h 648335"/>
                <a:gd name="T42" fmla="*/ 217050 w 1193165"/>
                <a:gd name="T43" fmla="*/ 574077 h 648335"/>
                <a:gd name="T44" fmla="*/ 262967 w 1193165"/>
                <a:gd name="T45" fmla="*/ 592731 h 648335"/>
                <a:gd name="T46" fmla="*/ 312144 w 1193165"/>
                <a:gd name="T47" fmla="*/ 608962 h 648335"/>
                <a:gd name="T48" fmla="*/ 364281 w 1193165"/>
                <a:gd name="T49" fmla="*/ 622607 h 648335"/>
                <a:gd name="T50" fmla="*/ 419080 w 1193165"/>
                <a:gd name="T51" fmla="*/ 633504 h 648335"/>
                <a:gd name="T52" fmla="*/ 476240 w 1193165"/>
                <a:gd name="T53" fmla="*/ 641488 h 648335"/>
                <a:gd name="T54" fmla="*/ 535462 w 1193165"/>
                <a:gd name="T55" fmla="*/ 646399 h 648335"/>
                <a:gd name="T56" fmla="*/ 596445 w 1193165"/>
                <a:gd name="T57" fmla="*/ 648072 h 648335"/>
                <a:gd name="T58" fmla="*/ 657428 w 1193165"/>
                <a:gd name="T59" fmla="*/ 646399 h 648335"/>
                <a:gd name="T60" fmla="*/ 716649 w 1193165"/>
                <a:gd name="T61" fmla="*/ 641488 h 648335"/>
                <a:gd name="T62" fmla="*/ 773809 w 1193165"/>
                <a:gd name="T63" fmla="*/ 633504 h 648335"/>
                <a:gd name="T64" fmla="*/ 828608 w 1193165"/>
                <a:gd name="T65" fmla="*/ 622607 h 648335"/>
                <a:gd name="T66" fmla="*/ 880746 w 1193165"/>
                <a:gd name="T67" fmla="*/ 608962 h 648335"/>
                <a:gd name="T68" fmla="*/ 929923 w 1193165"/>
                <a:gd name="T69" fmla="*/ 592731 h 648335"/>
                <a:gd name="T70" fmla="*/ 975839 w 1193165"/>
                <a:gd name="T71" fmla="*/ 574077 h 648335"/>
                <a:gd name="T72" fmla="*/ 1018195 w 1193165"/>
                <a:gd name="T73" fmla="*/ 553164 h 648335"/>
                <a:gd name="T74" fmla="*/ 1056691 w 1193165"/>
                <a:gd name="T75" fmla="*/ 530152 h 648335"/>
                <a:gd name="T76" fmla="*/ 1091027 w 1193165"/>
                <a:gd name="T77" fmla="*/ 505207 h 648335"/>
                <a:gd name="T78" fmla="*/ 1120902 w 1193165"/>
                <a:gd name="T79" fmla="*/ 478490 h 648335"/>
                <a:gd name="T80" fmla="*/ 1166075 w 1193165"/>
                <a:gd name="T81" fmla="*/ 420394 h 648335"/>
                <a:gd name="T82" fmla="*/ 1189811 w 1193165"/>
                <a:gd name="T83" fmla="*/ 357166 h 648335"/>
                <a:gd name="T84" fmla="*/ 1192890 w 1193165"/>
                <a:gd name="T85" fmla="*/ 324035 h 648335"/>
                <a:gd name="T86" fmla="*/ 1189811 w 1193165"/>
                <a:gd name="T87" fmla="*/ 290904 h 648335"/>
                <a:gd name="T88" fmla="*/ 1166075 w 1193165"/>
                <a:gd name="T89" fmla="*/ 227677 h 648335"/>
                <a:gd name="T90" fmla="*/ 1120902 w 1193165"/>
                <a:gd name="T91" fmla="*/ 169581 h 648335"/>
                <a:gd name="T92" fmla="*/ 1091027 w 1193165"/>
                <a:gd name="T93" fmla="*/ 142864 h 648335"/>
                <a:gd name="T94" fmla="*/ 1056691 w 1193165"/>
                <a:gd name="T95" fmla="*/ 117918 h 648335"/>
                <a:gd name="T96" fmla="*/ 1018195 w 1193165"/>
                <a:gd name="T97" fmla="*/ 94907 h 648335"/>
                <a:gd name="T98" fmla="*/ 975839 w 1193165"/>
                <a:gd name="T99" fmla="*/ 73994 h 648335"/>
                <a:gd name="T100" fmla="*/ 929923 w 1193165"/>
                <a:gd name="T101" fmla="*/ 55340 h 648335"/>
                <a:gd name="T102" fmla="*/ 880746 w 1193165"/>
                <a:gd name="T103" fmla="*/ 39109 h 648335"/>
                <a:gd name="T104" fmla="*/ 828608 w 1193165"/>
                <a:gd name="T105" fmla="*/ 25464 h 648335"/>
                <a:gd name="T106" fmla="*/ 773809 w 1193165"/>
                <a:gd name="T107" fmla="*/ 14568 h 648335"/>
                <a:gd name="T108" fmla="*/ 716649 w 1193165"/>
                <a:gd name="T109" fmla="*/ 6583 h 648335"/>
                <a:gd name="T110" fmla="*/ 657428 w 1193165"/>
                <a:gd name="T111" fmla="*/ 1672 h 648335"/>
                <a:gd name="T112" fmla="*/ 596445 w 1193165"/>
                <a:gd name="T113" fmla="*/ 0 h 648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165"/>
                <a:gd name="T172" fmla="*/ 0 h 648335"/>
                <a:gd name="T173" fmla="*/ 1193165 w 1193165"/>
                <a:gd name="T174" fmla="*/ 648335 h 648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165" h="648335">
                  <a:moveTo>
                    <a:pt x="596445" y="0"/>
                  </a:moveTo>
                  <a:lnTo>
                    <a:pt x="535462" y="1672"/>
                  </a:lnTo>
                  <a:lnTo>
                    <a:pt x="476240" y="6583"/>
                  </a:lnTo>
                  <a:lnTo>
                    <a:pt x="419080" y="14568"/>
                  </a:lnTo>
                  <a:lnTo>
                    <a:pt x="364281" y="25464"/>
                  </a:lnTo>
                  <a:lnTo>
                    <a:pt x="312144" y="39109"/>
                  </a:lnTo>
                  <a:lnTo>
                    <a:pt x="262967" y="55340"/>
                  </a:lnTo>
                  <a:lnTo>
                    <a:pt x="217050" y="73994"/>
                  </a:lnTo>
                  <a:lnTo>
                    <a:pt x="174694" y="94907"/>
                  </a:lnTo>
                  <a:lnTo>
                    <a:pt x="136199" y="117918"/>
                  </a:lnTo>
                  <a:lnTo>
                    <a:pt x="101863" y="142864"/>
                  </a:lnTo>
                  <a:lnTo>
                    <a:pt x="71987" y="169581"/>
                  </a:lnTo>
                  <a:lnTo>
                    <a:pt x="26815" y="227677"/>
                  </a:lnTo>
                  <a:lnTo>
                    <a:pt x="3079" y="290904"/>
                  </a:lnTo>
                  <a:lnTo>
                    <a:pt x="0" y="324035"/>
                  </a:lnTo>
                  <a:lnTo>
                    <a:pt x="3079" y="357166"/>
                  </a:lnTo>
                  <a:lnTo>
                    <a:pt x="26815" y="420394"/>
                  </a:lnTo>
                  <a:lnTo>
                    <a:pt x="71987" y="478490"/>
                  </a:lnTo>
                  <a:lnTo>
                    <a:pt x="101863" y="505207"/>
                  </a:lnTo>
                  <a:lnTo>
                    <a:pt x="136199" y="530152"/>
                  </a:lnTo>
                  <a:lnTo>
                    <a:pt x="174694" y="553164"/>
                  </a:lnTo>
                  <a:lnTo>
                    <a:pt x="217050" y="574077"/>
                  </a:lnTo>
                  <a:lnTo>
                    <a:pt x="262967" y="592731"/>
                  </a:lnTo>
                  <a:lnTo>
                    <a:pt x="312144" y="608962"/>
                  </a:lnTo>
                  <a:lnTo>
                    <a:pt x="364281" y="622607"/>
                  </a:lnTo>
                  <a:lnTo>
                    <a:pt x="419080" y="633504"/>
                  </a:lnTo>
                  <a:lnTo>
                    <a:pt x="476240" y="641488"/>
                  </a:lnTo>
                  <a:lnTo>
                    <a:pt x="535462" y="646399"/>
                  </a:lnTo>
                  <a:lnTo>
                    <a:pt x="596445" y="648072"/>
                  </a:lnTo>
                  <a:lnTo>
                    <a:pt x="657428" y="646399"/>
                  </a:lnTo>
                  <a:lnTo>
                    <a:pt x="716649" y="641488"/>
                  </a:lnTo>
                  <a:lnTo>
                    <a:pt x="773809" y="633504"/>
                  </a:lnTo>
                  <a:lnTo>
                    <a:pt x="828608" y="622607"/>
                  </a:lnTo>
                  <a:lnTo>
                    <a:pt x="880746" y="608962"/>
                  </a:lnTo>
                  <a:lnTo>
                    <a:pt x="929923" y="592731"/>
                  </a:lnTo>
                  <a:lnTo>
                    <a:pt x="975839" y="574077"/>
                  </a:lnTo>
                  <a:lnTo>
                    <a:pt x="1018195" y="553164"/>
                  </a:lnTo>
                  <a:lnTo>
                    <a:pt x="1056691" y="530152"/>
                  </a:lnTo>
                  <a:lnTo>
                    <a:pt x="1091027" y="505207"/>
                  </a:lnTo>
                  <a:lnTo>
                    <a:pt x="1120902" y="478490"/>
                  </a:lnTo>
                  <a:lnTo>
                    <a:pt x="1166075" y="420394"/>
                  </a:lnTo>
                  <a:lnTo>
                    <a:pt x="1189811" y="357166"/>
                  </a:lnTo>
                  <a:lnTo>
                    <a:pt x="1192890" y="324035"/>
                  </a:lnTo>
                  <a:lnTo>
                    <a:pt x="1189811" y="290904"/>
                  </a:lnTo>
                  <a:lnTo>
                    <a:pt x="1166075" y="227677"/>
                  </a:lnTo>
                  <a:lnTo>
                    <a:pt x="1120902" y="169581"/>
                  </a:lnTo>
                  <a:lnTo>
                    <a:pt x="1091027" y="142864"/>
                  </a:lnTo>
                  <a:lnTo>
                    <a:pt x="1056691" y="117918"/>
                  </a:lnTo>
                  <a:lnTo>
                    <a:pt x="1018195" y="94907"/>
                  </a:lnTo>
                  <a:lnTo>
                    <a:pt x="975839" y="73994"/>
                  </a:lnTo>
                  <a:lnTo>
                    <a:pt x="929923" y="55340"/>
                  </a:lnTo>
                  <a:lnTo>
                    <a:pt x="880746" y="39109"/>
                  </a:lnTo>
                  <a:lnTo>
                    <a:pt x="828608" y="25464"/>
                  </a:lnTo>
                  <a:lnTo>
                    <a:pt x="773809" y="14568"/>
                  </a:lnTo>
                  <a:lnTo>
                    <a:pt x="716649" y="6583"/>
                  </a:lnTo>
                  <a:lnTo>
                    <a:pt x="657428" y="1672"/>
                  </a:lnTo>
                  <a:lnTo>
                    <a:pt x="596445"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70" name="object 33">
              <a:extLst>
                <a:ext uri="{FF2B5EF4-FFF2-40B4-BE49-F238E27FC236}">
                  <a16:creationId xmlns:a16="http://schemas.microsoft.com/office/drawing/2014/main" id="{0AF7FB47-F4D3-ADAB-5695-FAF90CE13FDF}"/>
                </a:ext>
              </a:extLst>
            </p:cNvPr>
            <p:cNvSpPr>
              <a:spLocks/>
            </p:cNvSpPr>
            <p:nvPr/>
          </p:nvSpPr>
          <p:spPr bwMode="auto">
            <a:xfrm>
              <a:off x="5364087" y="1232755"/>
              <a:ext cx="1193165" cy="648335"/>
            </a:xfrm>
            <a:custGeom>
              <a:avLst/>
              <a:gdLst>
                <a:gd name="T0" fmla="*/ 0 w 1193165"/>
                <a:gd name="T1" fmla="*/ 324036 h 648335"/>
                <a:gd name="T2" fmla="*/ 12117 w 1193165"/>
                <a:gd name="T3" fmla="*/ 258731 h 648335"/>
                <a:gd name="T4" fmla="*/ 46871 w 1193165"/>
                <a:gd name="T5" fmla="*/ 197906 h 648335"/>
                <a:gd name="T6" fmla="*/ 101863 w 1193165"/>
                <a:gd name="T7" fmla="*/ 142864 h 648335"/>
                <a:gd name="T8" fmla="*/ 136199 w 1193165"/>
                <a:gd name="T9" fmla="*/ 117919 h 648335"/>
                <a:gd name="T10" fmla="*/ 174694 w 1193165"/>
                <a:gd name="T11" fmla="*/ 94907 h 648335"/>
                <a:gd name="T12" fmla="*/ 217050 w 1193165"/>
                <a:gd name="T13" fmla="*/ 73994 h 648335"/>
                <a:gd name="T14" fmla="*/ 262966 w 1193165"/>
                <a:gd name="T15" fmla="*/ 55340 h 648335"/>
                <a:gd name="T16" fmla="*/ 312143 w 1193165"/>
                <a:gd name="T17" fmla="*/ 39109 h 648335"/>
                <a:gd name="T18" fmla="*/ 364281 w 1193165"/>
                <a:gd name="T19" fmla="*/ 25464 h 648335"/>
                <a:gd name="T20" fmla="*/ 419080 w 1193165"/>
                <a:gd name="T21" fmla="*/ 14568 h 648335"/>
                <a:gd name="T22" fmla="*/ 476240 w 1193165"/>
                <a:gd name="T23" fmla="*/ 6583 h 648335"/>
                <a:gd name="T24" fmla="*/ 535461 w 1193165"/>
                <a:gd name="T25" fmla="*/ 1672 h 648335"/>
                <a:gd name="T26" fmla="*/ 596445 w 1193165"/>
                <a:gd name="T27" fmla="*/ 0 h 648335"/>
                <a:gd name="T28" fmla="*/ 657428 w 1193165"/>
                <a:gd name="T29" fmla="*/ 1672 h 648335"/>
                <a:gd name="T30" fmla="*/ 716649 w 1193165"/>
                <a:gd name="T31" fmla="*/ 6583 h 648335"/>
                <a:gd name="T32" fmla="*/ 773809 w 1193165"/>
                <a:gd name="T33" fmla="*/ 14568 h 648335"/>
                <a:gd name="T34" fmla="*/ 828608 w 1193165"/>
                <a:gd name="T35" fmla="*/ 25464 h 648335"/>
                <a:gd name="T36" fmla="*/ 880746 w 1193165"/>
                <a:gd name="T37" fmla="*/ 39109 h 648335"/>
                <a:gd name="T38" fmla="*/ 929923 w 1193165"/>
                <a:gd name="T39" fmla="*/ 55340 h 648335"/>
                <a:gd name="T40" fmla="*/ 975839 w 1193165"/>
                <a:gd name="T41" fmla="*/ 73994 h 648335"/>
                <a:gd name="T42" fmla="*/ 1018195 w 1193165"/>
                <a:gd name="T43" fmla="*/ 94907 h 648335"/>
                <a:gd name="T44" fmla="*/ 1056690 w 1193165"/>
                <a:gd name="T45" fmla="*/ 117919 h 648335"/>
                <a:gd name="T46" fmla="*/ 1091026 w 1193165"/>
                <a:gd name="T47" fmla="*/ 142864 h 648335"/>
                <a:gd name="T48" fmla="*/ 1120902 w 1193165"/>
                <a:gd name="T49" fmla="*/ 169581 h 648335"/>
                <a:gd name="T50" fmla="*/ 1166075 w 1193165"/>
                <a:gd name="T51" fmla="*/ 227677 h 648335"/>
                <a:gd name="T52" fmla="*/ 1189810 w 1193165"/>
                <a:gd name="T53" fmla="*/ 290905 h 648335"/>
                <a:gd name="T54" fmla="*/ 1192890 w 1193165"/>
                <a:gd name="T55" fmla="*/ 324036 h 648335"/>
                <a:gd name="T56" fmla="*/ 1189810 w 1193165"/>
                <a:gd name="T57" fmla="*/ 357166 h 648335"/>
                <a:gd name="T58" fmla="*/ 1166075 w 1193165"/>
                <a:gd name="T59" fmla="*/ 420394 h 648335"/>
                <a:gd name="T60" fmla="*/ 1120902 w 1193165"/>
                <a:gd name="T61" fmla="*/ 478490 h 648335"/>
                <a:gd name="T62" fmla="*/ 1091026 w 1193165"/>
                <a:gd name="T63" fmla="*/ 505207 h 648335"/>
                <a:gd name="T64" fmla="*/ 1056690 w 1193165"/>
                <a:gd name="T65" fmla="*/ 530152 h 648335"/>
                <a:gd name="T66" fmla="*/ 1018195 w 1193165"/>
                <a:gd name="T67" fmla="*/ 553164 h 648335"/>
                <a:gd name="T68" fmla="*/ 975839 w 1193165"/>
                <a:gd name="T69" fmla="*/ 574077 h 648335"/>
                <a:gd name="T70" fmla="*/ 929923 w 1193165"/>
                <a:gd name="T71" fmla="*/ 592731 h 648335"/>
                <a:gd name="T72" fmla="*/ 880746 w 1193165"/>
                <a:gd name="T73" fmla="*/ 608962 h 648335"/>
                <a:gd name="T74" fmla="*/ 828608 w 1193165"/>
                <a:gd name="T75" fmla="*/ 622607 h 648335"/>
                <a:gd name="T76" fmla="*/ 773809 w 1193165"/>
                <a:gd name="T77" fmla="*/ 633503 h 648335"/>
                <a:gd name="T78" fmla="*/ 716649 w 1193165"/>
                <a:gd name="T79" fmla="*/ 641488 h 648335"/>
                <a:gd name="T80" fmla="*/ 657428 w 1193165"/>
                <a:gd name="T81" fmla="*/ 646399 h 648335"/>
                <a:gd name="T82" fmla="*/ 596445 w 1193165"/>
                <a:gd name="T83" fmla="*/ 648072 h 648335"/>
                <a:gd name="T84" fmla="*/ 535461 w 1193165"/>
                <a:gd name="T85" fmla="*/ 646399 h 648335"/>
                <a:gd name="T86" fmla="*/ 476240 w 1193165"/>
                <a:gd name="T87" fmla="*/ 641488 h 648335"/>
                <a:gd name="T88" fmla="*/ 419080 w 1193165"/>
                <a:gd name="T89" fmla="*/ 633503 h 648335"/>
                <a:gd name="T90" fmla="*/ 364281 w 1193165"/>
                <a:gd name="T91" fmla="*/ 622607 h 648335"/>
                <a:gd name="T92" fmla="*/ 312143 w 1193165"/>
                <a:gd name="T93" fmla="*/ 608962 h 648335"/>
                <a:gd name="T94" fmla="*/ 262966 w 1193165"/>
                <a:gd name="T95" fmla="*/ 592731 h 648335"/>
                <a:gd name="T96" fmla="*/ 217050 w 1193165"/>
                <a:gd name="T97" fmla="*/ 574077 h 648335"/>
                <a:gd name="T98" fmla="*/ 174694 w 1193165"/>
                <a:gd name="T99" fmla="*/ 553164 h 648335"/>
                <a:gd name="T100" fmla="*/ 136199 w 1193165"/>
                <a:gd name="T101" fmla="*/ 530152 h 648335"/>
                <a:gd name="T102" fmla="*/ 101863 w 1193165"/>
                <a:gd name="T103" fmla="*/ 505207 h 648335"/>
                <a:gd name="T104" fmla="*/ 71987 w 1193165"/>
                <a:gd name="T105" fmla="*/ 478490 h 648335"/>
                <a:gd name="T106" fmla="*/ 26814 w 1193165"/>
                <a:gd name="T107" fmla="*/ 420394 h 648335"/>
                <a:gd name="T108" fmla="*/ 3079 w 1193165"/>
                <a:gd name="T109" fmla="*/ 357166 h 648335"/>
                <a:gd name="T110" fmla="*/ 0 w 1193165"/>
                <a:gd name="T111" fmla="*/ 324036 h 648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3165"/>
                <a:gd name="T169" fmla="*/ 0 h 648335"/>
                <a:gd name="T170" fmla="*/ 1193165 w 1193165"/>
                <a:gd name="T171" fmla="*/ 648335 h 648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3165" h="648335">
                  <a:moveTo>
                    <a:pt x="0" y="324036"/>
                  </a:moveTo>
                  <a:lnTo>
                    <a:pt x="12117" y="258731"/>
                  </a:lnTo>
                  <a:lnTo>
                    <a:pt x="46871" y="197906"/>
                  </a:lnTo>
                  <a:lnTo>
                    <a:pt x="101863" y="142864"/>
                  </a:lnTo>
                  <a:lnTo>
                    <a:pt x="136199" y="117919"/>
                  </a:lnTo>
                  <a:lnTo>
                    <a:pt x="174694" y="94907"/>
                  </a:lnTo>
                  <a:lnTo>
                    <a:pt x="217050" y="73994"/>
                  </a:lnTo>
                  <a:lnTo>
                    <a:pt x="262966" y="55340"/>
                  </a:lnTo>
                  <a:lnTo>
                    <a:pt x="312143" y="39109"/>
                  </a:lnTo>
                  <a:lnTo>
                    <a:pt x="364281" y="25464"/>
                  </a:lnTo>
                  <a:lnTo>
                    <a:pt x="419080" y="14568"/>
                  </a:lnTo>
                  <a:lnTo>
                    <a:pt x="476240" y="6583"/>
                  </a:lnTo>
                  <a:lnTo>
                    <a:pt x="535461" y="1672"/>
                  </a:lnTo>
                  <a:lnTo>
                    <a:pt x="596445" y="0"/>
                  </a:lnTo>
                  <a:lnTo>
                    <a:pt x="657428" y="1672"/>
                  </a:lnTo>
                  <a:lnTo>
                    <a:pt x="716649" y="6583"/>
                  </a:lnTo>
                  <a:lnTo>
                    <a:pt x="773809" y="14568"/>
                  </a:lnTo>
                  <a:lnTo>
                    <a:pt x="828608" y="25464"/>
                  </a:lnTo>
                  <a:lnTo>
                    <a:pt x="880746" y="39109"/>
                  </a:lnTo>
                  <a:lnTo>
                    <a:pt x="929923" y="55340"/>
                  </a:lnTo>
                  <a:lnTo>
                    <a:pt x="975839" y="73994"/>
                  </a:lnTo>
                  <a:lnTo>
                    <a:pt x="1018195" y="94907"/>
                  </a:lnTo>
                  <a:lnTo>
                    <a:pt x="1056690" y="117919"/>
                  </a:lnTo>
                  <a:lnTo>
                    <a:pt x="1091026" y="142864"/>
                  </a:lnTo>
                  <a:lnTo>
                    <a:pt x="1120902" y="169581"/>
                  </a:lnTo>
                  <a:lnTo>
                    <a:pt x="1166075" y="227677"/>
                  </a:lnTo>
                  <a:lnTo>
                    <a:pt x="1189810" y="290905"/>
                  </a:lnTo>
                  <a:lnTo>
                    <a:pt x="1192890" y="324036"/>
                  </a:lnTo>
                  <a:lnTo>
                    <a:pt x="1189810" y="357166"/>
                  </a:lnTo>
                  <a:lnTo>
                    <a:pt x="1166075" y="420394"/>
                  </a:lnTo>
                  <a:lnTo>
                    <a:pt x="1120902" y="478490"/>
                  </a:lnTo>
                  <a:lnTo>
                    <a:pt x="1091026" y="505207"/>
                  </a:lnTo>
                  <a:lnTo>
                    <a:pt x="1056690" y="530152"/>
                  </a:lnTo>
                  <a:lnTo>
                    <a:pt x="1018195" y="553164"/>
                  </a:lnTo>
                  <a:lnTo>
                    <a:pt x="975839" y="574077"/>
                  </a:lnTo>
                  <a:lnTo>
                    <a:pt x="929923" y="592731"/>
                  </a:lnTo>
                  <a:lnTo>
                    <a:pt x="880746" y="608962"/>
                  </a:lnTo>
                  <a:lnTo>
                    <a:pt x="828608" y="622607"/>
                  </a:lnTo>
                  <a:lnTo>
                    <a:pt x="773809" y="633503"/>
                  </a:lnTo>
                  <a:lnTo>
                    <a:pt x="716649" y="641488"/>
                  </a:lnTo>
                  <a:lnTo>
                    <a:pt x="657428" y="646399"/>
                  </a:lnTo>
                  <a:lnTo>
                    <a:pt x="596445" y="648072"/>
                  </a:lnTo>
                  <a:lnTo>
                    <a:pt x="535461" y="646399"/>
                  </a:lnTo>
                  <a:lnTo>
                    <a:pt x="476240" y="641488"/>
                  </a:lnTo>
                  <a:lnTo>
                    <a:pt x="419080" y="633503"/>
                  </a:lnTo>
                  <a:lnTo>
                    <a:pt x="364281" y="622607"/>
                  </a:lnTo>
                  <a:lnTo>
                    <a:pt x="312143" y="608962"/>
                  </a:lnTo>
                  <a:lnTo>
                    <a:pt x="262966" y="592731"/>
                  </a:lnTo>
                  <a:lnTo>
                    <a:pt x="217050" y="574077"/>
                  </a:lnTo>
                  <a:lnTo>
                    <a:pt x="174694" y="553164"/>
                  </a:lnTo>
                  <a:lnTo>
                    <a:pt x="136199" y="530152"/>
                  </a:lnTo>
                  <a:lnTo>
                    <a:pt x="101863" y="505207"/>
                  </a:lnTo>
                  <a:lnTo>
                    <a:pt x="71987" y="478490"/>
                  </a:lnTo>
                  <a:lnTo>
                    <a:pt x="26814" y="420394"/>
                  </a:lnTo>
                  <a:lnTo>
                    <a:pt x="3079" y="357166"/>
                  </a:lnTo>
                  <a:lnTo>
                    <a:pt x="0" y="32403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34" name="object 34">
            <a:extLst>
              <a:ext uri="{FF2B5EF4-FFF2-40B4-BE49-F238E27FC236}">
                <a16:creationId xmlns:a16="http://schemas.microsoft.com/office/drawing/2014/main" id="{1BFFC26D-42D6-F826-3F08-785B9F68D767}"/>
              </a:ext>
            </a:extLst>
          </p:cNvPr>
          <p:cNvSpPr txBox="1"/>
          <p:nvPr/>
        </p:nvSpPr>
        <p:spPr>
          <a:xfrm>
            <a:off x="5551488" y="1425575"/>
            <a:ext cx="730250" cy="258763"/>
          </a:xfrm>
          <a:prstGeom prst="rect">
            <a:avLst/>
          </a:prstGeom>
        </p:spPr>
        <p:txBody>
          <a:bodyPr lIns="0" tIns="12700" rIns="0" bIns="0">
            <a:spAutoFit/>
          </a:bodyPr>
          <a:lstStyle/>
          <a:p>
            <a:pPr marL="12700">
              <a:spcBef>
                <a:spcPts val="100"/>
              </a:spcBef>
              <a:defRPr/>
            </a:pPr>
            <a:r>
              <a:rPr sz="1600" spc="-10" dirty="0">
                <a:latin typeface="Calibri"/>
                <a:cs typeface="Calibri"/>
              </a:rPr>
              <a:t>Muskeln</a:t>
            </a:r>
            <a:endParaRPr sz="1600" dirty="0">
              <a:latin typeface="Calibri"/>
              <a:cs typeface="Calibri"/>
            </a:endParaRPr>
          </a:p>
        </p:txBody>
      </p:sp>
      <p:grpSp>
        <p:nvGrpSpPr>
          <p:cNvPr id="3087" name="object 35">
            <a:extLst>
              <a:ext uri="{FF2B5EF4-FFF2-40B4-BE49-F238E27FC236}">
                <a16:creationId xmlns:a16="http://schemas.microsoft.com/office/drawing/2014/main" id="{D7CD2BA6-8962-C708-5CE3-93D42270470A}"/>
              </a:ext>
            </a:extLst>
          </p:cNvPr>
          <p:cNvGrpSpPr>
            <a:grpSpLocks/>
          </p:cNvGrpSpPr>
          <p:nvPr/>
        </p:nvGrpSpPr>
        <p:grpSpPr bwMode="auto">
          <a:xfrm>
            <a:off x="6394450" y="2043113"/>
            <a:ext cx="1727200" cy="2632075"/>
            <a:chOff x="6275048" y="2025094"/>
            <a:chExt cx="1727200" cy="2633345"/>
          </a:xfrm>
        </p:grpSpPr>
        <p:sp>
          <p:nvSpPr>
            <p:cNvPr id="3159" name="object 36">
              <a:extLst>
                <a:ext uri="{FF2B5EF4-FFF2-40B4-BE49-F238E27FC236}">
                  <a16:creationId xmlns:a16="http://schemas.microsoft.com/office/drawing/2014/main" id="{5A5EFFA7-0E71-3A8F-067F-68CBD4BBE58C}"/>
                </a:ext>
              </a:extLst>
            </p:cNvPr>
            <p:cNvSpPr>
              <a:spLocks/>
            </p:cNvSpPr>
            <p:nvPr/>
          </p:nvSpPr>
          <p:spPr bwMode="auto">
            <a:xfrm>
              <a:off x="6660231" y="2029857"/>
              <a:ext cx="1337310" cy="648335"/>
            </a:xfrm>
            <a:custGeom>
              <a:avLst/>
              <a:gdLst>
                <a:gd name="T0" fmla="*/ 668453 w 1337309"/>
                <a:gd name="T1" fmla="*/ 0 h 648335"/>
                <a:gd name="T2" fmla="*/ 604076 w 1337309"/>
                <a:gd name="T3" fmla="*/ 1483 h 648335"/>
                <a:gd name="T4" fmla="*/ 541431 w 1337309"/>
                <a:gd name="T5" fmla="*/ 5842 h 648335"/>
                <a:gd name="T6" fmla="*/ 480797 w 1337309"/>
                <a:gd name="T7" fmla="*/ 12942 h 648335"/>
                <a:gd name="T8" fmla="*/ 422455 w 1337309"/>
                <a:gd name="T9" fmla="*/ 22647 h 648335"/>
                <a:gd name="T10" fmla="*/ 366685 w 1337309"/>
                <a:gd name="T11" fmla="*/ 34820 h 648335"/>
                <a:gd name="T12" fmla="*/ 313766 w 1337309"/>
                <a:gd name="T13" fmla="*/ 49326 h 648335"/>
                <a:gd name="T14" fmla="*/ 263980 w 1337309"/>
                <a:gd name="T15" fmla="*/ 66029 h 648335"/>
                <a:gd name="T16" fmla="*/ 217605 w 1337309"/>
                <a:gd name="T17" fmla="*/ 84794 h 648335"/>
                <a:gd name="T18" fmla="*/ 174923 w 1337309"/>
                <a:gd name="T19" fmla="*/ 105484 h 648335"/>
                <a:gd name="T20" fmla="*/ 136213 w 1337309"/>
                <a:gd name="T21" fmla="*/ 127965 h 648335"/>
                <a:gd name="T22" fmla="*/ 101755 w 1337309"/>
                <a:gd name="T23" fmla="*/ 152099 h 648335"/>
                <a:gd name="T24" fmla="*/ 71831 w 1337309"/>
                <a:gd name="T25" fmla="*/ 177751 h 648335"/>
                <a:gd name="T26" fmla="*/ 26699 w 1337309"/>
                <a:gd name="T27" fmla="*/ 233068 h 648335"/>
                <a:gd name="T28" fmla="*/ 3059 w 1337309"/>
                <a:gd name="T29" fmla="*/ 292828 h 648335"/>
                <a:gd name="T30" fmla="*/ 0 w 1337309"/>
                <a:gd name="T31" fmla="*/ 324035 h 648335"/>
                <a:gd name="T32" fmla="*/ 3059 w 1337309"/>
                <a:gd name="T33" fmla="*/ 355242 h 648335"/>
                <a:gd name="T34" fmla="*/ 26699 w 1337309"/>
                <a:gd name="T35" fmla="*/ 415002 h 648335"/>
                <a:gd name="T36" fmla="*/ 71831 w 1337309"/>
                <a:gd name="T37" fmla="*/ 470318 h 648335"/>
                <a:gd name="T38" fmla="*/ 101755 w 1337309"/>
                <a:gd name="T39" fmla="*/ 495971 h 648335"/>
                <a:gd name="T40" fmla="*/ 136213 w 1337309"/>
                <a:gd name="T41" fmla="*/ 520105 h 648335"/>
                <a:gd name="T42" fmla="*/ 174923 w 1337309"/>
                <a:gd name="T43" fmla="*/ 542585 h 648335"/>
                <a:gd name="T44" fmla="*/ 217605 w 1337309"/>
                <a:gd name="T45" fmla="*/ 563275 h 648335"/>
                <a:gd name="T46" fmla="*/ 263980 w 1337309"/>
                <a:gd name="T47" fmla="*/ 582040 h 648335"/>
                <a:gd name="T48" fmla="*/ 313766 w 1337309"/>
                <a:gd name="T49" fmla="*/ 598744 h 648335"/>
                <a:gd name="T50" fmla="*/ 366685 w 1337309"/>
                <a:gd name="T51" fmla="*/ 613250 h 648335"/>
                <a:gd name="T52" fmla="*/ 422455 w 1337309"/>
                <a:gd name="T53" fmla="*/ 625423 h 648335"/>
                <a:gd name="T54" fmla="*/ 480797 w 1337309"/>
                <a:gd name="T55" fmla="*/ 635128 h 648335"/>
                <a:gd name="T56" fmla="*/ 541431 w 1337309"/>
                <a:gd name="T57" fmla="*/ 642227 h 648335"/>
                <a:gd name="T58" fmla="*/ 604076 w 1337309"/>
                <a:gd name="T59" fmla="*/ 646587 h 648335"/>
                <a:gd name="T60" fmla="*/ 668453 w 1337309"/>
                <a:gd name="T61" fmla="*/ 648070 h 648335"/>
                <a:gd name="T62" fmla="*/ 732842 w 1337309"/>
                <a:gd name="T63" fmla="*/ 646587 h 648335"/>
                <a:gd name="T64" fmla="*/ 795487 w 1337309"/>
                <a:gd name="T65" fmla="*/ 642227 h 648335"/>
                <a:gd name="T66" fmla="*/ 856121 w 1337309"/>
                <a:gd name="T67" fmla="*/ 635128 h 648335"/>
                <a:gd name="T68" fmla="*/ 914463 w 1337309"/>
                <a:gd name="T69" fmla="*/ 625423 h 648335"/>
                <a:gd name="T70" fmla="*/ 970233 w 1337309"/>
                <a:gd name="T71" fmla="*/ 613250 h 648335"/>
                <a:gd name="T72" fmla="*/ 1023152 w 1337309"/>
                <a:gd name="T73" fmla="*/ 598744 h 648335"/>
                <a:gd name="T74" fmla="*/ 1072939 w 1337309"/>
                <a:gd name="T75" fmla="*/ 582040 h 648335"/>
                <a:gd name="T76" fmla="*/ 1119313 w 1337309"/>
                <a:gd name="T77" fmla="*/ 563275 h 648335"/>
                <a:gd name="T78" fmla="*/ 1161995 w 1337309"/>
                <a:gd name="T79" fmla="*/ 542585 h 648335"/>
                <a:gd name="T80" fmla="*/ 1200705 w 1337309"/>
                <a:gd name="T81" fmla="*/ 520105 h 648335"/>
                <a:gd name="T82" fmla="*/ 1235163 w 1337309"/>
                <a:gd name="T83" fmla="*/ 495971 h 648335"/>
                <a:gd name="T84" fmla="*/ 1265088 w 1337309"/>
                <a:gd name="T85" fmla="*/ 470318 h 648335"/>
                <a:gd name="T86" fmla="*/ 1310219 w 1337309"/>
                <a:gd name="T87" fmla="*/ 415002 h 648335"/>
                <a:gd name="T88" fmla="*/ 1333859 w 1337309"/>
                <a:gd name="T89" fmla="*/ 355242 h 648335"/>
                <a:gd name="T90" fmla="*/ 1336919 w 1337309"/>
                <a:gd name="T91" fmla="*/ 324035 h 648335"/>
                <a:gd name="T92" fmla="*/ 1333859 w 1337309"/>
                <a:gd name="T93" fmla="*/ 292828 h 648335"/>
                <a:gd name="T94" fmla="*/ 1310219 w 1337309"/>
                <a:gd name="T95" fmla="*/ 233068 h 648335"/>
                <a:gd name="T96" fmla="*/ 1265088 w 1337309"/>
                <a:gd name="T97" fmla="*/ 177751 h 648335"/>
                <a:gd name="T98" fmla="*/ 1235163 w 1337309"/>
                <a:gd name="T99" fmla="*/ 152099 h 648335"/>
                <a:gd name="T100" fmla="*/ 1200705 w 1337309"/>
                <a:gd name="T101" fmla="*/ 127965 h 648335"/>
                <a:gd name="T102" fmla="*/ 1161995 w 1337309"/>
                <a:gd name="T103" fmla="*/ 105484 h 648335"/>
                <a:gd name="T104" fmla="*/ 1119313 w 1337309"/>
                <a:gd name="T105" fmla="*/ 84794 h 648335"/>
                <a:gd name="T106" fmla="*/ 1072939 w 1337309"/>
                <a:gd name="T107" fmla="*/ 66029 h 648335"/>
                <a:gd name="T108" fmla="*/ 1023152 w 1337309"/>
                <a:gd name="T109" fmla="*/ 49326 h 648335"/>
                <a:gd name="T110" fmla="*/ 970233 w 1337309"/>
                <a:gd name="T111" fmla="*/ 34820 h 648335"/>
                <a:gd name="T112" fmla="*/ 914463 w 1337309"/>
                <a:gd name="T113" fmla="*/ 22647 h 648335"/>
                <a:gd name="T114" fmla="*/ 856121 w 1337309"/>
                <a:gd name="T115" fmla="*/ 12942 h 648335"/>
                <a:gd name="T116" fmla="*/ 795487 w 1337309"/>
                <a:gd name="T117" fmla="*/ 5842 h 648335"/>
                <a:gd name="T118" fmla="*/ 732842 w 1337309"/>
                <a:gd name="T119" fmla="*/ 1483 h 648335"/>
                <a:gd name="T120" fmla="*/ 668453 w 1337309"/>
                <a:gd name="T121" fmla="*/ 0 h 648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37309"/>
                <a:gd name="T184" fmla="*/ 0 h 648335"/>
                <a:gd name="T185" fmla="*/ 1337309 w 1337309"/>
                <a:gd name="T186" fmla="*/ 648335 h 648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37309" h="648335">
                  <a:moveTo>
                    <a:pt x="668453" y="0"/>
                  </a:moveTo>
                  <a:lnTo>
                    <a:pt x="604076" y="1483"/>
                  </a:lnTo>
                  <a:lnTo>
                    <a:pt x="541431" y="5842"/>
                  </a:lnTo>
                  <a:lnTo>
                    <a:pt x="480797" y="12942"/>
                  </a:lnTo>
                  <a:lnTo>
                    <a:pt x="422455" y="22647"/>
                  </a:lnTo>
                  <a:lnTo>
                    <a:pt x="366685" y="34820"/>
                  </a:lnTo>
                  <a:lnTo>
                    <a:pt x="313766" y="49326"/>
                  </a:lnTo>
                  <a:lnTo>
                    <a:pt x="263980" y="66029"/>
                  </a:lnTo>
                  <a:lnTo>
                    <a:pt x="217605" y="84794"/>
                  </a:lnTo>
                  <a:lnTo>
                    <a:pt x="174923" y="105484"/>
                  </a:lnTo>
                  <a:lnTo>
                    <a:pt x="136213" y="127965"/>
                  </a:lnTo>
                  <a:lnTo>
                    <a:pt x="101755" y="152099"/>
                  </a:lnTo>
                  <a:lnTo>
                    <a:pt x="71831" y="177751"/>
                  </a:lnTo>
                  <a:lnTo>
                    <a:pt x="26699" y="233068"/>
                  </a:lnTo>
                  <a:lnTo>
                    <a:pt x="3059" y="292828"/>
                  </a:lnTo>
                  <a:lnTo>
                    <a:pt x="0" y="324035"/>
                  </a:lnTo>
                  <a:lnTo>
                    <a:pt x="3059" y="355242"/>
                  </a:lnTo>
                  <a:lnTo>
                    <a:pt x="26699" y="415002"/>
                  </a:lnTo>
                  <a:lnTo>
                    <a:pt x="71831" y="470318"/>
                  </a:lnTo>
                  <a:lnTo>
                    <a:pt x="101755" y="495971"/>
                  </a:lnTo>
                  <a:lnTo>
                    <a:pt x="136213" y="520105"/>
                  </a:lnTo>
                  <a:lnTo>
                    <a:pt x="174923" y="542585"/>
                  </a:lnTo>
                  <a:lnTo>
                    <a:pt x="217605" y="563275"/>
                  </a:lnTo>
                  <a:lnTo>
                    <a:pt x="263980" y="582040"/>
                  </a:lnTo>
                  <a:lnTo>
                    <a:pt x="313766" y="598744"/>
                  </a:lnTo>
                  <a:lnTo>
                    <a:pt x="366685" y="613250"/>
                  </a:lnTo>
                  <a:lnTo>
                    <a:pt x="422455" y="625423"/>
                  </a:lnTo>
                  <a:lnTo>
                    <a:pt x="480797" y="635128"/>
                  </a:lnTo>
                  <a:lnTo>
                    <a:pt x="541431" y="642227"/>
                  </a:lnTo>
                  <a:lnTo>
                    <a:pt x="604076" y="646587"/>
                  </a:lnTo>
                  <a:lnTo>
                    <a:pt x="668453" y="648070"/>
                  </a:lnTo>
                  <a:lnTo>
                    <a:pt x="732829" y="646587"/>
                  </a:lnTo>
                  <a:lnTo>
                    <a:pt x="795474" y="642227"/>
                  </a:lnTo>
                  <a:lnTo>
                    <a:pt x="856108" y="635128"/>
                  </a:lnTo>
                  <a:lnTo>
                    <a:pt x="914450" y="625423"/>
                  </a:lnTo>
                  <a:lnTo>
                    <a:pt x="970220" y="613250"/>
                  </a:lnTo>
                  <a:lnTo>
                    <a:pt x="1023139" y="598744"/>
                  </a:lnTo>
                  <a:lnTo>
                    <a:pt x="1072926" y="582040"/>
                  </a:lnTo>
                  <a:lnTo>
                    <a:pt x="1119300" y="563275"/>
                  </a:lnTo>
                  <a:lnTo>
                    <a:pt x="1161982" y="542585"/>
                  </a:lnTo>
                  <a:lnTo>
                    <a:pt x="1200692" y="520105"/>
                  </a:lnTo>
                  <a:lnTo>
                    <a:pt x="1235150" y="495971"/>
                  </a:lnTo>
                  <a:lnTo>
                    <a:pt x="1265075" y="470318"/>
                  </a:lnTo>
                  <a:lnTo>
                    <a:pt x="1310206" y="415002"/>
                  </a:lnTo>
                  <a:lnTo>
                    <a:pt x="1333846" y="355242"/>
                  </a:lnTo>
                  <a:lnTo>
                    <a:pt x="1336906" y="324035"/>
                  </a:lnTo>
                  <a:lnTo>
                    <a:pt x="1333846" y="292828"/>
                  </a:lnTo>
                  <a:lnTo>
                    <a:pt x="1310206" y="233068"/>
                  </a:lnTo>
                  <a:lnTo>
                    <a:pt x="1265075" y="177751"/>
                  </a:lnTo>
                  <a:lnTo>
                    <a:pt x="1235150" y="152099"/>
                  </a:lnTo>
                  <a:lnTo>
                    <a:pt x="1200692" y="127965"/>
                  </a:lnTo>
                  <a:lnTo>
                    <a:pt x="1161982" y="105484"/>
                  </a:lnTo>
                  <a:lnTo>
                    <a:pt x="1119300" y="84794"/>
                  </a:lnTo>
                  <a:lnTo>
                    <a:pt x="1072926" y="66029"/>
                  </a:lnTo>
                  <a:lnTo>
                    <a:pt x="1023139" y="49326"/>
                  </a:lnTo>
                  <a:lnTo>
                    <a:pt x="970220" y="34820"/>
                  </a:lnTo>
                  <a:lnTo>
                    <a:pt x="914450" y="22647"/>
                  </a:lnTo>
                  <a:lnTo>
                    <a:pt x="856108" y="12942"/>
                  </a:lnTo>
                  <a:lnTo>
                    <a:pt x="795474" y="5842"/>
                  </a:lnTo>
                  <a:lnTo>
                    <a:pt x="732829" y="1483"/>
                  </a:lnTo>
                  <a:lnTo>
                    <a:pt x="668453"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60" name="object 37">
              <a:extLst>
                <a:ext uri="{FF2B5EF4-FFF2-40B4-BE49-F238E27FC236}">
                  <a16:creationId xmlns:a16="http://schemas.microsoft.com/office/drawing/2014/main" id="{D11E3CFA-47AB-4048-C3BC-924E7ADE6431}"/>
                </a:ext>
              </a:extLst>
            </p:cNvPr>
            <p:cNvSpPr>
              <a:spLocks/>
            </p:cNvSpPr>
            <p:nvPr/>
          </p:nvSpPr>
          <p:spPr bwMode="auto">
            <a:xfrm>
              <a:off x="6660231" y="2029857"/>
              <a:ext cx="1337310" cy="648335"/>
            </a:xfrm>
            <a:custGeom>
              <a:avLst/>
              <a:gdLst>
                <a:gd name="T0" fmla="*/ 0 w 1337309"/>
                <a:gd name="T1" fmla="*/ 324036 h 648335"/>
                <a:gd name="T2" fmla="*/ 12053 w 1337309"/>
                <a:gd name="T3" fmla="*/ 262461 h 648335"/>
                <a:gd name="T4" fmla="*/ 46718 w 1337309"/>
                <a:gd name="T5" fmla="*/ 204787 h 648335"/>
                <a:gd name="T6" fmla="*/ 101755 w 1337309"/>
                <a:gd name="T7" fmla="*/ 152099 h 648335"/>
                <a:gd name="T8" fmla="*/ 136213 w 1337309"/>
                <a:gd name="T9" fmla="*/ 127965 h 648335"/>
                <a:gd name="T10" fmla="*/ 174923 w 1337309"/>
                <a:gd name="T11" fmla="*/ 105485 h 648335"/>
                <a:gd name="T12" fmla="*/ 217605 w 1337309"/>
                <a:gd name="T13" fmla="*/ 84794 h 648335"/>
                <a:gd name="T14" fmla="*/ 263980 w 1337309"/>
                <a:gd name="T15" fmla="*/ 66030 h 648335"/>
                <a:gd name="T16" fmla="*/ 313766 w 1337309"/>
                <a:gd name="T17" fmla="*/ 49326 h 648335"/>
                <a:gd name="T18" fmla="*/ 366685 w 1337309"/>
                <a:gd name="T19" fmla="*/ 34820 h 648335"/>
                <a:gd name="T20" fmla="*/ 422455 w 1337309"/>
                <a:gd name="T21" fmla="*/ 22647 h 648335"/>
                <a:gd name="T22" fmla="*/ 480797 w 1337309"/>
                <a:gd name="T23" fmla="*/ 12942 h 648335"/>
                <a:gd name="T24" fmla="*/ 541431 w 1337309"/>
                <a:gd name="T25" fmla="*/ 5842 h 648335"/>
                <a:gd name="T26" fmla="*/ 604076 w 1337309"/>
                <a:gd name="T27" fmla="*/ 1483 h 648335"/>
                <a:gd name="T28" fmla="*/ 668453 w 1337309"/>
                <a:gd name="T29" fmla="*/ 0 h 648335"/>
                <a:gd name="T30" fmla="*/ 732842 w 1337309"/>
                <a:gd name="T31" fmla="*/ 1483 h 648335"/>
                <a:gd name="T32" fmla="*/ 795487 w 1337309"/>
                <a:gd name="T33" fmla="*/ 5842 h 648335"/>
                <a:gd name="T34" fmla="*/ 856121 w 1337309"/>
                <a:gd name="T35" fmla="*/ 12942 h 648335"/>
                <a:gd name="T36" fmla="*/ 914463 w 1337309"/>
                <a:gd name="T37" fmla="*/ 22647 h 648335"/>
                <a:gd name="T38" fmla="*/ 970233 w 1337309"/>
                <a:gd name="T39" fmla="*/ 34820 h 648335"/>
                <a:gd name="T40" fmla="*/ 1023152 w 1337309"/>
                <a:gd name="T41" fmla="*/ 49326 h 648335"/>
                <a:gd name="T42" fmla="*/ 1072938 w 1337309"/>
                <a:gd name="T43" fmla="*/ 66030 h 648335"/>
                <a:gd name="T44" fmla="*/ 1119313 w 1337309"/>
                <a:gd name="T45" fmla="*/ 84794 h 648335"/>
                <a:gd name="T46" fmla="*/ 1161995 w 1337309"/>
                <a:gd name="T47" fmla="*/ 105485 h 648335"/>
                <a:gd name="T48" fmla="*/ 1200705 w 1337309"/>
                <a:gd name="T49" fmla="*/ 127965 h 648335"/>
                <a:gd name="T50" fmla="*/ 1235163 w 1337309"/>
                <a:gd name="T51" fmla="*/ 152099 h 648335"/>
                <a:gd name="T52" fmla="*/ 1265087 w 1337309"/>
                <a:gd name="T53" fmla="*/ 177752 h 648335"/>
                <a:gd name="T54" fmla="*/ 1310219 w 1337309"/>
                <a:gd name="T55" fmla="*/ 233069 h 648335"/>
                <a:gd name="T56" fmla="*/ 1333859 w 1337309"/>
                <a:gd name="T57" fmla="*/ 292829 h 648335"/>
                <a:gd name="T58" fmla="*/ 1336919 w 1337309"/>
                <a:gd name="T59" fmla="*/ 324036 h 648335"/>
                <a:gd name="T60" fmla="*/ 1333859 w 1337309"/>
                <a:gd name="T61" fmla="*/ 355242 h 648335"/>
                <a:gd name="T62" fmla="*/ 1310219 w 1337309"/>
                <a:gd name="T63" fmla="*/ 415002 h 648335"/>
                <a:gd name="T64" fmla="*/ 1265087 w 1337309"/>
                <a:gd name="T65" fmla="*/ 470319 h 648335"/>
                <a:gd name="T66" fmla="*/ 1235163 w 1337309"/>
                <a:gd name="T67" fmla="*/ 495972 h 648335"/>
                <a:gd name="T68" fmla="*/ 1200705 w 1337309"/>
                <a:gd name="T69" fmla="*/ 520106 h 648335"/>
                <a:gd name="T70" fmla="*/ 1161995 w 1337309"/>
                <a:gd name="T71" fmla="*/ 542586 h 648335"/>
                <a:gd name="T72" fmla="*/ 1119313 w 1337309"/>
                <a:gd name="T73" fmla="*/ 563277 h 648335"/>
                <a:gd name="T74" fmla="*/ 1072938 w 1337309"/>
                <a:gd name="T75" fmla="*/ 582041 h 648335"/>
                <a:gd name="T76" fmla="*/ 1023152 w 1337309"/>
                <a:gd name="T77" fmla="*/ 598745 h 648335"/>
                <a:gd name="T78" fmla="*/ 970233 w 1337309"/>
                <a:gd name="T79" fmla="*/ 613251 h 648335"/>
                <a:gd name="T80" fmla="*/ 914463 w 1337309"/>
                <a:gd name="T81" fmla="*/ 625424 h 648335"/>
                <a:gd name="T82" fmla="*/ 856121 w 1337309"/>
                <a:gd name="T83" fmla="*/ 635129 h 648335"/>
                <a:gd name="T84" fmla="*/ 795487 w 1337309"/>
                <a:gd name="T85" fmla="*/ 642229 h 648335"/>
                <a:gd name="T86" fmla="*/ 732842 w 1337309"/>
                <a:gd name="T87" fmla="*/ 646588 h 648335"/>
                <a:gd name="T88" fmla="*/ 668453 w 1337309"/>
                <a:gd name="T89" fmla="*/ 648072 h 648335"/>
                <a:gd name="T90" fmla="*/ 604076 w 1337309"/>
                <a:gd name="T91" fmla="*/ 646588 h 648335"/>
                <a:gd name="T92" fmla="*/ 541431 w 1337309"/>
                <a:gd name="T93" fmla="*/ 642229 h 648335"/>
                <a:gd name="T94" fmla="*/ 480797 w 1337309"/>
                <a:gd name="T95" fmla="*/ 635129 h 648335"/>
                <a:gd name="T96" fmla="*/ 422455 w 1337309"/>
                <a:gd name="T97" fmla="*/ 625424 h 648335"/>
                <a:gd name="T98" fmla="*/ 366685 w 1337309"/>
                <a:gd name="T99" fmla="*/ 613251 h 648335"/>
                <a:gd name="T100" fmla="*/ 313766 w 1337309"/>
                <a:gd name="T101" fmla="*/ 598745 h 648335"/>
                <a:gd name="T102" fmla="*/ 263980 w 1337309"/>
                <a:gd name="T103" fmla="*/ 582041 h 648335"/>
                <a:gd name="T104" fmla="*/ 217605 w 1337309"/>
                <a:gd name="T105" fmla="*/ 563277 h 648335"/>
                <a:gd name="T106" fmla="*/ 174923 w 1337309"/>
                <a:gd name="T107" fmla="*/ 542586 h 648335"/>
                <a:gd name="T108" fmla="*/ 136213 w 1337309"/>
                <a:gd name="T109" fmla="*/ 520106 h 648335"/>
                <a:gd name="T110" fmla="*/ 101755 w 1337309"/>
                <a:gd name="T111" fmla="*/ 495972 h 648335"/>
                <a:gd name="T112" fmla="*/ 71830 w 1337309"/>
                <a:gd name="T113" fmla="*/ 470319 h 648335"/>
                <a:gd name="T114" fmla="*/ 26699 w 1337309"/>
                <a:gd name="T115" fmla="*/ 415002 h 648335"/>
                <a:gd name="T116" fmla="*/ 3059 w 1337309"/>
                <a:gd name="T117" fmla="*/ 355242 h 648335"/>
                <a:gd name="T118" fmla="*/ 0 w 1337309"/>
                <a:gd name="T119" fmla="*/ 324036 h 6483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7309"/>
                <a:gd name="T181" fmla="*/ 0 h 648335"/>
                <a:gd name="T182" fmla="*/ 1337309 w 1337309"/>
                <a:gd name="T183" fmla="*/ 648335 h 6483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7309" h="648335">
                  <a:moveTo>
                    <a:pt x="0" y="324036"/>
                  </a:moveTo>
                  <a:lnTo>
                    <a:pt x="12053" y="262461"/>
                  </a:lnTo>
                  <a:lnTo>
                    <a:pt x="46718" y="204787"/>
                  </a:lnTo>
                  <a:lnTo>
                    <a:pt x="101755" y="152099"/>
                  </a:lnTo>
                  <a:lnTo>
                    <a:pt x="136213" y="127965"/>
                  </a:lnTo>
                  <a:lnTo>
                    <a:pt x="174923" y="105485"/>
                  </a:lnTo>
                  <a:lnTo>
                    <a:pt x="217605" y="84794"/>
                  </a:lnTo>
                  <a:lnTo>
                    <a:pt x="263980" y="66030"/>
                  </a:lnTo>
                  <a:lnTo>
                    <a:pt x="313766" y="49326"/>
                  </a:lnTo>
                  <a:lnTo>
                    <a:pt x="366685" y="34820"/>
                  </a:lnTo>
                  <a:lnTo>
                    <a:pt x="422455" y="22647"/>
                  </a:lnTo>
                  <a:lnTo>
                    <a:pt x="480797" y="12942"/>
                  </a:lnTo>
                  <a:lnTo>
                    <a:pt x="541431" y="5842"/>
                  </a:lnTo>
                  <a:lnTo>
                    <a:pt x="604076" y="1483"/>
                  </a:lnTo>
                  <a:lnTo>
                    <a:pt x="668453" y="0"/>
                  </a:lnTo>
                  <a:lnTo>
                    <a:pt x="732829" y="1483"/>
                  </a:lnTo>
                  <a:lnTo>
                    <a:pt x="795474" y="5842"/>
                  </a:lnTo>
                  <a:lnTo>
                    <a:pt x="856108" y="12942"/>
                  </a:lnTo>
                  <a:lnTo>
                    <a:pt x="914450" y="22647"/>
                  </a:lnTo>
                  <a:lnTo>
                    <a:pt x="970220" y="34820"/>
                  </a:lnTo>
                  <a:lnTo>
                    <a:pt x="1023139" y="49326"/>
                  </a:lnTo>
                  <a:lnTo>
                    <a:pt x="1072925" y="66030"/>
                  </a:lnTo>
                  <a:lnTo>
                    <a:pt x="1119300" y="84794"/>
                  </a:lnTo>
                  <a:lnTo>
                    <a:pt x="1161982" y="105485"/>
                  </a:lnTo>
                  <a:lnTo>
                    <a:pt x="1200692" y="127965"/>
                  </a:lnTo>
                  <a:lnTo>
                    <a:pt x="1235150" y="152099"/>
                  </a:lnTo>
                  <a:lnTo>
                    <a:pt x="1265074" y="177752"/>
                  </a:lnTo>
                  <a:lnTo>
                    <a:pt x="1310206" y="233069"/>
                  </a:lnTo>
                  <a:lnTo>
                    <a:pt x="1333846" y="292829"/>
                  </a:lnTo>
                  <a:lnTo>
                    <a:pt x="1336906" y="324036"/>
                  </a:lnTo>
                  <a:lnTo>
                    <a:pt x="1333846" y="355242"/>
                  </a:lnTo>
                  <a:lnTo>
                    <a:pt x="1310206" y="415002"/>
                  </a:lnTo>
                  <a:lnTo>
                    <a:pt x="1265074" y="470319"/>
                  </a:lnTo>
                  <a:lnTo>
                    <a:pt x="1235150" y="495972"/>
                  </a:lnTo>
                  <a:lnTo>
                    <a:pt x="1200692" y="520106"/>
                  </a:lnTo>
                  <a:lnTo>
                    <a:pt x="1161982" y="542586"/>
                  </a:lnTo>
                  <a:lnTo>
                    <a:pt x="1119300" y="563277"/>
                  </a:lnTo>
                  <a:lnTo>
                    <a:pt x="1072925" y="582041"/>
                  </a:lnTo>
                  <a:lnTo>
                    <a:pt x="1023139" y="598745"/>
                  </a:lnTo>
                  <a:lnTo>
                    <a:pt x="970220" y="613251"/>
                  </a:lnTo>
                  <a:lnTo>
                    <a:pt x="914450" y="625424"/>
                  </a:lnTo>
                  <a:lnTo>
                    <a:pt x="856108" y="635129"/>
                  </a:lnTo>
                  <a:lnTo>
                    <a:pt x="795474" y="642229"/>
                  </a:lnTo>
                  <a:lnTo>
                    <a:pt x="732829" y="646588"/>
                  </a:lnTo>
                  <a:lnTo>
                    <a:pt x="668453" y="648072"/>
                  </a:lnTo>
                  <a:lnTo>
                    <a:pt x="604076" y="646588"/>
                  </a:lnTo>
                  <a:lnTo>
                    <a:pt x="541431" y="642229"/>
                  </a:lnTo>
                  <a:lnTo>
                    <a:pt x="480797" y="635129"/>
                  </a:lnTo>
                  <a:lnTo>
                    <a:pt x="422455" y="625424"/>
                  </a:lnTo>
                  <a:lnTo>
                    <a:pt x="366685" y="613251"/>
                  </a:lnTo>
                  <a:lnTo>
                    <a:pt x="313766" y="598745"/>
                  </a:lnTo>
                  <a:lnTo>
                    <a:pt x="263980" y="582041"/>
                  </a:lnTo>
                  <a:lnTo>
                    <a:pt x="217605" y="563277"/>
                  </a:lnTo>
                  <a:lnTo>
                    <a:pt x="174923" y="542586"/>
                  </a:lnTo>
                  <a:lnTo>
                    <a:pt x="136213" y="520106"/>
                  </a:lnTo>
                  <a:lnTo>
                    <a:pt x="101755" y="495972"/>
                  </a:lnTo>
                  <a:lnTo>
                    <a:pt x="71830" y="470319"/>
                  </a:lnTo>
                  <a:lnTo>
                    <a:pt x="26699" y="415002"/>
                  </a:lnTo>
                  <a:lnTo>
                    <a:pt x="3059" y="355242"/>
                  </a:lnTo>
                  <a:lnTo>
                    <a:pt x="0" y="32403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3161" name="object 38">
              <a:extLst>
                <a:ext uri="{FF2B5EF4-FFF2-40B4-BE49-F238E27FC236}">
                  <a16:creationId xmlns:a16="http://schemas.microsoft.com/office/drawing/2014/main" id="{45538835-44CD-68E2-1C4D-7ED3E9DE2388}"/>
                </a:ext>
              </a:extLst>
            </p:cNvPr>
            <p:cNvSpPr>
              <a:spLocks/>
            </p:cNvSpPr>
            <p:nvPr/>
          </p:nvSpPr>
          <p:spPr bwMode="auto">
            <a:xfrm>
              <a:off x="6279810" y="2813653"/>
              <a:ext cx="1337310" cy="648335"/>
            </a:xfrm>
            <a:custGeom>
              <a:avLst/>
              <a:gdLst>
                <a:gd name="T0" fmla="*/ 668453 w 1337309"/>
                <a:gd name="T1" fmla="*/ 0 h 648335"/>
                <a:gd name="T2" fmla="*/ 604076 w 1337309"/>
                <a:gd name="T3" fmla="*/ 1483 h 648335"/>
                <a:gd name="T4" fmla="*/ 541431 w 1337309"/>
                <a:gd name="T5" fmla="*/ 5842 h 648335"/>
                <a:gd name="T6" fmla="*/ 480797 w 1337309"/>
                <a:gd name="T7" fmla="*/ 12942 h 648335"/>
                <a:gd name="T8" fmla="*/ 422455 w 1337309"/>
                <a:gd name="T9" fmla="*/ 22647 h 648335"/>
                <a:gd name="T10" fmla="*/ 366685 w 1337309"/>
                <a:gd name="T11" fmla="*/ 34820 h 648335"/>
                <a:gd name="T12" fmla="*/ 313766 w 1337309"/>
                <a:gd name="T13" fmla="*/ 49326 h 648335"/>
                <a:gd name="T14" fmla="*/ 263980 w 1337309"/>
                <a:gd name="T15" fmla="*/ 66030 h 648335"/>
                <a:gd name="T16" fmla="*/ 217605 w 1337309"/>
                <a:gd name="T17" fmla="*/ 84795 h 648335"/>
                <a:gd name="T18" fmla="*/ 174923 w 1337309"/>
                <a:gd name="T19" fmla="*/ 105485 h 648335"/>
                <a:gd name="T20" fmla="*/ 136213 w 1337309"/>
                <a:gd name="T21" fmla="*/ 127965 h 648335"/>
                <a:gd name="T22" fmla="*/ 101755 w 1337309"/>
                <a:gd name="T23" fmla="*/ 152100 h 648335"/>
                <a:gd name="T24" fmla="*/ 71831 w 1337309"/>
                <a:gd name="T25" fmla="*/ 177752 h 648335"/>
                <a:gd name="T26" fmla="*/ 26699 w 1337309"/>
                <a:gd name="T27" fmla="*/ 233069 h 648335"/>
                <a:gd name="T28" fmla="*/ 3059 w 1337309"/>
                <a:gd name="T29" fmla="*/ 292829 h 648335"/>
                <a:gd name="T30" fmla="*/ 0 w 1337309"/>
                <a:gd name="T31" fmla="*/ 324036 h 648335"/>
                <a:gd name="T32" fmla="*/ 3059 w 1337309"/>
                <a:gd name="T33" fmla="*/ 355243 h 648335"/>
                <a:gd name="T34" fmla="*/ 26699 w 1337309"/>
                <a:gd name="T35" fmla="*/ 415003 h 648335"/>
                <a:gd name="T36" fmla="*/ 71831 w 1337309"/>
                <a:gd name="T37" fmla="*/ 470319 h 648335"/>
                <a:gd name="T38" fmla="*/ 101755 w 1337309"/>
                <a:gd name="T39" fmla="*/ 495972 h 648335"/>
                <a:gd name="T40" fmla="*/ 136213 w 1337309"/>
                <a:gd name="T41" fmla="*/ 520106 h 648335"/>
                <a:gd name="T42" fmla="*/ 174923 w 1337309"/>
                <a:gd name="T43" fmla="*/ 542586 h 648335"/>
                <a:gd name="T44" fmla="*/ 217605 w 1337309"/>
                <a:gd name="T45" fmla="*/ 563277 h 648335"/>
                <a:gd name="T46" fmla="*/ 263980 w 1337309"/>
                <a:gd name="T47" fmla="*/ 582042 h 648335"/>
                <a:gd name="T48" fmla="*/ 313766 w 1337309"/>
                <a:gd name="T49" fmla="*/ 598745 h 648335"/>
                <a:gd name="T50" fmla="*/ 366685 w 1337309"/>
                <a:gd name="T51" fmla="*/ 613251 h 648335"/>
                <a:gd name="T52" fmla="*/ 422455 w 1337309"/>
                <a:gd name="T53" fmla="*/ 625424 h 648335"/>
                <a:gd name="T54" fmla="*/ 480797 w 1337309"/>
                <a:gd name="T55" fmla="*/ 635129 h 648335"/>
                <a:gd name="T56" fmla="*/ 541431 w 1337309"/>
                <a:gd name="T57" fmla="*/ 642229 h 648335"/>
                <a:gd name="T58" fmla="*/ 604076 w 1337309"/>
                <a:gd name="T59" fmla="*/ 646588 h 648335"/>
                <a:gd name="T60" fmla="*/ 668453 w 1337309"/>
                <a:gd name="T61" fmla="*/ 648072 h 648335"/>
                <a:gd name="T62" fmla="*/ 732842 w 1337309"/>
                <a:gd name="T63" fmla="*/ 646588 h 648335"/>
                <a:gd name="T64" fmla="*/ 795487 w 1337309"/>
                <a:gd name="T65" fmla="*/ 642229 h 648335"/>
                <a:gd name="T66" fmla="*/ 856121 w 1337309"/>
                <a:gd name="T67" fmla="*/ 635129 h 648335"/>
                <a:gd name="T68" fmla="*/ 914463 w 1337309"/>
                <a:gd name="T69" fmla="*/ 625424 h 648335"/>
                <a:gd name="T70" fmla="*/ 970233 w 1337309"/>
                <a:gd name="T71" fmla="*/ 613251 h 648335"/>
                <a:gd name="T72" fmla="*/ 1023152 w 1337309"/>
                <a:gd name="T73" fmla="*/ 598745 h 648335"/>
                <a:gd name="T74" fmla="*/ 1072939 w 1337309"/>
                <a:gd name="T75" fmla="*/ 582042 h 648335"/>
                <a:gd name="T76" fmla="*/ 1119313 w 1337309"/>
                <a:gd name="T77" fmla="*/ 563277 h 648335"/>
                <a:gd name="T78" fmla="*/ 1161995 w 1337309"/>
                <a:gd name="T79" fmla="*/ 542586 h 648335"/>
                <a:gd name="T80" fmla="*/ 1200705 w 1337309"/>
                <a:gd name="T81" fmla="*/ 520106 h 648335"/>
                <a:gd name="T82" fmla="*/ 1235163 w 1337309"/>
                <a:gd name="T83" fmla="*/ 495972 h 648335"/>
                <a:gd name="T84" fmla="*/ 1265088 w 1337309"/>
                <a:gd name="T85" fmla="*/ 470319 h 648335"/>
                <a:gd name="T86" fmla="*/ 1310219 w 1337309"/>
                <a:gd name="T87" fmla="*/ 415003 h 648335"/>
                <a:gd name="T88" fmla="*/ 1333859 w 1337309"/>
                <a:gd name="T89" fmla="*/ 355243 h 648335"/>
                <a:gd name="T90" fmla="*/ 1336919 w 1337309"/>
                <a:gd name="T91" fmla="*/ 324036 h 648335"/>
                <a:gd name="T92" fmla="*/ 1333859 w 1337309"/>
                <a:gd name="T93" fmla="*/ 292829 h 648335"/>
                <a:gd name="T94" fmla="*/ 1310219 w 1337309"/>
                <a:gd name="T95" fmla="*/ 233069 h 648335"/>
                <a:gd name="T96" fmla="*/ 1265088 w 1337309"/>
                <a:gd name="T97" fmla="*/ 177752 h 648335"/>
                <a:gd name="T98" fmla="*/ 1235163 w 1337309"/>
                <a:gd name="T99" fmla="*/ 152100 h 648335"/>
                <a:gd name="T100" fmla="*/ 1200705 w 1337309"/>
                <a:gd name="T101" fmla="*/ 127965 h 648335"/>
                <a:gd name="T102" fmla="*/ 1161995 w 1337309"/>
                <a:gd name="T103" fmla="*/ 105485 h 648335"/>
                <a:gd name="T104" fmla="*/ 1119313 w 1337309"/>
                <a:gd name="T105" fmla="*/ 84795 h 648335"/>
                <a:gd name="T106" fmla="*/ 1072939 w 1337309"/>
                <a:gd name="T107" fmla="*/ 66030 h 648335"/>
                <a:gd name="T108" fmla="*/ 1023152 w 1337309"/>
                <a:gd name="T109" fmla="*/ 49326 h 648335"/>
                <a:gd name="T110" fmla="*/ 970233 w 1337309"/>
                <a:gd name="T111" fmla="*/ 34820 h 648335"/>
                <a:gd name="T112" fmla="*/ 914463 w 1337309"/>
                <a:gd name="T113" fmla="*/ 22647 h 648335"/>
                <a:gd name="T114" fmla="*/ 856121 w 1337309"/>
                <a:gd name="T115" fmla="*/ 12942 h 648335"/>
                <a:gd name="T116" fmla="*/ 795487 w 1337309"/>
                <a:gd name="T117" fmla="*/ 5842 h 648335"/>
                <a:gd name="T118" fmla="*/ 732842 w 1337309"/>
                <a:gd name="T119" fmla="*/ 1483 h 648335"/>
                <a:gd name="T120" fmla="*/ 668453 w 1337309"/>
                <a:gd name="T121" fmla="*/ 0 h 648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37309"/>
                <a:gd name="T184" fmla="*/ 0 h 648335"/>
                <a:gd name="T185" fmla="*/ 1337309 w 1337309"/>
                <a:gd name="T186" fmla="*/ 648335 h 648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37309" h="648335">
                  <a:moveTo>
                    <a:pt x="668453" y="0"/>
                  </a:moveTo>
                  <a:lnTo>
                    <a:pt x="604076" y="1483"/>
                  </a:lnTo>
                  <a:lnTo>
                    <a:pt x="541431" y="5842"/>
                  </a:lnTo>
                  <a:lnTo>
                    <a:pt x="480797" y="12942"/>
                  </a:lnTo>
                  <a:lnTo>
                    <a:pt x="422455" y="22647"/>
                  </a:lnTo>
                  <a:lnTo>
                    <a:pt x="366685" y="34820"/>
                  </a:lnTo>
                  <a:lnTo>
                    <a:pt x="313766" y="49326"/>
                  </a:lnTo>
                  <a:lnTo>
                    <a:pt x="263980" y="66030"/>
                  </a:lnTo>
                  <a:lnTo>
                    <a:pt x="217605" y="84795"/>
                  </a:lnTo>
                  <a:lnTo>
                    <a:pt x="174923" y="105485"/>
                  </a:lnTo>
                  <a:lnTo>
                    <a:pt x="136213" y="127965"/>
                  </a:lnTo>
                  <a:lnTo>
                    <a:pt x="101755" y="152100"/>
                  </a:lnTo>
                  <a:lnTo>
                    <a:pt x="71831" y="177752"/>
                  </a:lnTo>
                  <a:lnTo>
                    <a:pt x="26699" y="233069"/>
                  </a:lnTo>
                  <a:lnTo>
                    <a:pt x="3059" y="292829"/>
                  </a:lnTo>
                  <a:lnTo>
                    <a:pt x="0" y="324036"/>
                  </a:lnTo>
                  <a:lnTo>
                    <a:pt x="3059" y="355243"/>
                  </a:lnTo>
                  <a:lnTo>
                    <a:pt x="26699" y="415003"/>
                  </a:lnTo>
                  <a:lnTo>
                    <a:pt x="71831" y="470319"/>
                  </a:lnTo>
                  <a:lnTo>
                    <a:pt x="101755" y="495972"/>
                  </a:lnTo>
                  <a:lnTo>
                    <a:pt x="136213" y="520106"/>
                  </a:lnTo>
                  <a:lnTo>
                    <a:pt x="174923" y="542586"/>
                  </a:lnTo>
                  <a:lnTo>
                    <a:pt x="217605" y="563277"/>
                  </a:lnTo>
                  <a:lnTo>
                    <a:pt x="263980" y="582042"/>
                  </a:lnTo>
                  <a:lnTo>
                    <a:pt x="313766" y="598745"/>
                  </a:lnTo>
                  <a:lnTo>
                    <a:pt x="366685" y="613251"/>
                  </a:lnTo>
                  <a:lnTo>
                    <a:pt x="422455" y="625424"/>
                  </a:lnTo>
                  <a:lnTo>
                    <a:pt x="480797" y="635129"/>
                  </a:lnTo>
                  <a:lnTo>
                    <a:pt x="541431" y="642229"/>
                  </a:lnTo>
                  <a:lnTo>
                    <a:pt x="604076" y="646588"/>
                  </a:lnTo>
                  <a:lnTo>
                    <a:pt x="668453" y="648072"/>
                  </a:lnTo>
                  <a:lnTo>
                    <a:pt x="732829" y="646588"/>
                  </a:lnTo>
                  <a:lnTo>
                    <a:pt x="795474" y="642229"/>
                  </a:lnTo>
                  <a:lnTo>
                    <a:pt x="856108" y="635129"/>
                  </a:lnTo>
                  <a:lnTo>
                    <a:pt x="914450" y="625424"/>
                  </a:lnTo>
                  <a:lnTo>
                    <a:pt x="970220" y="613251"/>
                  </a:lnTo>
                  <a:lnTo>
                    <a:pt x="1023139" y="598745"/>
                  </a:lnTo>
                  <a:lnTo>
                    <a:pt x="1072926" y="582042"/>
                  </a:lnTo>
                  <a:lnTo>
                    <a:pt x="1119300" y="563277"/>
                  </a:lnTo>
                  <a:lnTo>
                    <a:pt x="1161982" y="542586"/>
                  </a:lnTo>
                  <a:lnTo>
                    <a:pt x="1200692" y="520106"/>
                  </a:lnTo>
                  <a:lnTo>
                    <a:pt x="1235150" y="495972"/>
                  </a:lnTo>
                  <a:lnTo>
                    <a:pt x="1265075" y="470319"/>
                  </a:lnTo>
                  <a:lnTo>
                    <a:pt x="1310206" y="415003"/>
                  </a:lnTo>
                  <a:lnTo>
                    <a:pt x="1333846" y="355243"/>
                  </a:lnTo>
                  <a:lnTo>
                    <a:pt x="1336906" y="324036"/>
                  </a:lnTo>
                  <a:lnTo>
                    <a:pt x="1333846" y="292829"/>
                  </a:lnTo>
                  <a:lnTo>
                    <a:pt x="1310206" y="233069"/>
                  </a:lnTo>
                  <a:lnTo>
                    <a:pt x="1265075" y="177752"/>
                  </a:lnTo>
                  <a:lnTo>
                    <a:pt x="1235150" y="152100"/>
                  </a:lnTo>
                  <a:lnTo>
                    <a:pt x="1200692" y="127965"/>
                  </a:lnTo>
                  <a:lnTo>
                    <a:pt x="1161982" y="105485"/>
                  </a:lnTo>
                  <a:lnTo>
                    <a:pt x="1119300" y="84795"/>
                  </a:lnTo>
                  <a:lnTo>
                    <a:pt x="1072926" y="66030"/>
                  </a:lnTo>
                  <a:lnTo>
                    <a:pt x="1023139" y="49326"/>
                  </a:lnTo>
                  <a:lnTo>
                    <a:pt x="970220" y="34820"/>
                  </a:lnTo>
                  <a:lnTo>
                    <a:pt x="914450" y="22647"/>
                  </a:lnTo>
                  <a:lnTo>
                    <a:pt x="856108" y="12942"/>
                  </a:lnTo>
                  <a:lnTo>
                    <a:pt x="795474" y="5842"/>
                  </a:lnTo>
                  <a:lnTo>
                    <a:pt x="732829" y="1483"/>
                  </a:lnTo>
                  <a:lnTo>
                    <a:pt x="668453"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62" name="object 39">
              <a:extLst>
                <a:ext uri="{FF2B5EF4-FFF2-40B4-BE49-F238E27FC236}">
                  <a16:creationId xmlns:a16="http://schemas.microsoft.com/office/drawing/2014/main" id="{419483CE-616E-A8E9-2A26-014A18DCC739}"/>
                </a:ext>
              </a:extLst>
            </p:cNvPr>
            <p:cNvSpPr>
              <a:spLocks/>
            </p:cNvSpPr>
            <p:nvPr/>
          </p:nvSpPr>
          <p:spPr bwMode="auto">
            <a:xfrm>
              <a:off x="6279810" y="2813653"/>
              <a:ext cx="1337310" cy="648335"/>
            </a:xfrm>
            <a:custGeom>
              <a:avLst/>
              <a:gdLst>
                <a:gd name="T0" fmla="*/ 0 w 1337309"/>
                <a:gd name="T1" fmla="*/ 324036 h 648335"/>
                <a:gd name="T2" fmla="*/ 12053 w 1337309"/>
                <a:gd name="T3" fmla="*/ 262461 h 648335"/>
                <a:gd name="T4" fmla="*/ 46718 w 1337309"/>
                <a:gd name="T5" fmla="*/ 204787 h 648335"/>
                <a:gd name="T6" fmla="*/ 101755 w 1337309"/>
                <a:gd name="T7" fmla="*/ 152099 h 648335"/>
                <a:gd name="T8" fmla="*/ 136213 w 1337309"/>
                <a:gd name="T9" fmla="*/ 127965 h 648335"/>
                <a:gd name="T10" fmla="*/ 174923 w 1337309"/>
                <a:gd name="T11" fmla="*/ 105485 h 648335"/>
                <a:gd name="T12" fmla="*/ 217605 w 1337309"/>
                <a:gd name="T13" fmla="*/ 84794 h 648335"/>
                <a:gd name="T14" fmla="*/ 263980 w 1337309"/>
                <a:gd name="T15" fmla="*/ 66030 h 648335"/>
                <a:gd name="T16" fmla="*/ 313766 w 1337309"/>
                <a:gd name="T17" fmla="*/ 49326 h 648335"/>
                <a:gd name="T18" fmla="*/ 366685 w 1337309"/>
                <a:gd name="T19" fmla="*/ 34820 h 648335"/>
                <a:gd name="T20" fmla="*/ 422455 w 1337309"/>
                <a:gd name="T21" fmla="*/ 22647 h 648335"/>
                <a:gd name="T22" fmla="*/ 480797 w 1337309"/>
                <a:gd name="T23" fmla="*/ 12942 h 648335"/>
                <a:gd name="T24" fmla="*/ 541431 w 1337309"/>
                <a:gd name="T25" fmla="*/ 5842 h 648335"/>
                <a:gd name="T26" fmla="*/ 604076 w 1337309"/>
                <a:gd name="T27" fmla="*/ 1483 h 648335"/>
                <a:gd name="T28" fmla="*/ 668453 w 1337309"/>
                <a:gd name="T29" fmla="*/ 0 h 648335"/>
                <a:gd name="T30" fmla="*/ 732842 w 1337309"/>
                <a:gd name="T31" fmla="*/ 1483 h 648335"/>
                <a:gd name="T32" fmla="*/ 795487 w 1337309"/>
                <a:gd name="T33" fmla="*/ 5842 h 648335"/>
                <a:gd name="T34" fmla="*/ 856121 w 1337309"/>
                <a:gd name="T35" fmla="*/ 12942 h 648335"/>
                <a:gd name="T36" fmla="*/ 914463 w 1337309"/>
                <a:gd name="T37" fmla="*/ 22647 h 648335"/>
                <a:gd name="T38" fmla="*/ 970233 w 1337309"/>
                <a:gd name="T39" fmla="*/ 34820 h 648335"/>
                <a:gd name="T40" fmla="*/ 1023152 w 1337309"/>
                <a:gd name="T41" fmla="*/ 49326 h 648335"/>
                <a:gd name="T42" fmla="*/ 1072938 w 1337309"/>
                <a:gd name="T43" fmla="*/ 66030 h 648335"/>
                <a:gd name="T44" fmla="*/ 1119313 w 1337309"/>
                <a:gd name="T45" fmla="*/ 84794 h 648335"/>
                <a:gd name="T46" fmla="*/ 1161995 w 1337309"/>
                <a:gd name="T47" fmla="*/ 105485 h 648335"/>
                <a:gd name="T48" fmla="*/ 1200705 w 1337309"/>
                <a:gd name="T49" fmla="*/ 127965 h 648335"/>
                <a:gd name="T50" fmla="*/ 1235163 w 1337309"/>
                <a:gd name="T51" fmla="*/ 152099 h 648335"/>
                <a:gd name="T52" fmla="*/ 1265087 w 1337309"/>
                <a:gd name="T53" fmla="*/ 177752 h 648335"/>
                <a:gd name="T54" fmla="*/ 1310219 w 1337309"/>
                <a:gd name="T55" fmla="*/ 233069 h 648335"/>
                <a:gd name="T56" fmla="*/ 1333859 w 1337309"/>
                <a:gd name="T57" fmla="*/ 292829 h 648335"/>
                <a:gd name="T58" fmla="*/ 1336919 w 1337309"/>
                <a:gd name="T59" fmla="*/ 324036 h 648335"/>
                <a:gd name="T60" fmla="*/ 1333859 w 1337309"/>
                <a:gd name="T61" fmla="*/ 355242 h 648335"/>
                <a:gd name="T62" fmla="*/ 1310219 w 1337309"/>
                <a:gd name="T63" fmla="*/ 415002 h 648335"/>
                <a:gd name="T64" fmla="*/ 1265087 w 1337309"/>
                <a:gd name="T65" fmla="*/ 470319 h 648335"/>
                <a:gd name="T66" fmla="*/ 1235163 w 1337309"/>
                <a:gd name="T67" fmla="*/ 495972 h 648335"/>
                <a:gd name="T68" fmla="*/ 1200705 w 1337309"/>
                <a:gd name="T69" fmla="*/ 520106 h 648335"/>
                <a:gd name="T70" fmla="*/ 1161995 w 1337309"/>
                <a:gd name="T71" fmla="*/ 542586 h 648335"/>
                <a:gd name="T72" fmla="*/ 1119313 w 1337309"/>
                <a:gd name="T73" fmla="*/ 563277 h 648335"/>
                <a:gd name="T74" fmla="*/ 1072938 w 1337309"/>
                <a:gd name="T75" fmla="*/ 582041 h 648335"/>
                <a:gd name="T76" fmla="*/ 1023152 w 1337309"/>
                <a:gd name="T77" fmla="*/ 598745 h 648335"/>
                <a:gd name="T78" fmla="*/ 970233 w 1337309"/>
                <a:gd name="T79" fmla="*/ 613251 h 648335"/>
                <a:gd name="T80" fmla="*/ 914463 w 1337309"/>
                <a:gd name="T81" fmla="*/ 625424 h 648335"/>
                <a:gd name="T82" fmla="*/ 856121 w 1337309"/>
                <a:gd name="T83" fmla="*/ 635129 h 648335"/>
                <a:gd name="T84" fmla="*/ 795487 w 1337309"/>
                <a:gd name="T85" fmla="*/ 642229 h 648335"/>
                <a:gd name="T86" fmla="*/ 732842 w 1337309"/>
                <a:gd name="T87" fmla="*/ 646588 h 648335"/>
                <a:gd name="T88" fmla="*/ 668453 w 1337309"/>
                <a:gd name="T89" fmla="*/ 648072 h 648335"/>
                <a:gd name="T90" fmla="*/ 604076 w 1337309"/>
                <a:gd name="T91" fmla="*/ 646588 h 648335"/>
                <a:gd name="T92" fmla="*/ 541431 w 1337309"/>
                <a:gd name="T93" fmla="*/ 642229 h 648335"/>
                <a:gd name="T94" fmla="*/ 480797 w 1337309"/>
                <a:gd name="T95" fmla="*/ 635129 h 648335"/>
                <a:gd name="T96" fmla="*/ 422455 w 1337309"/>
                <a:gd name="T97" fmla="*/ 625424 h 648335"/>
                <a:gd name="T98" fmla="*/ 366685 w 1337309"/>
                <a:gd name="T99" fmla="*/ 613251 h 648335"/>
                <a:gd name="T100" fmla="*/ 313766 w 1337309"/>
                <a:gd name="T101" fmla="*/ 598745 h 648335"/>
                <a:gd name="T102" fmla="*/ 263980 w 1337309"/>
                <a:gd name="T103" fmla="*/ 582041 h 648335"/>
                <a:gd name="T104" fmla="*/ 217605 w 1337309"/>
                <a:gd name="T105" fmla="*/ 563277 h 648335"/>
                <a:gd name="T106" fmla="*/ 174923 w 1337309"/>
                <a:gd name="T107" fmla="*/ 542586 h 648335"/>
                <a:gd name="T108" fmla="*/ 136213 w 1337309"/>
                <a:gd name="T109" fmla="*/ 520106 h 648335"/>
                <a:gd name="T110" fmla="*/ 101755 w 1337309"/>
                <a:gd name="T111" fmla="*/ 495972 h 648335"/>
                <a:gd name="T112" fmla="*/ 71830 w 1337309"/>
                <a:gd name="T113" fmla="*/ 470319 h 648335"/>
                <a:gd name="T114" fmla="*/ 26699 w 1337309"/>
                <a:gd name="T115" fmla="*/ 415002 h 648335"/>
                <a:gd name="T116" fmla="*/ 3059 w 1337309"/>
                <a:gd name="T117" fmla="*/ 355242 h 648335"/>
                <a:gd name="T118" fmla="*/ 0 w 1337309"/>
                <a:gd name="T119" fmla="*/ 324036 h 6483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7309"/>
                <a:gd name="T181" fmla="*/ 0 h 648335"/>
                <a:gd name="T182" fmla="*/ 1337309 w 1337309"/>
                <a:gd name="T183" fmla="*/ 648335 h 6483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7309" h="648335">
                  <a:moveTo>
                    <a:pt x="0" y="324036"/>
                  </a:moveTo>
                  <a:lnTo>
                    <a:pt x="12053" y="262461"/>
                  </a:lnTo>
                  <a:lnTo>
                    <a:pt x="46718" y="204787"/>
                  </a:lnTo>
                  <a:lnTo>
                    <a:pt x="101755" y="152099"/>
                  </a:lnTo>
                  <a:lnTo>
                    <a:pt x="136213" y="127965"/>
                  </a:lnTo>
                  <a:lnTo>
                    <a:pt x="174923" y="105485"/>
                  </a:lnTo>
                  <a:lnTo>
                    <a:pt x="217605" y="84794"/>
                  </a:lnTo>
                  <a:lnTo>
                    <a:pt x="263980" y="66030"/>
                  </a:lnTo>
                  <a:lnTo>
                    <a:pt x="313766" y="49326"/>
                  </a:lnTo>
                  <a:lnTo>
                    <a:pt x="366685" y="34820"/>
                  </a:lnTo>
                  <a:lnTo>
                    <a:pt x="422455" y="22647"/>
                  </a:lnTo>
                  <a:lnTo>
                    <a:pt x="480797" y="12942"/>
                  </a:lnTo>
                  <a:lnTo>
                    <a:pt x="541431" y="5842"/>
                  </a:lnTo>
                  <a:lnTo>
                    <a:pt x="604076" y="1483"/>
                  </a:lnTo>
                  <a:lnTo>
                    <a:pt x="668453" y="0"/>
                  </a:lnTo>
                  <a:lnTo>
                    <a:pt x="732829" y="1483"/>
                  </a:lnTo>
                  <a:lnTo>
                    <a:pt x="795474" y="5842"/>
                  </a:lnTo>
                  <a:lnTo>
                    <a:pt x="856108" y="12942"/>
                  </a:lnTo>
                  <a:lnTo>
                    <a:pt x="914450" y="22647"/>
                  </a:lnTo>
                  <a:lnTo>
                    <a:pt x="970220" y="34820"/>
                  </a:lnTo>
                  <a:lnTo>
                    <a:pt x="1023139" y="49326"/>
                  </a:lnTo>
                  <a:lnTo>
                    <a:pt x="1072925" y="66030"/>
                  </a:lnTo>
                  <a:lnTo>
                    <a:pt x="1119300" y="84794"/>
                  </a:lnTo>
                  <a:lnTo>
                    <a:pt x="1161982" y="105485"/>
                  </a:lnTo>
                  <a:lnTo>
                    <a:pt x="1200692" y="127965"/>
                  </a:lnTo>
                  <a:lnTo>
                    <a:pt x="1235150" y="152099"/>
                  </a:lnTo>
                  <a:lnTo>
                    <a:pt x="1265074" y="177752"/>
                  </a:lnTo>
                  <a:lnTo>
                    <a:pt x="1310206" y="233069"/>
                  </a:lnTo>
                  <a:lnTo>
                    <a:pt x="1333846" y="292829"/>
                  </a:lnTo>
                  <a:lnTo>
                    <a:pt x="1336906" y="324036"/>
                  </a:lnTo>
                  <a:lnTo>
                    <a:pt x="1333846" y="355242"/>
                  </a:lnTo>
                  <a:lnTo>
                    <a:pt x="1310206" y="415002"/>
                  </a:lnTo>
                  <a:lnTo>
                    <a:pt x="1265074" y="470319"/>
                  </a:lnTo>
                  <a:lnTo>
                    <a:pt x="1235150" y="495972"/>
                  </a:lnTo>
                  <a:lnTo>
                    <a:pt x="1200692" y="520106"/>
                  </a:lnTo>
                  <a:lnTo>
                    <a:pt x="1161982" y="542586"/>
                  </a:lnTo>
                  <a:lnTo>
                    <a:pt x="1119300" y="563277"/>
                  </a:lnTo>
                  <a:lnTo>
                    <a:pt x="1072925" y="582041"/>
                  </a:lnTo>
                  <a:lnTo>
                    <a:pt x="1023139" y="598745"/>
                  </a:lnTo>
                  <a:lnTo>
                    <a:pt x="970220" y="613251"/>
                  </a:lnTo>
                  <a:lnTo>
                    <a:pt x="914450" y="625424"/>
                  </a:lnTo>
                  <a:lnTo>
                    <a:pt x="856108" y="635129"/>
                  </a:lnTo>
                  <a:lnTo>
                    <a:pt x="795474" y="642229"/>
                  </a:lnTo>
                  <a:lnTo>
                    <a:pt x="732829" y="646588"/>
                  </a:lnTo>
                  <a:lnTo>
                    <a:pt x="668453" y="648072"/>
                  </a:lnTo>
                  <a:lnTo>
                    <a:pt x="604076" y="646588"/>
                  </a:lnTo>
                  <a:lnTo>
                    <a:pt x="541431" y="642229"/>
                  </a:lnTo>
                  <a:lnTo>
                    <a:pt x="480797" y="635129"/>
                  </a:lnTo>
                  <a:lnTo>
                    <a:pt x="422455" y="625424"/>
                  </a:lnTo>
                  <a:lnTo>
                    <a:pt x="366685" y="613251"/>
                  </a:lnTo>
                  <a:lnTo>
                    <a:pt x="313766" y="598745"/>
                  </a:lnTo>
                  <a:lnTo>
                    <a:pt x="263980" y="582041"/>
                  </a:lnTo>
                  <a:lnTo>
                    <a:pt x="217605" y="563277"/>
                  </a:lnTo>
                  <a:lnTo>
                    <a:pt x="174923" y="542586"/>
                  </a:lnTo>
                  <a:lnTo>
                    <a:pt x="136213" y="520106"/>
                  </a:lnTo>
                  <a:lnTo>
                    <a:pt x="101755" y="495972"/>
                  </a:lnTo>
                  <a:lnTo>
                    <a:pt x="71830" y="470319"/>
                  </a:lnTo>
                  <a:lnTo>
                    <a:pt x="26699" y="415002"/>
                  </a:lnTo>
                  <a:lnTo>
                    <a:pt x="3059" y="355242"/>
                  </a:lnTo>
                  <a:lnTo>
                    <a:pt x="0" y="32403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3163" name="object 40">
              <a:extLst>
                <a:ext uri="{FF2B5EF4-FFF2-40B4-BE49-F238E27FC236}">
                  <a16:creationId xmlns:a16="http://schemas.microsoft.com/office/drawing/2014/main" id="{2D24A37F-009B-5557-BCB1-66C9AB68E579}"/>
                </a:ext>
              </a:extLst>
            </p:cNvPr>
            <p:cNvSpPr>
              <a:spLocks/>
            </p:cNvSpPr>
            <p:nvPr/>
          </p:nvSpPr>
          <p:spPr bwMode="auto">
            <a:xfrm>
              <a:off x="6530381" y="4005063"/>
              <a:ext cx="1337310" cy="648335"/>
            </a:xfrm>
            <a:custGeom>
              <a:avLst/>
              <a:gdLst>
                <a:gd name="T0" fmla="*/ 668453 w 1337309"/>
                <a:gd name="T1" fmla="*/ 0 h 648335"/>
                <a:gd name="T2" fmla="*/ 604076 w 1337309"/>
                <a:gd name="T3" fmla="*/ 1483 h 648335"/>
                <a:gd name="T4" fmla="*/ 541431 w 1337309"/>
                <a:gd name="T5" fmla="*/ 5842 h 648335"/>
                <a:gd name="T6" fmla="*/ 480797 w 1337309"/>
                <a:gd name="T7" fmla="*/ 12942 h 648335"/>
                <a:gd name="T8" fmla="*/ 422455 w 1337309"/>
                <a:gd name="T9" fmla="*/ 22647 h 648335"/>
                <a:gd name="T10" fmla="*/ 366685 w 1337309"/>
                <a:gd name="T11" fmla="*/ 34820 h 648335"/>
                <a:gd name="T12" fmla="*/ 313766 w 1337309"/>
                <a:gd name="T13" fmla="*/ 49326 h 648335"/>
                <a:gd name="T14" fmla="*/ 263980 w 1337309"/>
                <a:gd name="T15" fmla="*/ 66030 h 648335"/>
                <a:gd name="T16" fmla="*/ 217605 w 1337309"/>
                <a:gd name="T17" fmla="*/ 84795 h 648335"/>
                <a:gd name="T18" fmla="*/ 174923 w 1337309"/>
                <a:gd name="T19" fmla="*/ 105485 h 648335"/>
                <a:gd name="T20" fmla="*/ 136213 w 1337309"/>
                <a:gd name="T21" fmla="*/ 127965 h 648335"/>
                <a:gd name="T22" fmla="*/ 101755 w 1337309"/>
                <a:gd name="T23" fmla="*/ 152100 h 648335"/>
                <a:gd name="T24" fmla="*/ 71831 w 1337309"/>
                <a:gd name="T25" fmla="*/ 177752 h 648335"/>
                <a:gd name="T26" fmla="*/ 26699 w 1337309"/>
                <a:gd name="T27" fmla="*/ 233069 h 648335"/>
                <a:gd name="T28" fmla="*/ 3059 w 1337309"/>
                <a:gd name="T29" fmla="*/ 292829 h 648335"/>
                <a:gd name="T30" fmla="*/ 0 w 1337309"/>
                <a:gd name="T31" fmla="*/ 324036 h 648335"/>
                <a:gd name="T32" fmla="*/ 3059 w 1337309"/>
                <a:gd name="T33" fmla="*/ 355243 h 648335"/>
                <a:gd name="T34" fmla="*/ 26699 w 1337309"/>
                <a:gd name="T35" fmla="*/ 415003 h 648335"/>
                <a:gd name="T36" fmla="*/ 71831 w 1337309"/>
                <a:gd name="T37" fmla="*/ 470319 h 648335"/>
                <a:gd name="T38" fmla="*/ 101755 w 1337309"/>
                <a:gd name="T39" fmla="*/ 495972 h 648335"/>
                <a:gd name="T40" fmla="*/ 136213 w 1337309"/>
                <a:gd name="T41" fmla="*/ 520106 h 648335"/>
                <a:gd name="T42" fmla="*/ 174923 w 1337309"/>
                <a:gd name="T43" fmla="*/ 542586 h 648335"/>
                <a:gd name="T44" fmla="*/ 217605 w 1337309"/>
                <a:gd name="T45" fmla="*/ 563277 h 648335"/>
                <a:gd name="T46" fmla="*/ 263980 w 1337309"/>
                <a:gd name="T47" fmla="*/ 582042 h 648335"/>
                <a:gd name="T48" fmla="*/ 313766 w 1337309"/>
                <a:gd name="T49" fmla="*/ 598745 h 648335"/>
                <a:gd name="T50" fmla="*/ 366685 w 1337309"/>
                <a:gd name="T51" fmla="*/ 613251 h 648335"/>
                <a:gd name="T52" fmla="*/ 422455 w 1337309"/>
                <a:gd name="T53" fmla="*/ 625424 h 648335"/>
                <a:gd name="T54" fmla="*/ 480797 w 1337309"/>
                <a:gd name="T55" fmla="*/ 635129 h 648335"/>
                <a:gd name="T56" fmla="*/ 541431 w 1337309"/>
                <a:gd name="T57" fmla="*/ 642229 h 648335"/>
                <a:gd name="T58" fmla="*/ 604076 w 1337309"/>
                <a:gd name="T59" fmla="*/ 646588 h 648335"/>
                <a:gd name="T60" fmla="*/ 668453 w 1337309"/>
                <a:gd name="T61" fmla="*/ 648072 h 648335"/>
                <a:gd name="T62" fmla="*/ 732842 w 1337309"/>
                <a:gd name="T63" fmla="*/ 646588 h 648335"/>
                <a:gd name="T64" fmla="*/ 795487 w 1337309"/>
                <a:gd name="T65" fmla="*/ 642229 h 648335"/>
                <a:gd name="T66" fmla="*/ 856121 w 1337309"/>
                <a:gd name="T67" fmla="*/ 635129 h 648335"/>
                <a:gd name="T68" fmla="*/ 914463 w 1337309"/>
                <a:gd name="T69" fmla="*/ 625424 h 648335"/>
                <a:gd name="T70" fmla="*/ 970233 w 1337309"/>
                <a:gd name="T71" fmla="*/ 613251 h 648335"/>
                <a:gd name="T72" fmla="*/ 1023152 w 1337309"/>
                <a:gd name="T73" fmla="*/ 598745 h 648335"/>
                <a:gd name="T74" fmla="*/ 1072939 w 1337309"/>
                <a:gd name="T75" fmla="*/ 582042 h 648335"/>
                <a:gd name="T76" fmla="*/ 1119313 w 1337309"/>
                <a:gd name="T77" fmla="*/ 563277 h 648335"/>
                <a:gd name="T78" fmla="*/ 1161995 w 1337309"/>
                <a:gd name="T79" fmla="*/ 542586 h 648335"/>
                <a:gd name="T80" fmla="*/ 1200705 w 1337309"/>
                <a:gd name="T81" fmla="*/ 520106 h 648335"/>
                <a:gd name="T82" fmla="*/ 1235163 w 1337309"/>
                <a:gd name="T83" fmla="*/ 495972 h 648335"/>
                <a:gd name="T84" fmla="*/ 1265088 w 1337309"/>
                <a:gd name="T85" fmla="*/ 470319 h 648335"/>
                <a:gd name="T86" fmla="*/ 1310219 w 1337309"/>
                <a:gd name="T87" fmla="*/ 415003 h 648335"/>
                <a:gd name="T88" fmla="*/ 1333859 w 1337309"/>
                <a:gd name="T89" fmla="*/ 355243 h 648335"/>
                <a:gd name="T90" fmla="*/ 1336919 w 1337309"/>
                <a:gd name="T91" fmla="*/ 324036 h 648335"/>
                <a:gd name="T92" fmla="*/ 1333859 w 1337309"/>
                <a:gd name="T93" fmla="*/ 292829 h 648335"/>
                <a:gd name="T94" fmla="*/ 1310219 w 1337309"/>
                <a:gd name="T95" fmla="*/ 233069 h 648335"/>
                <a:gd name="T96" fmla="*/ 1265088 w 1337309"/>
                <a:gd name="T97" fmla="*/ 177752 h 648335"/>
                <a:gd name="T98" fmla="*/ 1235163 w 1337309"/>
                <a:gd name="T99" fmla="*/ 152100 h 648335"/>
                <a:gd name="T100" fmla="*/ 1200705 w 1337309"/>
                <a:gd name="T101" fmla="*/ 127965 h 648335"/>
                <a:gd name="T102" fmla="*/ 1161995 w 1337309"/>
                <a:gd name="T103" fmla="*/ 105485 h 648335"/>
                <a:gd name="T104" fmla="*/ 1119313 w 1337309"/>
                <a:gd name="T105" fmla="*/ 84795 h 648335"/>
                <a:gd name="T106" fmla="*/ 1072939 w 1337309"/>
                <a:gd name="T107" fmla="*/ 66030 h 648335"/>
                <a:gd name="T108" fmla="*/ 1023152 w 1337309"/>
                <a:gd name="T109" fmla="*/ 49326 h 648335"/>
                <a:gd name="T110" fmla="*/ 970233 w 1337309"/>
                <a:gd name="T111" fmla="*/ 34820 h 648335"/>
                <a:gd name="T112" fmla="*/ 914463 w 1337309"/>
                <a:gd name="T113" fmla="*/ 22647 h 648335"/>
                <a:gd name="T114" fmla="*/ 856121 w 1337309"/>
                <a:gd name="T115" fmla="*/ 12942 h 648335"/>
                <a:gd name="T116" fmla="*/ 795487 w 1337309"/>
                <a:gd name="T117" fmla="*/ 5842 h 648335"/>
                <a:gd name="T118" fmla="*/ 732842 w 1337309"/>
                <a:gd name="T119" fmla="*/ 1483 h 648335"/>
                <a:gd name="T120" fmla="*/ 668453 w 1337309"/>
                <a:gd name="T121" fmla="*/ 0 h 648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37309"/>
                <a:gd name="T184" fmla="*/ 0 h 648335"/>
                <a:gd name="T185" fmla="*/ 1337309 w 1337309"/>
                <a:gd name="T186" fmla="*/ 648335 h 648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37309" h="648335">
                  <a:moveTo>
                    <a:pt x="668453" y="0"/>
                  </a:moveTo>
                  <a:lnTo>
                    <a:pt x="604076" y="1483"/>
                  </a:lnTo>
                  <a:lnTo>
                    <a:pt x="541431" y="5842"/>
                  </a:lnTo>
                  <a:lnTo>
                    <a:pt x="480797" y="12942"/>
                  </a:lnTo>
                  <a:lnTo>
                    <a:pt x="422455" y="22647"/>
                  </a:lnTo>
                  <a:lnTo>
                    <a:pt x="366685" y="34820"/>
                  </a:lnTo>
                  <a:lnTo>
                    <a:pt x="313766" y="49326"/>
                  </a:lnTo>
                  <a:lnTo>
                    <a:pt x="263980" y="66030"/>
                  </a:lnTo>
                  <a:lnTo>
                    <a:pt x="217605" y="84795"/>
                  </a:lnTo>
                  <a:lnTo>
                    <a:pt x="174923" y="105485"/>
                  </a:lnTo>
                  <a:lnTo>
                    <a:pt x="136213" y="127965"/>
                  </a:lnTo>
                  <a:lnTo>
                    <a:pt x="101755" y="152100"/>
                  </a:lnTo>
                  <a:lnTo>
                    <a:pt x="71831" y="177752"/>
                  </a:lnTo>
                  <a:lnTo>
                    <a:pt x="26699" y="233069"/>
                  </a:lnTo>
                  <a:lnTo>
                    <a:pt x="3059" y="292829"/>
                  </a:lnTo>
                  <a:lnTo>
                    <a:pt x="0" y="324036"/>
                  </a:lnTo>
                  <a:lnTo>
                    <a:pt x="3059" y="355243"/>
                  </a:lnTo>
                  <a:lnTo>
                    <a:pt x="26699" y="415003"/>
                  </a:lnTo>
                  <a:lnTo>
                    <a:pt x="71831" y="470319"/>
                  </a:lnTo>
                  <a:lnTo>
                    <a:pt x="101755" y="495972"/>
                  </a:lnTo>
                  <a:lnTo>
                    <a:pt x="136213" y="520106"/>
                  </a:lnTo>
                  <a:lnTo>
                    <a:pt x="174923" y="542586"/>
                  </a:lnTo>
                  <a:lnTo>
                    <a:pt x="217605" y="563277"/>
                  </a:lnTo>
                  <a:lnTo>
                    <a:pt x="263980" y="582042"/>
                  </a:lnTo>
                  <a:lnTo>
                    <a:pt x="313766" y="598745"/>
                  </a:lnTo>
                  <a:lnTo>
                    <a:pt x="366685" y="613251"/>
                  </a:lnTo>
                  <a:lnTo>
                    <a:pt x="422455" y="625424"/>
                  </a:lnTo>
                  <a:lnTo>
                    <a:pt x="480797" y="635129"/>
                  </a:lnTo>
                  <a:lnTo>
                    <a:pt x="541431" y="642229"/>
                  </a:lnTo>
                  <a:lnTo>
                    <a:pt x="604076" y="646588"/>
                  </a:lnTo>
                  <a:lnTo>
                    <a:pt x="668453" y="648072"/>
                  </a:lnTo>
                  <a:lnTo>
                    <a:pt x="732829" y="646588"/>
                  </a:lnTo>
                  <a:lnTo>
                    <a:pt x="795474" y="642229"/>
                  </a:lnTo>
                  <a:lnTo>
                    <a:pt x="856108" y="635129"/>
                  </a:lnTo>
                  <a:lnTo>
                    <a:pt x="914450" y="625424"/>
                  </a:lnTo>
                  <a:lnTo>
                    <a:pt x="970220" y="613251"/>
                  </a:lnTo>
                  <a:lnTo>
                    <a:pt x="1023139" y="598745"/>
                  </a:lnTo>
                  <a:lnTo>
                    <a:pt x="1072926" y="582042"/>
                  </a:lnTo>
                  <a:lnTo>
                    <a:pt x="1119300" y="563277"/>
                  </a:lnTo>
                  <a:lnTo>
                    <a:pt x="1161982" y="542586"/>
                  </a:lnTo>
                  <a:lnTo>
                    <a:pt x="1200692" y="520106"/>
                  </a:lnTo>
                  <a:lnTo>
                    <a:pt x="1235150" y="495972"/>
                  </a:lnTo>
                  <a:lnTo>
                    <a:pt x="1265075" y="470319"/>
                  </a:lnTo>
                  <a:lnTo>
                    <a:pt x="1310206" y="415003"/>
                  </a:lnTo>
                  <a:lnTo>
                    <a:pt x="1333846" y="355243"/>
                  </a:lnTo>
                  <a:lnTo>
                    <a:pt x="1336906" y="324036"/>
                  </a:lnTo>
                  <a:lnTo>
                    <a:pt x="1333846" y="292829"/>
                  </a:lnTo>
                  <a:lnTo>
                    <a:pt x="1310206" y="233069"/>
                  </a:lnTo>
                  <a:lnTo>
                    <a:pt x="1265075" y="177752"/>
                  </a:lnTo>
                  <a:lnTo>
                    <a:pt x="1235150" y="152100"/>
                  </a:lnTo>
                  <a:lnTo>
                    <a:pt x="1200692" y="127965"/>
                  </a:lnTo>
                  <a:lnTo>
                    <a:pt x="1161982" y="105485"/>
                  </a:lnTo>
                  <a:lnTo>
                    <a:pt x="1119300" y="84795"/>
                  </a:lnTo>
                  <a:lnTo>
                    <a:pt x="1072926" y="66030"/>
                  </a:lnTo>
                  <a:lnTo>
                    <a:pt x="1023139" y="49326"/>
                  </a:lnTo>
                  <a:lnTo>
                    <a:pt x="970220" y="34820"/>
                  </a:lnTo>
                  <a:lnTo>
                    <a:pt x="914450" y="22647"/>
                  </a:lnTo>
                  <a:lnTo>
                    <a:pt x="856108" y="12942"/>
                  </a:lnTo>
                  <a:lnTo>
                    <a:pt x="795474" y="5842"/>
                  </a:lnTo>
                  <a:lnTo>
                    <a:pt x="732829" y="1483"/>
                  </a:lnTo>
                  <a:lnTo>
                    <a:pt x="668453"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64" name="object 41">
              <a:extLst>
                <a:ext uri="{FF2B5EF4-FFF2-40B4-BE49-F238E27FC236}">
                  <a16:creationId xmlns:a16="http://schemas.microsoft.com/office/drawing/2014/main" id="{3D318BE3-5BCA-EDBB-BA0B-A8CB6F035D6D}"/>
                </a:ext>
              </a:extLst>
            </p:cNvPr>
            <p:cNvSpPr>
              <a:spLocks/>
            </p:cNvSpPr>
            <p:nvPr/>
          </p:nvSpPr>
          <p:spPr bwMode="auto">
            <a:xfrm>
              <a:off x="6530381" y="4005063"/>
              <a:ext cx="1337310" cy="648335"/>
            </a:xfrm>
            <a:custGeom>
              <a:avLst/>
              <a:gdLst>
                <a:gd name="T0" fmla="*/ 0 w 1337309"/>
                <a:gd name="T1" fmla="*/ 324036 h 648335"/>
                <a:gd name="T2" fmla="*/ 12053 w 1337309"/>
                <a:gd name="T3" fmla="*/ 262461 h 648335"/>
                <a:gd name="T4" fmla="*/ 46718 w 1337309"/>
                <a:gd name="T5" fmla="*/ 204787 h 648335"/>
                <a:gd name="T6" fmla="*/ 101755 w 1337309"/>
                <a:gd name="T7" fmla="*/ 152099 h 648335"/>
                <a:gd name="T8" fmla="*/ 136213 w 1337309"/>
                <a:gd name="T9" fmla="*/ 127965 h 648335"/>
                <a:gd name="T10" fmla="*/ 174923 w 1337309"/>
                <a:gd name="T11" fmla="*/ 105485 h 648335"/>
                <a:gd name="T12" fmla="*/ 217605 w 1337309"/>
                <a:gd name="T13" fmla="*/ 84794 h 648335"/>
                <a:gd name="T14" fmla="*/ 263980 w 1337309"/>
                <a:gd name="T15" fmla="*/ 66030 h 648335"/>
                <a:gd name="T16" fmla="*/ 313766 w 1337309"/>
                <a:gd name="T17" fmla="*/ 49326 h 648335"/>
                <a:gd name="T18" fmla="*/ 366685 w 1337309"/>
                <a:gd name="T19" fmla="*/ 34820 h 648335"/>
                <a:gd name="T20" fmla="*/ 422455 w 1337309"/>
                <a:gd name="T21" fmla="*/ 22647 h 648335"/>
                <a:gd name="T22" fmla="*/ 480797 w 1337309"/>
                <a:gd name="T23" fmla="*/ 12942 h 648335"/>
                <a:gd name="T24" fmla="*/ 541431 w 1337309"/>
                <a:gd name="T25" fmla="*/ 5842 h 648335"/>
                <a:gd name="T26" fmla="*/ 604076 w 1337309"/>
                <a:gd name="T27" fmla="*/ 1483 h 648335"/>
                <a:gd name="T28" fmla="*/ 668453 w 1337309"/>
                <a:gd name="T29" fmla="*/ 0 h 648335"/>
                <a:gd name="T30" fmla="*/ 732842 w 1337309"/>
                <a:gd name="T31" fmla="*/ 1483 h 648335"/>
                <a:gd name="T32" fmla="*/ 795487 w 1337309"/>
                <a:gd name="T33" fmla="*/ 5842 h 648335"/>
                <a:gd name="T34" fmla="*/ 856121 w 1337309"/>
                <a:gd name="T35" fmla="*/ 12942 h 648335"/>
                <a:gd name="T36" fmla="*/ 914463 w 1337309"/>
                <a:gd name="T37" fmla="*/ 22647 h 648335"/>
                <a:gd name="T38" fmla="*/ 970233 w 1337309"/>
                <a:gd name="T39" fmla="*/ 34820 h 648335"/>
                <a:gd name="T40" fmla="*/ 1023152 w 1337309"/>
                <a:gd name="T41" fmla="*/ 49326 h 648335"/>
                <a:gd name="T42" fmla="*/ 1072938 w 1337309"/>
                <a:gd name="T43" fmla="*/ 66030 h 648335"/>
                <a:gd name="T44" fmla="*/ 1119313 w 1337309"/>
                <a:gd name="T45" fmla="*/ 84794 h 648335"/>
                <a:gd name="T46" fmla="*/ 1161995 w 1337309"/>
                <a:gd name="T47" fmla="*/ 105485 h 648335"/>
                <a:gd name="T48" fmla="*/ 1200705 w 1337309"/>
                <a:gd name="T49" fmla="*/ 127965 h 648335"/>
                <a:gd name="T50" fmla="*/ 1235163 w 1337309"/>
                <a:gd name="T51" fmla="*/ 152099 h 648335"/>
                <a:gd name="T52" fmla="*/ 1265087 w 1337309"/>
                <a:gd name="T53" fmla="*/ 177752 h 648335"/>
                <a:gd name="T54" fmla="*/ 1310219 w 1337309"/>
                <a:gd name="T55" fmla="*/ 233069 h 648335"/>
                <a:gd name="T56" fmla="*/ 1333859 w 1337309"/>
                <a:gd name="T57" fmla="*/ 292829 h 648335"/>
                <a:gd name="T58" fmla="*/ 1336919 w 1337309"/>
                <a:gd name="T59" fmla="*/ 324036 h 648335"/>
                <a:gd name="T60" fmla="*/ 1333859 w 1337309"/>
                <a:gd name="T61" fmla="*/ 355242 h 648335"/>
                <a:gd name="T62" fmla="*/ 1310219 w 1337309"/>
                <a:gd name="T63" fmla="*/ 415002 h 648335"/>
                <a:gd name="T64" fmla="*/ 1265087 w 1337309"/>
                <a:gd name="T65" fmla="*/ 470319 h 648335"/>
                <a:gd name="T66" fmla="*/ 1235163 w 1337309"/>
                <a:gd name="T67" fmla="*/ 495972 h 648335"/>
                <a:gd name="T68" fmla="*/ 1200705 w 1337309"/>
                <a:gd name="T69" fmla="*/ 520106 h 648335"/>
                <a:gd name="T70" fmla="*/ 1161995 w 1337309"/>
                <a:gd name="T71" fmla="*/ 542586 h 648335"/>
                <a:gd name="T72" fmla="*/ 1119313 w 1337309"/>
                <a:gd name="T73" fmla="*/ 563277 h 648335"/>
                <a:gd name="T74" fmla="*/ 1072938 w 1337309"/>
                <a:gd name="T75" fmla="*/ 582041 h 648335"/>
                <a:gd name="T76" fmla="*/ 1023152 w 1337309"/>
                <a:gd name="T77" fmla="*/ 598745 h 648335"/>
                <a:gd name="T78" fmla="*/ 970233 w 1337309"/>
                <a:gd name="T79" fmla="*/ 613251 h 648335"/>
                <a:gd name="T80" fmla="*/ 914463 w 1337309"/>
                <a:gd name="T81" fmla="*/ 625424 h 648335"/>
                <a:gd name="T82" fmla="*/ 856121 w 1337309"/>
                <a:gd name="T83" fmla="*/ 635129 h 648335"/>
                <a:gd name="T84" fmla="*/ 795487 w 1337309"/>
                <a:gd name="T85" fmla="*/ 642229 h 648335"/>
                <a:gd name="T86" fmla="*/ 732842 w 1337309"/>
                <a:gd name="T87" fmla="*/ 646588 h 648335"/>
                <a:gd name="T88" fmla="*/ 668453 w 1337309"/>
                <a:gd name="T89" fmla="*/ 648072 h 648335"/>
                <a:gd name="T90" fmla="*/ 604076 w 1337309"/>
                <a:gd name="T91" fmla="*/ 646588 h 648335"/>
                <a:gd name="T92" fmla="*/ 541431 w 1337309"/>
                <a:gd name="T93" fmla="*/ 642229 h 648335"/>
                <a:gd name="T94" fmla="*/ 480797 w 1337309"/>
                <a:gd name="T95" fmla="*/ 635129 h 648335"/>
                <a:gd name="T96" fmla="*/ 422455 w 1337309"/>
                <a:gd name="T97" fmla="*/ 625424 h 648335"/>
                <a:gd name="T98" fmla="*/ 366685 w 1337309"/>
                <a:gd name="T99" fmla="*/ 613251 h 648335"/>
                <a:gd name="T100" fmla="*/ 313766 w 1337309"/>
                <a:gd name="T101" fmla="*/ 598745 h 648335"/>
                <a:gd name="T102" fmla="*/ 263980 w 1337309"/>
                <a:gd name="T103" fmla="*/ 582041 h 648335"/>
                <a:gd name="T104" fmla="*/ 217605 w 1337309"/>
                <a:gd name="T105" fmla="*/ 563277 h 648335"/>
                <a:gd name="T106" fmla="*/ 174923 w 1337309"/>
                <a:gd name="T107" fmla="*/ 542586 h 648335"/>
                <a:gd name="T108" fmla="*/ 136213 w 1337309"/>
                <a:gd name="T109" fmla="*/ 520106 h 648335"/>
                <a:gd name="T110" fmla="*/ 101755 w 1337309"/>
                <a:gd name="T111" fmla="*/ 495972 h 648335"/>
                <a:gd name="T112" fmla="*/ 71830 w 1337309"/>
                <a:gd name="T113" fmla="*/ 470319 h 648335"/>
                <a:gd name="T114" fmla="*/ 26699 w 1337309"/>
                <a:gd name="T115" fmla="*/ 415002 h 648335"/>
                <a:gd name="T116" fmla="*/ 3059 w 1337309"/>
                <a:gd name="T117" fmla="*/ 355242 h 648335"/>
                <a:gd name="T118" fmla="*/ 0 w 1337309"/>
                <a:gd name="T119" fmla="*/ 324036 h 6483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7309"/>
                <a:gd name="T181" fmla="*/ 0 h 648335"/>
                <a:gd name="T182" fmla="*/ 1337309 w 1337309"/>
                <a:gd name="T183" fmla="*/ 648335 h 6483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7309" h="648335">
                  <a:moveTo>
                    <a:pt x="0" y="324036"/>
                  </a:moveTo>
                  <a:lnTo>
                    <a:pt x="12053" y="262461"/>
                  </a:lnTo>
                  <a:lnTo>
                    <a:pt x="46718" y="204787"/>
                  </a:lnTo>
                  <a:lnTo>
                    <a:pt x="101755" y="152099"/>
                  </a:lnTo>
                  <a:lnTo>
                    <a:pt x="136213" y="127965"/>
                  </a:lnTo>
                  <a:lnTo>
                    <a:pt x="174923" y="105485"/>
                  </a:lnTo>
                  <a:lnTo>
                    <a:pt x="217605" y="84794"/>
                  </a:lnTo>
                  <a:lnTo>
                    <a:pt x="263980" y="66030"/>
                  </a:lnTo>
                  <a:lnTo>
                    <a:pt x="313766" y="49326"/>
                  </a:lnTo>
                  <a:lnTo>
                    <a:pt x="366685" y="34820"/>
                  </a:lnTo>
                  <a:lnTo>
                    <a:pt x="422455" y="22647"/>
                  </a:lnTo>
                  <a:lnTo>
                    <a:pt x="480797" y="12942"/>
                  </a:lnTo>
                  <a:lnTo>
                    <a:pt x="541431" y="5842"/>
                  </a:lnTo>
                  <a:lnTo>
                    <a:pt x="604076" y="1483"/>
                  </a:lnTo>
                  <a:lnTo>
                    <a:pt x="668453" y="0"/>
                  </a:lnTo>
                  <a:lnTo>
                    <a:pt x="732829" y="1483"/>
                  </a:lnTo>
                  <a:lnTo>
                    <a:pt x="795474" y="5842"/>
                  </a:lnTo>
                  <a:lnTo>
                    <a:pt x="856108" y="12942"/>
                  </a:lnTo>
                  <a:lnTo>
                    <a:pt x="914450" y="22647"/>
                  </a:lnTo>
                  <a:lnTo>
                    <a:pt x="970220" y="34820"/>
                  </a:lnTo>
                  <a:lnTo>
                    <a:pt x="1023139" y="49326"/>
                  </a:lnTo>
                  <a:lnTo>
                    <a:pt x="1072925" y="66030"/>
                  </a:lnTo>
                  <a:lnTo>
                    <a:pt x="1119300" y="84794"/>
                  </a:lnTo>
                  <a:lnTo>
                    <a:pt x="1161982" y="105485"/>
                  </a:lnTo>
                  <a:lnTo>
                    <a:pt x="1200692" y="127965"/>
                  </a:lnTo>
                  <a:lnTo>
                    <a:pt x="1235150" y="152099"/>
                  </a:lnTo>
                  <a:lnTo>
                    <a:pt x="1265074" y="177752"/>
                  </a:lnTo>
                  <a:lnTo>
                    <a:pt x="1310206" y="233069"/>
                  </a:lnTo>
                  <a:lnTo>
                    <a:pt x="1333846" y="292829"/>
                  </a:lnTo>
                  <a:lnTo>
                    <a:pt x="1336906" y="324036"/>
                  </a:lnTo>
                  <a:lnTo>
                    <a:pt x="1333846" y="355242"/>
                  </a:lnTo>
                  <a:lnTo>
                    <a:pt x="1310206" y="415002"/>
                  </a:lnTo>
                  <a:lnTo>
                    <a:pt x="1265074" y="470319"/>
                  </a:lnTo>
                  <a:lnTo>
                    <a:pt x="1235150" y="495972"/>
                  </a:lnTo>
                  <a:lnTo>
                    <a:pt x="1200692" y="520106"/>
                  </a:lnTo>
                  <a:lnTo>
                    <a:pt x="1161982" y="542586"/>
                  </a:lnTo>
                  <a:lnTo>
                    <a:pt x="1119300" y="563277"/>
                  </a:lnTo>
                  <a:lnTo>
                    <a:pt x="1072925" y="582041"/>
                  </a:lnTo>
                  <a:lnTo>
                    <a:pt x="1023139" y="598745"/>
                  </a:lnTo>
                  <a:lnTo>
                    <a:pt x="970220" y="613251"/>
                  </a:lnTo>
                  <a:lnTo>
                    <a:pt x="914450" y="625424"/>
                  </a:lnTo>
                  <a:lnTo>
                    <a:pt x="856108" y="635129"/>
                  </a:lnTo>
                  <a:lnTo>
                    <a:pt x="795474" y="642229"/>
                  </a:lnTo>
                  <a:lnTo>
                    <a:pt x="732829" y="646588"/>
                  </a:lnTo>
                  <a:lnTo>
                    <a:pt x="668453" y="648072"/>
                  </a:lnTo>
                  <a:lnTo>
                    <a:pt x="604076" y="646588"/>
                  </a:lnTo>
                  <a:lnTo>
                    <a:pt x="541431" y="642229"/>
                  </a:lnTo>
                  <a:lnTo>
                    <a:pt x="480797" y="635129"/>
                  </a:lnTo>
                  <a:lnTo>
                    <a:pt x="422455" y="625424"/>
                  </a:lnTo>
                  <a:lnTo>
                    <a:pt x="366685" y="613251"/>
                  </a:lnTo>
                  <a:lnTo>
                    <a:pt x="313766" y="598745"/>
                  </a:lnTo>
                  <a:lnTo>
                    <a:pt x="263980" y="582041"/>
                  </a:lnTo>
                  <a:lnTo>
                    <a:pt x="217605" y="563277"/>
                  </a:lnTo>
                  <a:lnTo>
                    <a:pt x="174923" y="542586"/>
                  </a:lnTo>
                  <a:lnTo>
                    <a:pt x="136213" y="520106"/>
                  </a:lnTo>
                  <a:lnTo>
                    <a:pt x="101755" y="495972"/>
                  </a:lnTo>
                  <a:lnTo>
                    <a:pt x="71830" y="470319"/>
                  </a:lnTo>
                  <a:lnTo>
                    <a:pt x="26699" y="415002"/>
                  </a:lnTo>
                  <a:lnTo>
                    <a:pt x="3059" y="355242"/>
                  </a:lnTo>
                  <a:lnTo>
                    <a:pt x="0" y="32403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42" name="object 42">
            <a:extLst>
              <a:ext uri="{FF2B5EF4-FFF2-40B4-BE49-F238E27FC236}">
                <a16:creationId xmlns:a16="http://schemas.microsoft.com/office/drawing/2014/main" id="{3AD47015-7A65-97BF-2A1B-161D6D443A6A}"/>
              </a:ext>
            </a:extLst>
          </p:cNvPr>
          <p:cNvSpPr txBox="1"/>
          <p:nvPr/>
        </p:nvSpPr>
        <p:spPr>
          <a:xfrm>
            <a:off x="6921500" y="4195763"/>
            <a:ext cx="554038" cy="238125"/>
          </a:xfrm>
          <a:prstGeom prst="rect">
            <a:avLst/>
          </a:prstGeom>
        </p:spPr>
        <p:txBody>
          <a:bodyPr lIns="0" tIns="12700" rIns="0" bIns="0">
            <a:spAutoFit/>
          </a:bodyPr>
          <a:lstStyle/>
          <a:p>
            <a:pPr marL="12700">
              <a:spcBef>
                <a:spcPts val="100"/>
              </a:spcBef>
              <a:defRPr/>
            </a:pPr>
            <a:r>
              <a:rPr sz="1400" spc="-5" dirty="0">
                <a:latin typeface="Calibri"/>
                <a:cs typeface="Calibri"/>
              </a:rPr>
              <a:t>Nerven</a:t>
            </a:r>
            <a:endParaRPr sz="1400" dirty="0">
              <a:latin typeface="Calibri"/>
              <a:cs typeface="Calibri"/>
            </a:endParaRPr>
          </a:p>
        </p:txBody>
      </p:sp>
      <p:grpSp>
        <p:nvGrpSpPr>
          <p:cNvPr id="3089" name="object 43">
            <a:extLst>
              <a:ext uri="{FF2B5EF4-FFF2-40B4-BE49-F238E27FC236}">
                <a16:creationId xmlns:a16="http://schemas.microsoft.com/office/drawing/2014/main" id="{9B08D6A4-5C84-B466-4BF1-01A67F039BE7}"/>
              </a:ext>
            </a:extLst>
          </p:cNvPr>
          <p:cNvGrpSpPr>
            <a:grpSpLocks/>
          </p:cNvGrpSpPr>
          <p:nvPr/>
        </p:nvGrpSpPr>
        <p:grpSpPr bwMode="auto">
          <a:xfrm>
            <a:off x="6419850" y="5224463"/>
            <a:ext cx="1201738" cy="657225"/>
            <a:chOff x="6419064" y="5224436"/>
            <a:chExt cx="1202690" cy="657860"/>
          </a:xfrm>
        </p:grpSpPr>
        <p:sp>
          <p:nvSpPr>
            <p:cNvPr id="3157" name="object 44">
              <a:extLst>
                <a:ext uri="{FF2B5EF4-FFF2-40B4-BE49-F238E27FC236}">
                  <a16:creationId xmlns:a16="http://schemas.microsoft.com/office/drawing/2014/main" id="{8DD85DA3-8D30-C37D-DD97-97F0F84CDC2C}"/>
                </a:ext>
              </a:extLst>
            </p:cNvPr>
            <p:cNvSpPr>
              <a:spLocks/>
            </p:cNvSpPr>
            <p:nvPr/>
          </p:nvSpPr>
          <p:spPr bwMode="auto">
            <a:xfrm>
              <a:off x="6423826" y="5229199"/>
              <a:ext cx="1193165" cy="648335"/>
            </a:xfrm>
            <a:custGeom>
              <a:avLst/>
              <a:gdLst>
                <a:gd name="T0" fmla="*/ 596445 w 1193165"/>
                <a:gd name="T1" fmla="*/ 0 h 648335"/>
                <a:gd name="T2" fmla="*/ 535462 w 1193165"/>
                <a:gd name="T3" fmla="*/ 1672 h 648335"/>
                <a:gd name="T4" fmla="*/ 476240 w 1193165"/>
                <a:gd name="T5" fmla="*/ 6583 h 648335"/>
                <a:gd name="T6" fmla="*/ 419080 w 1193165"/>
                <a:gd name="T7" fmla="*/ 14568 h 648335"/>
                <a:gd name="T8" fmla="*/ 364281 w 1193165"/>
                <a:gd name="T9" fmla="*/ 25464 h 648335"/>
                <a:gd name="T10" fmla="*/ 312144 w 1193165"/>
                <a:gd name="T11" fmla="*/ 39109 h 648335"/>
                <a:gd name="T12" fmla="*/ 262967 w 1193165"/>
                <a:gd name="T13" fmla="*/ 55340 h 648335"/>
                <a:gd name="T14" fmla="*/ 217050 w 1193165"/>
                <a:gd name="T15" fmla="*/ 73994 h 648335"/>
                <a:gd name="T16" fmla="*/ 174694 w 1193165"/>
                <a:gd name="T17" fmla="*/ 94908 h 648335"/>
                <a:gd name="T18" fmla="*/ 136199 w 1193165"/>
                <a:gd name="T19" fmla="*/ 117919 h 648335"/>
                <a:gd name="T20" fmla="*/ 101863 w 1193165"/>
                <a:gd name="T21" fmla="*/ 142864 h 648335"/>
                <a:gd name="T22" fmla="*/ 71987 w 1193165"/>
                <a:gd name="T23" fmla="*/ 169581 h 648335"/>
                <a:gd name="T24" fmla="*/ 26815 w 1193165"/>
                <a:gd name="T25" fmla="*/ 227677 h 648335"/>
                <a:gd name="T26" fmla="*/ 3079 w 1193165"/>
                <a:gd name="T27" fmla="*/ 290905 h 648335"/>
                <a:gd name="T28" fmla="*/ 0 w 1193165"/>
                <a:gd name="T29" fmla="*/ 324036 h 648335"/>
                <a:gd name="T30" fmla="*/ 3079 w 1193165"/>
                <a:gd name="T31" fmla="*/ 357167 h 648335"/>
                <a:gd name="T32" fmla="*/ 26815 w 1193165"/>
                <a:gd name="T33" fmla="*/ 420394 h 648335"/>
                <a:gd name="T34" fmla="*/ 71987 w 1193165"/>
                <a:gd name="T35" fmla="*/ 478491 h 648335"/>
                <a:gd name="T36" fmla="*/ 101863 w 1193165"/>
                <a:gd name="T37" fmla="*/ 505208 h 648335"/>
                <a:gd name="T38" fmla="*/ 136199 w 1193165"/>
                <a:gd name="T39" fmla="*/ 530153 h 648335"/>
                <a:gd name="T40" fmla="*/ 174694 w 1193165"/>
                <a:gd name="T41" fmla="*/ 553164 h 648335"/>
                <a:gd name="T42" fmla="*/ 217050 w 1193165"/>
                <a:gd name="T43" fmla="*/ 574078 h 648335"/>
                <a:gd name="T44" fmla="*/ 262967 w 1193165"/>
                <a:gd name="T45" fmla="*/ 592732 h 648335"/>
                <a:gd name="T46" fmla="*/ 312144 w 1193165"/>
                <a:gd name="T47" fmla="*/ 608962 h 648335"/>
                <a:gd name="T48" fmla="*/ 364281 w 1193165"/>
                <a:gd name="T49" fmla="*/ 622608 h 648335"/>
                <a:gd name="T50" fmla="*/ 419080 w 1193165"/>
                <a:gd name="T51" fmla="*/ 633504 h 648335"/>
                <a:gd name="T52" fmla="*/ 476240 w 1193165"/>
                <a:gd name="T53" fmla="*/ 641489 h 648335"/>
                <a:gd name="T54" fmla="*/ 535462 w 1193165"/>
                <a:gd name="T55" fmla="*/ 646399 h 648335"/>
                <a:gd name="T56" fmla="*/ 596445 w 1193165"/>
                <a:gd name="T57" fmla="*/ 648072 h 648335"/>
                <a:gd name="T58" fmla="*/ 657428 w 1193165"/>
                <a:gd name="T59" fmla="*/ 646399 h 648335"/>
                <a:gd name="T60" fmla="*/ 716649 w 1193165"/>
                <a:gd name="T61" fmla="*/ 641489 h 648335"/>
                <a:gd name="T62" fmla="*/ 773809 w 1193165"/>
                <a:gd name="T63" fmla="*/ 633504 h 648335"/>
                <a:gd name="T64" fmla="*/ 828608 w 1193165"/>
                <a:gd name="T65" fmla="*/ 622608 h 648335"/>
                <a:gd name="T66" fmla="*/ 880746 w 1193165"/>
                <a:gd name="T67" fmla="*/ 608962 h 648335"/>
                <a:gd name="T68" fmla="*/ 929923 w 1193165"/>
                <a:gd name="T69" fmla="*/ 592732 h 648335"/>
                <a:gd name="T70" fmla="*/ 975839 w 1193165"/>
                <a:gd name="T71" fmla="*/ 574078 h 648335"/>
                <a:gd name="T72" fmla="*/ 1018195 w 1193165"/>
                <a:gd name="T73" fmla="*/ 553164 h 648335"/>
                <a:gd name="T74" fmla="*/ 1056691 w 1193165"/>
                <a:gd name="T75" fmla="*/ 530153 h 648335"/>
                <a:gd name="T76" fmla="*/ 1091027 w 1193165"/>
                <a:gd name="T77" fmla="*/ 505208 h 648335"/>
                <a:gd name="T78" fmla="*/ 1120902 w 1193165"/>
                <a:gd name="T79" fmla="*/ 478491 h 648335"/>
                <a:gd name="T80" fmla="*/ 1166075 w 1193165"/>
                <a:gd name="T81" fmla="*/ 420394 h 648335"/>
                <a:gd name="T82" fmla="*/ 1189811 w 1193165"/>
                <a:gd name="T83" fmla="*/ 357167 h 648335"/>
                <a:gd name="T84" fmla="*/ 1192890 w 1193165"/>
                <a:gd name="T85" fmla="*/ 324036 h 648335"/>
                <a:gd name="T86" fmla="*/ 1189811 w 1193165"/>
                <a:gd name="T87" fmla="*/ 290905 h 648335"/>
                <a:gd name="T88" fmla="*/ 1166075 w 1193165"/>
                <a:gd name="T89" fmla="*/ 227677 h 648335"/>
                <a:gd name="T90" fmla="*/ 1120902 w 1193165"/>
                <a:gd name="T91" fmla="*/ 169581 h 648335"/>
                <a:gd name="T92" fmla="*/ 1091027 w 1193165"/>
                <a:gd name="T93" fmla="*/ 142864 h 648335"/>
                <a:gd name="T94" fmla="*/ 1056691 w 1193165"/>
                <a:gd name="T95" fmla="*/ 117919 h 648335"/>
                <a:gd name="T96" fmla="*/ 1018195 w 1193165"/>
                <a:gd name="T97" fmla="*/ 94908 h 648335"/>
                <a:gd name="T98" fmla="*/ 975839 w 1193165"/>
                <a:gd name="T99" fmla="*/ 73994 h 648335"/>
                <a:gd name="T100" fmla="*/ 929923 w 1193165"/>
                <a:gd name="T101" fmla="*/ 55340 h 648335"/>
                <a:gd name="T102" fmla="*/ 880746 w 1193165"/>
                <a:gd name="T103" fmla="*/ 39109 h 648335"/>
                <a:gd name="T104" fmla="*/ 828608 w 1193165"/>
                <a:gd name="T105" fmla="*/ 25464 h 648335"/>
                <a:gd name="T106" fmla="*/ 773809 w 1193165"/>
                <a:gd name="T107" fmla="*/ 14568 h 648335"/>
                <a:gd name="T108" fmla="*/ 716649 w 1193165"/>
                <a:gd name="T109" fmla="*/ 6583 h 648335"/>
                <a:gd name="T110" fmla="*/ 657428 w 1193165"/>
                <a:gd name="T111" fmla="*/ 1672 h 648335"/>
                <a:gd name="T112" fmla="*/ 596445 w 1193165"/>
                <a:gd name="T113" fmla="*/ 0 h 648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165"/>
                <a:gd name="T172" fmla="*/ 0 h 648335"/>
                <a:gd name="T173" fmla="*/ 1193165 w 1193165"/>
                <a:gd name="T174" fmla="*/ 648335 h 648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165" h="648335">
                  <a:moveTo>
                    <a:pt x="596445" y="0"/>
                  </a:moveTo>
                  <a:lnTo>
                    <a:pt x="535462" y="1672"/>
                  </a:lnTo>
                  <a:lnTo>
                    <a:pt x="476240" y="6583"/>
                  </a:lnTo>
                  <a:lnTo>
                    <a:pt x="419080" y="14568"/>
                  </a:lnTo>
                  <a:lnTo>
                    <a:pt x="364281" y="25464"/>
                  </a:lnTo>
                  <a:lnTo>
                    <a:pt x="312144" y="39109"/>
                  </a:lnTo>
                  <a:lnTo>
                    <a:pt x="262967" y="55340"/>
                  </a:lnTo>
                  <a:lnTo>
                    <a:pt x="217050" y="73994"/>
                  </a:lnTo>
                  <a:lnTo>
                    <a:pt x="174694" y="94908"/>
                  </a:lnTo>
                  <a:lnTo>
                    <a:pt x="136199" y="117919"/>
                  </a:lnTo>
                  <a:lnTo>
                    <a:pt x="101863" y="142864"/>
                  </a:lnTo>
                  <a:lnTo>
                    <a:pt x="71987" y="169581"/>
                  </a:lnTo>
                  <a:lnTo>
                    <a:pt x="26815" y="227677"/>
                  </a:lnTo>
                  <a:lnTo>
                    <a:pt x="3079" y="290905"/>
                  </a:lnTo>
                  <a:lnTo>
                    <a:pt x="0" y="324036"/>
                  </a:lnTo>
                  <a:lnTo>
                    <a:pt x="3079" y="357167"/>
                  </a:lnTo>
                  <a:lnTo>
                    <a:pt x="26815" y="420394"/>
                  </a:lnTo>
                  <a:lnTo>
                    <a:pt x="71987" y="478491"/>
                  </a:lnTo>
                  <a:lnTo>
                    <a:pt x="101863" y="505208"/>
                  </a:lnTo>
                  <a:lnTo>
                    <a:pt x="136199" y="530153"/>
                  </a:lnTo>
                  <a:lnTo>
                    <a:pt x="174694" y="553164"/>
                  </a:lnTo>
                  <a:lnTo>
                    <a:pt x="217050" y="574078"/>
                  </a:lnTo>
                  <a:lnTo>
                    <a:pt x="262967" y="592732"/>
                  </a:lnTo>
                  <a:lnTo>
                    <a:pt x="312144" y="608962"/>
                  </a:lnTo>
                  <a:lnTo>
                    <a:pt x="364281" y="622608"/>
                  </a:lnTo>
                  <a:lnTo>
                    <a:pt x="419080" y="633504"/>
                  </a:lnTo>
                  <a:lnTo>
                    <a:pt x="476240" y="641489"/>
                  </a:lnTo>
                  <a:lnTo>
                    <a:pt x="535462" y="646399"/>
                  </a:lnTo>
                  <a:lnTo>
                    <a:pt x="596445" y="648072"/>
                  </a:lnTo>
                  <a:lnTo>
                    <a:pt x="657428" y="646399"/>
                  </a:lnTo>
                  <a:lnTo>
                    <a:pt x="716649" y="641489"/>
                  </a:lnTo>
                  <a:lnTo>
                    <a:pt x="773809" y="633504"/>
                  </a:lnTo>
                  <a:lnTo>
                    <a:pt x="828608" y="622608"/>
                  </a:lnTo>
                  <a:lnTo>
                    <a:pt x="880746" y="608962"/>
                  </a:lnTo>
                  <a:lnTo>
                    <a:pt x="929923" y="592732"/>
                  </a:lnTo>
                  <a:lnTo>
                    <a:pt x="975839" y="574078"/>
                  </a:lnTo>
                  <a:lnTo>
                    <a:pt x="1018195" y="553164"/>
                  </a:lnTo>
                  <a:lnTo>
                    <a:pt x="1056691" y="530153"/>
                  </a:lnTo>
                  <a:lnTo>
                    <a:pt x="1091027" y="505208"/>
                  </a:lnTo>
                  <a:lnTo>
                    <a:pt x="1120902" y="478491"/>
                  </a:lnTo>
                  <a:lnTo>
                    <a:pt x="1166075" y="420394"/>
                  </a:lnTo>
                  <a:lnTo>
                    <a:pt x="1189811" y="357167"/>
                  </a:lnTo>
                  <a:lnTo>
                    <a:pt x="1192890" y="324036"/>
                  </a:lnTo>
                  <a:lnTo>
                    <a:pt x="1189811" y="290905"/>
                  </a:lnTo>
                  <a:lnTo>
                    <a:pt x="1166075" y="227677"/>
                  </a:lnTo>
                  <a:lnTo>
                    <a:pt x="1120902" y="169581"/>
                  </a:lnTo>
                  <a:lnTo>
                    <a:pt x="1091027" y="142864"/>
                  </a:lnTo>
                  <a:lnTo>
                    <a:pt x="1056691" y="117919"/>
                  </a:lnTo>
                  <a:lnTo>
                    <a:pt x="1018195" y="94908"/>
                  </a:lnTo>
                  <a:lnTo>
                    <a:pt x="975839" y="73994"/>
                  </a:lnTo>
                  <a:lnTo>
                    <a:pt x="929923" y="55340"/>
                  </a:lnTo>
                  <a:lnTo>
                    <a:pt x="880746" y="39109"/>
                  </a:lnTo>
                  <a:lnTo>
                    <a:pt x="828608" y="25464"/>
                  </a:lnTo>
                  <a:lnTo>
                    <a:pt x="773809" y="14568"/>
                  </a:lnTo>
                  <a:lnTo>
                    <a:pt x="716649" y="6583"/>
                  </a:lnTo>
                  <a:lnTo>
                    <a:pt x="657428" y="1672"/>
                  </a:lnTo>
                  <a:lnTo>
                    <a:pt x="596445"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3158" name="object 45">
              <a:extLst>
                <a:ext uri="{FF2B5EF4-FFF2-40B4-BE49-F238E27FC236}">
                  <a16:creationId xmlns:a16="http://schemas.microsoft.com/office/drawing/2014/main" id="{FC5A6906-321A-B682-DC7C-27DBEB2085F6}"/>
                </a:ext>
              </a:extLst>
            </p:cNvPr>
            <p:cNvSpPr>
              <a:spLocks/>
            </p:cNvSpPr>
            <p:nvPr/>
          </p:nvSpPr>
          <p:spPr bwMode="auto">
            <a:xfrm>
              <a:off x="6423826" y="5229199"/>
              <a:ext cx="1193165" cy="648335"/>
            </a:xfrm>
            <a:custGeom>
              <a:avLst/>
              <a:gdLst>
                <a:gd name="T0" fmla="*/ 0 w 1193165"/>
                <a:gd name="T1" fmla="*/ 324036 h 648335"/>
                <a:gd name="T2" fmla="*/ 12117 w 1193165"/>
                <a:gd name="T3" fmla="*/ 258731 h 648335"/>
                <a:gd name="T4" fmla="*/ 46871 w 1193165"/>
                <a:gd name="T5" fmla="*/ 197906 h 648335"/>
                <a:gd name="T6" fmla="*/ 101863 w 1193165"/>
                <a:gd name="T7" fmla="*/ 142864 h 648335"/>
                <a:gd name="T8" fmla="*/ 136199 w 1193165"/>
                <a:gd name="T9" fmla="*/ 117919 h 648335"/>
                <a:gd name="T10" fmla="*/ 174694 w 1193165"/>
                <a:gd name="T11" fmla="*/ 94907 h 648335"/>
                <a:gd name="T12" fmla="*/ 217050 w 1193165"/>
                <a:gd name="T13" fmla="*/ 73994 h 648335"/>
                <a:gd name="T14" fmla="*/ 262966 w 1193165"/>
                <a:gd name="T15" fmla="*/ 55340 h 648335"/>
                <a:gd name="T16" fmla="*/ 312143 w 1193165"/>
                <a:gd name="T17" fmla="*/ 39109 h 648335"/>
                <a:gd name="T18" fmla="*/ 364281 w 1193165"/>
                <a:gd name="T19" fmla="*/ 25464 h 648335"/>
                <a:gd name="T20" fmla="*/ 419080 w 1193165"/>
                <a:gd name="T21" fmla="*/ 14568 h 648335"/>
                <a:gd name="T22" fmla="*/ 476240 w 1193165"/>
                <a:gd name="T23" fmla="*/ 6583 h 648335"/>
                <a:gd name="T24" fmla="*/ 535461 w 1193165"/>
                <a:gd name="T25" fmla="*/ 1672 h 648335"/>
                <a:gd name="T26" fmla="*/ 596445 w 1193165"/>
                <a:gd name="T27" fmla="*/ 0 h 648335"/>
                <a:gd name="T28" fmla="*/ 657428 w 1193165"/>
                <a:gd name="T29" fmla="*/ 1672 h 648335"/>
                <a:gd name="T30" fmla="*/ 716649 w 1193165"/>
                <a:gd name="T31" fmla="*/ 6583 h 648335"/>
                <a:gd name="T32" fmla="*/ 773809 w 1193165"/>
                <a:gd name="T33" fmla="*/ 14568 h 648335"/>
                <a:gd name="T34" fmla="*/ 828608 w 1193165"/>
                <a:gd name="T35" fmla="*/ 25464 h 648335"/>
                <a:gd name="T36" fmla="*/ 880746 w 1193165"/>
                <a:gd name="T37" fmla="*/ 39109 h 648335"/>
                <a:gd name="T38" fmla="*/ 929923 w 1193165"/>
                <a:gd name="T39" fmla="*/ 55340 h 648335"/>
                <a:gd name="T40" fmla="*/ 975839 w 1193165"/>
                <a:gd name="T41" fmla="*/ 73994 h 648335"/>
                <a:gd name="T42" fmla="*/ 1018195 w 1193165"/>
                <a:gd name="T43" fmla="*/ 94907 h 648335"/>
                <a:gd name="T44" fmla="*/ 1056690 w 1193165"/>
                <a:gd name="T45" fmla="*/ 117919 h 648335"/>
                <a:gd name="T46" fmla="*/ 1091026 w 1193165"/>
                <a:gd name="T47" fmla="*/ 142864 h 648335"/>
                <a:gd name="T48" fmla="*/ 1120902 w 1193165"/>
                <a:gd name="T49" fmla="*/ 169581 h 648335"/>
                <a:gd name="T50" fmla="*/ 1166075 w 1193165"/>
                <a:gd name="T51" fmla="*/ 227677 h 648335"/>
                <a:gd name="T52" fmla="*/ 1189810 w 1193165"/>
                <a:gd name="T53" fmla="*/ 290905 h 648335"/>
                <a:gd name="T54" fmla="*/ 1192890 w 1193165"/>
                <a:gd name="T55" fmla="*/ 324036 h 648335"/>
                <a:gd name="T56" fmla="*/ 1189810 w 1193165"/>
                <a:gd name="T57" fmla="*/ 357166 h 648335"/>
                <a:gd name="T58" fmla="*/ 1166075 w 1193165"/>
                <a:gd name="T59" fmla="*/ 420394 h 648335"/>
                <a:gd name="T60" fmla="*/ 1120902 w 1193165"/>
                <a:gd name="T61" fmla="*/ 478490 h 648335"/>
                <a:gd name="T62" fmla="*/ 1091026 w 1193165"/>
                <a:gd name="T63" fmla="*/ 505207 h 648335"/>
                <a:gd name="T64" fmla="*/ 1056690 w 1193165"/>
                <a:gd name="T65" fmla="*/ 530152 h 648335"/>
                <a:gd name="T66" fmla="*/ 1018195 w 1193165"/>
                <a:gd name="T67" fmla="*/ 553164 h 648335"/>
                <a:gd name="T68" fmla="*/ 975839 w 1193165"/>
                <a:gd name="T69" fmla="*/ 574077 h 648335"/>
                <a:gd name="T70" fmla="*/ 929923 w 1193165"/>
                <a:gd name="T71" fmla="*/ 592731 h 648335"/>
                <a:gd name="T72" fmla="*/ 880746 w 1193165"/>
                <a:gd name="T73" fmla="*/ 608962 h 648335"/>
                <a:gd name="T74" fmla="*/ 828608 w 1193165"/>
                <a:gd name="T75" fmla="*/ 622607 h 648335"/>
                <a:gd name="T76" fmla="*/ 773809 w 1193165"/>
                <a:gd name="T77" fmla="*/ 633503 h 648335"/>
                <a:gd name="T78" fmla="*/ 716649 w 1193165"/>
                <a:gd name="T79" fmla="*/ 641488 h 648335"/>
                <a:gd name="T80" fmla="*/ 657428 w 1193165"/>
                <a:gd name="T81" fmla="*/ 646399 h 648335"/>
                <a:gd name="T82" fmla="*/ 596445 w 1193165"/>
                <a:gd name="T83" fmla="*/ 648072 h 648335"/>
                <a:gd name="T84" fmla="*/ 535461 w 1193165"/>
                <a:gd name="T85" fmla="*/ 646399 h 648335"/>
                <a:gd name="T86" fmla="*/ 476240 w 1193165"/>
                <a:gd name="T87" fmla="*/ 641488 h 648335"/>
                <a:gd name="T88" fmla="*/ 419080 w 1193165"/>
                <a:gd name="T89" fmla="*/ 633503 h 648335"/>
                <a:gd name="T90" fmla="*/ 364281 w 1193165"/>
                <a:gd name="T91" fmla="*/ 622607 h 648335"/>
                <a:gd name="T92" fmla="*/ 312143 w 1193165"/>
                <a:gd name="T93" fmla="*/ 608962 h 648335"/>
                <a:gd name="T94" fmla="*/ 262966 w 1193165"/>
                <a:gd name="T95" fmla="*/ 592731 h 648335"/>
                <a:gd name="T96" fmla="*/ 217050 w 1193165"/>
                <a:gd name="T97" fmla="*/ 574077 h 648335"/>
                <a:gd name="T98" fmla="*/ 174694 w 1193165"/>
                <a:gd name="T99" fmla="*/ 553164 h 648335"/>
                <a:gd name="T100" fmla="*/ 136199 w 1193165"/>
                <a:gd name="T101" fmla="*/ 530152 h 648335"/>
                <a:gd name="T102" fmla="*/ 101863 w 1193165"/>
                <a:gd name="T103" fmla="*/ 505207 h 648335"/>
                <a:gd name="T104" fmla="*/ 71987 w 1193165"/>
                <a:gd name="T105" fmla="*/ 478490 h 648335"/>
                <a:gd name="T106" fmla="*/ 26814 w 1193165"/>
                <a:gd name="T107" fmla="*/ 420394 h 648335"/>
                <a:gd name="T108" fmla="*/ 3079 w 1193165"/>
                <a:gd name="T109" fmla="*/ 357166 h 648335"/>
                <a:gd name="T110" fmla="*/ 0 w 1193165"/>
                <a:gd name="T111" fmla="*/ 324036 h 648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3165"/>
                <a:gd name="T169" fmla="*/ 0 h 648335"/>
                <a:gd name="T170" fmla="*/ 1193165 w 1193165"/>
                <a:gd name="T171" fmla="*/ 648335 h 648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3165" h="648335">
                  <a:moveTo>
                    <a:pt x="0" y="324036"/>
                  </a:moveTo>
                  <a:lnTo>
                    <a:pt x="12117" y="258731"/>
                  </a:lnTo>
                  <a:lnTo>
                    <a:pt x="46871" y="197906"/>
                  </a:lnTo>
                  <a:lnTo>
                    <a:pt x="101863" y="142864"/>
                  </a:lnTo>
                  <a:lnTo>
                    <a:pt x="136199" y="117919"/>
                  </a:lnTo>
                  <a:lnTo>
                    <a:pt x="174694" y="94907"/>
                  </a:lnTo>
                  <a:lnTo>
                    <a:pt x="217050" y="73994"/>
                  </a:lnTo>
                  <a:lnTo>
                    <a:pt x="262966" y="55340"/>
                  </a:lnTo>
                  <a:lnTo>
                    <a:pt x="312143" y="39109"/>
                  </a:lnTo>
                  <a:lnTo>
                    <a:pt x="364281" y="25464"/>
                  </a:lnTo>
                  <a:lnTo>
                    <a:pt x="419080" y="14568"/>
                  </a:lnTo>
                  <a:lnTo>
                    <a:pt x="476240" y="6583"/>
                  </a:lnTo>
                  <a:lnTo>
                    <a:pt x="535461" y="1672"/>
                  </a:lnTo>
                  <a:lnTo>
                    <a:pt x="596445" y="0"/>
                  </a:lnTo>
                  <a:lnTo>
                    <a:pt x="657428" y="1672"/>
                  </a:lnTo>
                  <a:lnTo>
                    <a:pt x="716649" y="6583"/>
                  </a:lnTo>
                  <a:lnTo>
                    <a:pt x="773809" y="14568"/>
                  </a:lnTo>
                  <a:lnTo>
                    <a:pt x="828608" y="25464"/>
                  </a:lnTo>
                  <a:lnTo>
                    <a:pt x="880746" y="39109"/>
                  </a:lnTo>
                  <a:lnTo>
                    <a:pt x="929923" y="55340"/>
                  </a:lnTo>
                  <a:lnTo>
                    <a:pt x="975839" y="73994"/>
                  </a:lnTo>
                  <a:lnTo>
                    <a:pt x="1018195" y="94907"/>
                  </a:lnTo>
                  <a:lnTo>
                    <a:pt x="1056690" y="117919"/>
                  </a:lnTo>
                  <a:lnTo>
                    <a:pt x="1091026" y="142864"/>
                  </a:lnTo>
                  <a:lnTo>
                    <a:pt x="1120902" y="169581"/>
                  </a:lnTo>
                  <a:lnTo>
                    <a:pt x="1166075" y="227677"/>
                  </a:lnTo>
                  <a:lnTo>
                    <a:pt x="1189810" y="290905"/>
                  </a:lnTo>
                  <a:lnTo>
                    <a:pt x="1192890" y="324036"/>
                  </a:lnTo>
                  <a:lnTo>
                    <a:pt x="1189810" y="357166"/>
                  </a:lnTo>
                  <a:lnTo>
                    <a:pt x="1166075" y="420394"/>
                  </a:lnTo>
                  <a:lnTo>
                    <a:pt x="1120902" y="478490"/>
                  </a:lnTo>
                  <a:lnTo>
                    <a:pt x="1091026" y="505207"/>
                  </a:lnTo>
                  <a:lnTo>
                    <a:pt x="1056690" y="530152"/>
                  </a:lnTo>
                  <a:lnTo>
                    <a:pt x="1018195" y="553164"/>
                  </a:lnTo>
                  <a:lnTo>
                    <a:pt x="975839" y="574077"/>
                  </a:lnTo>
                  <a:lnTo>
                    <a:pt x="929923" y="592731"/>
                  </a:lnTo>
                  <a:lnTo>
                    <a:pt x="880746" y="608962"/>
                  </a:lnTo>
                  <a:lnTo>
                    <a:pt x="828608" y="622607"/>
                  </a:lnTo>
                  <a:lnTo>
                    <a:pt x="773809" y="633503"/>
                  </a:lnTo>
                  <a:lnTo>
                    <a:pt x="716649" y="641488"/>
                  </a:lnTo>
                  <a:lnTo>
                    <a:pt x="657428" y="646399"/>
                  </a:lnTo>
                  <a:lnTo>
                    <a:pt x="596445" y="648072"/>
                  </a:lnTo>
                  <a:lnTo>
                    <a:pt x="535461" y="646399"/>
                  </a:lnTo>
                  <a:lnTo>
                    <a:pt x="476240" y="641488"/>
                  </a:lnTo>
                  <a:lnTo>
                    <a:pt x="419080" y="633503"/>
                  </a:lnTo>
                  <a:lnTo>
                    <a:pt x="364281" y="622607"/>
                  </a:lnTo>
                  <a:lnTo>
                    <a:pt x="312143" y="608962"/>
                  </a:lnTo>
                  <a:lnTo>
                    <a:pt x="262966" y="592731"/>
                  </a:lnTo>
                  <a:lnTo>
                    <a:pt x="217050" y="574077"/>
                  </a:lnTo>
                  <a:lnTo>
                    <a:pt x="174694" y="553164"/>
                  </a:lnTo>
                  <a:lnTo>
                    <a:pt x="136199" y="530152"/>
                  </a:lnTo>
                  <a:lnTo>
                    <a:pt x="101863" y="505207"/>
                  </a:lnTo>
                  <a:lnTo>
                    <a:pt x="71987" y="478490"/>
                  </a:lnTo>
                  <a:lnTo>
                    <a:pt x="26814" y="420394"/>
                  </a:lnTo>
                  <a:lnTo>
                    <a:pt x="3079" y="357166"/>
                  </a:lnTo>
                  <a:lnTo>
                    <a:pt x="0" y="32403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46" name="object 46">
            <a:extLst>
              <a:ext uri="{FF2B5EF4-FFF2-40B4-BE49-F238E27FC236}">
                <a16:creationId xmlns:a16="http://schemas.microsoft.com/office/drawing/2014/main" id="{55A91773-8CD7-6DD4-8366-6C59D7973647}"/>
              </a:ext>
            </a:extLst>
          </p:cNvPr>
          <p:cNvSpPr txBox="1"/>
          <p:nvPr/>
        </p:nvSpPr>
        <p:spPr>
          <a:xfrm>
            <a:off x="6700838" y="5421313"/>
            <a:ext cx="639762" cy="238125"/>
          </a:xfrm>
          <a:prstGeom prst="rect">
            <a:avLst/>
          </a:prstGeom>
        </p:spPr>
        <p:txBody>
          <a:bodyPr lIns="0" tIns="12700" rIns="0" bIns="0">
            <a:spAutoFit/>
          </a:bodyPr>
          <a:lstStyle/>
          <a:p>
            <a:pPr marL="12700">
              <a:spcBef>
                <a:spcPts val="100"/>
              </a:spcBef>
              <a:defRPr/>
            </a:pPr>
            <a:r>
              <a:rPr sz="1400" spc="-10" dirty="0">
                <a:latin typeface="Calibri"/>
                <a:cs typeface="Calibri"/>
              </a:rPr>
              <a:t>Muskeln</a:t>
            </a:r>
            <a:endParaRPr sz="1400">
              <a:latin typeface="Calibri"/>
              <a:cs typeface="Calibri"/>
            </a:endParaRPr>
          </a:p>
        </p:txBody>
      </p:sp>
      <p:pic>
        <p:nvPicPr>
          <p:cNvPr id="3091" name="object 47">
            <a:extLst>
              <a:ext uri="{FF2B5EF4-FFF2-40B4-BE49-F238E27FC236}">
                <a16:creationId xmlns:a16="http://schemas.microsoft.com/office/drawing/2014/main" id="{A9DDC68F-7D82-0CF6-B484-38F0593F8F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938" y="5072063"/>
            <a:ext cx="14335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object 48">
            <a:extLst>
              <a:ext uri="{FF2B5EF4-FFF2-40B4-BE49-F238E27FC236}">
                <a16:creationId xmlns:a16="http://schemas.microsoft.com/office/drawing/2014/main" id="{927B9694-EDC4-642F-DEE4-FEAD74ADA87F}"/>
              </a:ext>
            </a:extLst>
          </p:cNvPr>
          <p:cNvSpPr txBox="1"/>
          <p:nvPr/>
        </p:nvSpPr>
        <p:spPr>
          <a:xfrm>
            <a:off x="2490788" y="5289550"/>
            <a:ext cx="669925" cy="258763"/>
          </a:xfrm>
          <a:prstGeom prst="rect">
            <a:avLst/>
          </a:prstGeom>
        </p:spPr>
        <p:txBody>
          <a:bodyPr lIns="0" tIns="12700" rIns="0" bIns="0">
            <a:spAutoFit/>
          </a:bodyPr>
          <a:lstStyle/>
          <a:p>
            <a:pPr marL="12700">
              <a:spcBef>
                <a:spcPts val="100"/>
              </a:spcBef>
              <a:defRPr/>
            </a:pPr>
            <a:r>
              <a:rPr sz="1600" spc="-5" dirty="0">
                <a:latin typeface="Calibri"/>
                <a:cs typeface="Calibri"/>
              </a:rPr>
              <a:t>N</a:t>
            </a:r>
            <a:r>
              <a:rPr sz="1600" dirty="0">
                <a:latin typeface="Calibri"/>
                <a:cs typeface="Calibri"/>
              </a:rPr>
              <a:t>e</a:t>
            </a:r>
            <a:r>
              <a:rPr sz="1600" spc="10" dirty="0">
                <a:latin typeface="Calibri"/>
                <a:cs typeface="Calibri"/>
              </a:rPr>
              <a:t>r</a:t>
            </a:r>
            <a:r>
              <a:rPr sz="1600" spc="-20" dirty="0">
                <a:latin typeface="Calibri"/>
                <a:cs typeface="Calibri"/>
              </a:rPr>
              <a:t>v</a:t>
            </a:r>
            <a:r>
              <a:rPr sz="1600" dirty="0">
                <a:latin typeface="Calibri"/>
                <a:cs typeface="Calibri"/>
              </a:rPr>
              <a:t>en</a:t>
            </a:r>
          </a:p>
        </p:txBody>
      </p:sp>
      <p:pic>
        <p:nvPicPr>
          <p:cNvPr id="3093" name="object 49">
            <a:extLst>
              <a:ext uri="{FF2B5EF4-FFF2-40B4-BE49-F238E27FC236}">
                <a16:creationId xmlns:a16="http://schemas.microsoft.com/office/drawing/2014/main" id="{5F82A907-C62B-DB76-5E8A-6DF56C5D0F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5538" y="5611813"/>
            <a:ext cx="14335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bject 50">
            <a:extLst>
              <a:ext uri="{FF2B5EF4-FFF2-40B4-BE49-F238E27FC236}">
                <a16:creationId xmlns:a16="http://schemas.microsoft.com/office/drawing/2014/main" id="{A84009DA-03F0-77BF-8F63-592D896D18FA}"/>
              </a:ext>
            </a:extLst>
          </p:cNvPr>
          <p:cNvSpPr txBox="1"/>
          <p:nvPr/>
        </p:nvSpPr>
        <p:spPr>
          <a:xfrm>
            <a:off x="2693988" y="5826125"/>
            <a:ext cx="711200" cy="258763"/>
          </a:xfrm>
          <a:prstGeom prst="rect">
            <a:avLst/>
          </a:prstGeom>
        </p:spPr>
        <p:txBody>
          <a:bodyPr lIns="0" tIns="12700" rIns="0" bIns="0">
            <a:spAutoFit/>
          </a:bodyPr>
          <a:lstStyle/>
          <a:p>
            <a:pPr marL="12700">
              <a:spcBef>
                <a:spcPts val="100"/>
              </a:spcBef>
              <a:defRPr/>
            </a:pPr>
            <a:r>
              <a:rPr sz="1600" spc="-10" dirty="0">
                <a:latin typeface="Calibri"/>
                <a:cs typeface="Calibri"/>
              </a:rPr>
              <a:t>Gefässe</a:t>
            </a:r>
            <a:endParaRPr sz="1600" dirty="0">
              <a:latin typeface="Calibri"/>
              <a:cs typeface="Calibri"/>
            </a:endParaRPr>
          </a:p>
        </p:txBody>
      </p:sp>
      <p:grpSp>
        <p:nvGrpSpPr>
          <p:cNvPr id="3095" name="object 51">
            <a:extLst>
              <a:ext uri="{FF2B5EF4-FFF2-40B4-BE49-F238E27FC236}">
                <a16:creationId xmlns:a16="http://schemas.microsoft.com/office/drawing/2014/main" id="{381D58E1-80D7-C224-E5B7-5601891016A7}"/>
              </a:ext>
            </a:extLst>
          </p:cNvPr>
          <p:cNvGrpSpPr>
            <a:grpSpLocks/>
          </p:cNvGrpSpPr>
          <p:nvPr/>
        </p:nvGrpSpPr>
        <p:grpSpPr bwMode="auto">
          <a:xfrm>
            <a:off x="546100" y="3084513"/>
            <a:ext cx="4362450" cy="3282950"/>
            <a:chOff x="545591" y="3084576"/>
            <a:chExt cx="4361689" cy="3282695"/>
          </a:xfrm>
        </p:grpSpPr>
        <p:pic>
          <p:nvPicPr>
            <p:cNvPr id="3141" name="object 52">
              <a:extLst>
                <a:ext uri="{FF2B5EF4-FFF2-40B4-BE49-F238E27FC236}">
                  <a16:creationId xmlns:a16="http://schemas.microsoft.com/office/drawing/2014/main" id="{E1120F18-3563-BB6D-A158-4F1818AC76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3391" y="3227832"/>
              <a:ext cx="1947672" cy="1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2" name="object 53">
              <a:extLst>
                <a:ext uri="{FF2B5EF4-FFF2-40B4-BE49-F238E27FC236}">
                  <a16:creationId xmlns:a16="http://schemas.microsoft.com/office/drawing/2014/main" id="{BCBA0D3C-EAEC-11ED-CB4F-6C9CA5BCDC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9880" y="3269571"/>
              <a:ext cx="1855718" cy="128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 name="object 54">
              <a:extLst>
                <a:ext uri="{FF2B5EF4-FFF2-40B4-BE49-F238E27FC236}">
                  <a16:creationId xmlns:a16="http://schemas.microsoft.com/office/drawing/2014/main" id="{B9C56FF4-BF15-0AEB-5571-700C44C41AAB}"/>
                </a:ext>
              </a:extLst>
            </p:cNvPr>
            <p:cNvSpPr>
              <a:spLocks/>
            </p:cNvSpPr>
            <p:nvPr/>
          </p:nvSpPr>
          <p:spPr bwMode="auto">
            <a:xfrm>
              <a:off x="2038734" y="3251539"/>
              <a:ext cx="1856105" cy="1284605"/>
            </a:xfrm>
            <a:custGeom>
              <a:avLst/>
              <a:gdLst>
                <a:gd name="T0" fmla="*/ 1693 w 1856104"/>
                <a:gd name="T1" fmla="*/ 602936 h 1284604"/>
                <a:gd name="T2" fmla="*/ 14949 w 1856104"/>
                <a:gd name="T3" fmla="*/ 526639 h 1284604"/>
                <a:gd name="T4" fmla="*/ 40716 w 1856104"/>
                <a:gd name="T5" fmla="*/ 453358 h 1284604"/>
                <a:gd name="T6" fmla="*/ 78218 w 1856104"/>
                <a:gd name="T7" fmla="*/ 383631 h 1284604"/>
                <a:gd name="T8" fmla="*/ 126680 w 1856104"/>
                <a:gd name="T9" fmla="*/ 317994 h 1284604"/>
                <a:gd name="T10" fmla="*/ 185323 w 1856104"/>
                <a:gd name="T11" fmla="*/ 256985 h 1284604"/>
                <a:gd name="T12" fmla="*/ 253372 w 1856104"/>
                <a:gd name="T13" fmla="*/ 201142 h 1284604"/>
                <a:gd name="T14" fmla="*/ 330051 w 1856104"/>
                <a:gd name="T15" fmla="*/ 151001 h 1284604"/>
                <a:gd name="T16" fmla="*/ 414583 w 1856104"/>
                <a:gd name="T17" fmla="*/ 107100 h 1284604"/>
                <a:gd name="T18" fmla="*/ 506191 w 1856104"/>
                <a:gd name="T19" fmla="*/ 69977 h 1284604"/>
                <a:gd name="T20" fmla="*/ 604099 w 1856104"/>
                <a:gd name="T21" fmla="*/ 40168 h 1284604"/>
                <a:gd name="T22" fmla="*/ 707530 w 1856104"/>
                <a:gd name="T23" fmla="*/ 18210 h 1284604"/>
                <a:gd name="T24" fmla="*/ 815709 w 1856104"/>
                <a:gd name="T25" fmla="*/ 4642 h 1284604"/>
                <a:gd name="T26" fmla="*/ 927859 w 1856104"/>
                <a:gd name="T27" fmla="*/ 0 h 1284604"/>
                <a:gd name="T28" fmla="*/ 1040022 w 1856104"/>
                <a:gd name="T29" fmla="*/ 4642 h 1284604"/>
                <a:gd name="T30" fmla="*/ 1148200 w 1856104"/>
                <a:gd name="T31" fmla="*/ 18210 h 1284604"/>
                <a:gd name="T32" fmla="*/ 1251632 w 1856104"/>
                <a:gd name="T33" fmla="*/ 40168 h 1284604"/>
                <a:gd name="T34" fmla="*/ 1349540 w 1856104"/>
                <a:gd name="T35" fmla="*/ 69977 h 1284604"/>
                <a:gd name="T36" fmla="*/ 1441148 w 1856104"/>
                <a:gd name="T37" fmla="*/ 107100 h 1284604"/>
                <a:gd name="T38" fmla="*/ 1525680 w 1856104"/>
                <a:gd name="T39" fmla="*/ 151001 h 1284604"/>
                <a:gd name="T40" fmla="*/ 1602359 w 1856104"/>
                <a:gd name="T41" fmla="*/ 201142 h 1284604"/>
                <a:gd name="T42" fmla="*/ 1670408 w 1856104"/>
                <a:gd name="T43" fmla="*/ 256985 h 1284604"/>
                <a:gd name="T44" fmla="*/ 1729051 w 1856104"/>
                <a:gd name="T45" fmla="*/ 317994 h 1284604"/>
                <a:gd name="T46" fmla="*/ 1777513 w 1856104"/>
                <a:gd name="T47" fmla="*/ 383631 h 1284604"/>
                <a:gd name="T48" fmla="*/ 1815015 w 1856104"/>
                <a:gd name="T49" fmla="*/ 453358 h 1284604"/>
                <a:gd name="T50" fmla="*/ 1840782 w 1856104"/>
                <a:gd name="T51" fmla="*/ 526639 h 1284604"/>
                <a:gd name="T52" fmla="*/ 1854038 w 1856104"/>
                <a:gd name="T53" fmla="*/ 602936 h 1284604"/>
                <a:gd name="T54" fmla="*/ 1854038 w 1856104"/>
                <a:gd name="T55" fmla="*/ 681173 h 1284604"/>
                <a:gd name="T56" fmla="*/ 1840782 w 1856104"/>
                <a:gd name="T57" fmla="*/ 757470 h 1284604"/>
                <a:gd name="T58" fmla="*/ 1815015 w 1856104"/>
                <a:gd name="T59" fmla="*/ 830751 h 1284604"/>
                <a:gd name="T60" fmla="*/ 1777513 w 1856104"/>
                <a:gd name="T61" fmla="*/ 900479 h 1284604"/>
                <a:gd name="T62" fmla="*/ 1729051 w 1856104"/>
                <a:gd name="T63" fmla="*/ 966115 h 1284604"/>
                <a:gd name="T64" fmla="*/ 1670408 w 1856104"/>
                <a:gd name="T65" fmla="*/ 1027124 h 1284604"/>
                <a:gd name="T66" fmla="*/ 1602359 w 1856104"/>
                <a:gd name="T67" fmla="*/ 1082967 h 1284604"/>
                <a:gd name="T68" fmla="*/ 1525680 w 1856104"/>
                <a:gd name="T69" fmla="*/ 1133108 h 1284604"/>
                <a:gd name="T70" fmla="*/ 1441148 w 1856104"/>
                <a:gd name="T71" fmla="*/ 1177009 h 1284604"/>
                <a:gd name="T72" fmla="*/ 1349540 w 1856104"/>
                <a:gd name="T73" fmla="*/ 1214132 h 1284604"/>
                <a:gd name="T74" fmla="*/ 1251632 w 1856104"/>
                <a:gd name="T75" fmla="*/ 1243941 h 1284604"/>
                <a:gd name="T76" fmla="*/ 1148200 w 1856104"/>
                <a:gd name="T77" fmla="*/ 1265899 h 1284604"/>
                <a:gd name="T78" fmla="*/ 1040022 w 1856104"/>
                <a:gd name="T79" fmla="*/ 1279467 h 1284604"/>
                <a:gd name="T80" fmla="*/ 927859 w 1856104"/>
                <a:gd name="T81" fmla="*/ 1284110 h 1284604"/>
                <a:gd name="T82" fmla="*/ 815709 w 1856104"/>
                <a:gd name="T83" fmla="*/ 1279467 h 1284604"/>
                <a:gd name="T84" fmla="*/ 707530 w 1856104"/>
                <a:gd name="T85" fmla="*/ 1265899 h 1284604"/>
                <a:gd name="T86" fmla="*/ 604099 w 1856104"/>
                <a:gd name="T87" fmla="*/ 1243941 h 1284604"/>
                <a:gd name="T88" fmla="*/ 506191 w 1856104"/>
                <a:gd name="T89" fmla="*/ 1214132 h 1284604"/>
                <a:gd name="T90" fmla="*/ 414583 w 1856104"/>
                <a:gd name="T91" fmla="*/ 1177009 h 1284604"/>
                <a:gd name="T92" fmla="*/ 330051 w 1856104"/>
                <a:gd name="T93" fmla="*/ 1133108 h 1284604"/>
                <a:gd name="T94" fmla="*/ 253372 w 1856104"/>
                <a:gd name="T95" fmla="*/ 1082967 h 1284604"/>
                <a:gd name="T96" fmla="*/ 185323 w 1856104"/>
                <a:gd name="T97" fmla="*/ 1027124 h 1284604"/>
                <a:gd name="T98" fmla="*/ 126680 w 1856104"/>
                <a:gd name="T99" fmla="*/ 966115 h 1284604"/>
                <a:gd name="T100" fmla="*/ 78218 w 1856104"/>
                <a:gd name="T101" fmla="*/ 900479 h 1284604"/>
                <a:gd name="T102" fmla="*/ 40716 w 1856104"/>
                <a:gd name="T103" fmla="*/ 830751 h 1284604"/>
                <a:gd name="T104" fmla="*/ 14949 w 1856104"/>
                <a:gd name="T105" fmla="*/ 757470 h 1284604"/>
                <a:gd name="T106" fmla="*/ 1693 w 1856104"/>
                <a:gd name="T107" fmla="*/ 681173 h 12846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6104"/>
                <a:gd name="T163" fmla="*/ 0 h 1284604"/>
                <a:gd name="T164" fmla="*/ 1856104 w 1856104"/>
                <a:gd name="T165" fmla="*/ 1284604 h 12846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6104" h="1284604">
                  <a:moveTo>
                    <a:pt x="0" y="642048"/>
                  </a:moveTo>
                  <a:lnTo>
                    <a:pt x="1693" y="602936"/>
                  </a:lnTo>
                  <a:lnTo>
                    <a:pt x="6708" y="564444"/>
                  </a:lnTo>
                  <a:lnTo>
                    <a:pt x="14949" y="526639"/>
                  </a:lnTo>
                  <a:lnTo>
                    <a:pt x="26317" y="489588"/>
                  </a:lnTo>
                  <a:lnTo>
                    <a:pt x="40716" y="453358"/>
                  </a:lnTo>
                  <a:lnTo>
                    <a:pt x="58049" y="418016"/>
                  </a:lnTo>
                  <a:lnTo>
                    <a:pt x="78218" y="383631"/>
                  </a:lnTo>
                  <a:lnTo>
                    <a:pt x="101128" y="350267"/>
                  </a:lnTo>
                  <a:lnTo>
                    <a:pt x="126680" y="317994"/>
                  </a:lnTo>
                  <a:lnTo>
                    <a:pt x="154777" y="286877"/>
                  </a:lnTo>
                  <a:lnTo>
                    <a:pt x="185323" y="256985"/>
                  </a:lnTo>
                  <a:lnTo>
                    <a:pt x="218220" y="228384"/>
                  </a:lnTo>
                  <a:lnTo>
                    <a:pt x="253372" y="201142"/>
                  </a:lnTo>
                  <a:lnTo>
                    <a:pt x="290681" y="175325"/>
                  </a:lnTo>
                  <a:lnTo>
                    <a:pt x="330051" y="151001"/>
                  </a:lnTo>
                  <a:lnTo>
                    <a:pt x="371384" y="128237"/>
                  </a:lnTo>
                  <a:lnTo>
                    <a:pt x="414583" y="107100"/>
                  </a:lnTo>
                  <a:lnTo>
                    <a:pt x="459551" y="87658"/>
                  </a:lnTo>
                  <a:lnTo>
                    <a:pt x="506191" y="69977"/>
                  </a:lnTo>
                  <a:lnTo>
                    <a:pt x="554406" y="54124"/>
                  </a:lnTo>
                  <a:lnTo>
                    <a:pt x="604099" y="40168"/>
                  </a:lnTo>
                  <a:lnTo>
                    <a:pt x="655173" y="28174"/>
                  </a:lnTo>
                  <a:lnTo>
                    <a:pt x="707530" y="18210"/>
                  </a:lnTo>
                  <a:lnTo>
                    <a:pt x="761075" y="10344"/>
                  </a:lnTo>
                  <a:lnTo>
                    <a:pt x="815709" y="4642"/>
                  </a:lnTo>
                  <a:lnTo>
                    <a:pt x="871336" y="1171"/>
                  </a:lnTo>
                  <a:lnTo>
                    <a:pt x="927859" y="0"/>
                  </a:lnTo>
                  <a:lnTo>
                    <a:pt x="984382" y="1171"/>
                  </a:lnTo>
                  <a:lnTo>
                    <a:pt x="1040009" y="4642"/>
                  </a:lnTo>
                  <a:lnTo>
                    <a:pt x="1094643" y="10344"/>
                  </a:lnTo>
                  <a:lnTo>
                    <a:pt x="1148187" y="18210"/>
                  </a:lnTo>
                  <a:lnTo>
                    <a:pt x="1200545" y="28174"/>
                  </a:lnTo>
                  <a:lnTo>
                    <a:pt x="1251619" y="40168"/>
                  </a:lnTo>
                  <a:lnTo>
                    <a:pt x="1301312" y="54124"/>
                  </a:lnTo>
                  <a:lnTo>
                    <a:pt x="1349527" y="69977"/>
                  </a:lnTo>
                  <a:lnTo>
                    <a:pt x="1396167" y="87658"/>
                  </a:lnTo>
                  <a:lnTo>
                    <a:pt x="1441135" y="107100"/>
                  </a:lnTo>
                  <a:lnTo>
                    <a:pt x="1484334" y="128237"/>
                  </a:lnTo>
                  <a:lnTo>
                    <a:pt x="1525667" y="151001"/>
                  </a:lnTo>
                  <a:lnTo>
                    <a:pt x="1565037" y="175325"/>
                  </a:lnTo>
                  <a:lnTo>
                    <a:pt x="1602346" y="201142"/>
                  </a:lnTo>
                  <a:lnTo>
                    <a:pt x="1637498" y="228384"/>
                  </a:lnTo>
                  <a:lnTo>
                    <a:pt x="1670395" y="256985"/>
                  </a:lnTo>
                  <a:lnTo>
                    <a:pt x="1700941" y="286877"/>
                  </a:lnTo>
                  <a:lnTo>
                    <a:pt x="1729038" y="317994"/>
                  </a:lnTo>
                  <a:lnTo>
                    <a:pt x="1754590" y="350267"/>
                  </a:lnTo>
                  <a:lnTo>
                    <a:pt x="1777500" y="383631"/>
                  </a:lnTo>
                  <a:lnTo>
                    <a:pt x="1797669" y="418016"/>
                  </a:lnTo>
                  <a:lnTo>
                    <a:pt x="1815002" y="453358"/>
                  </a:lnTo>
                  <a:lnTo>
                    <a:pt x="1829401" y="489588"/>
                  </a:lnTo>
                  <a:lnTo>
                    <a:pt x="1840769" y="526639"/>
                  </a:lnTo>
                  <a:lnTo>
                    <a:pt x="1849010" y="564444"/>
                  </a:lnTo>
                  <a:lnTo>
                    <a:pt x="1854025" y="602936"/>
                  </a:lnTo>
                  <a:lnTo>
                    <a:pt x="1855719" y="642048"/>
                  </a:lnTo>
                  <a:lnTo>
                    <a:pt x="1854025" y="681160"/>
                  </a:lnTo>
                  <a:lnTo>
                    <a:pt x="1849010" y="719652"/>
                  </a:lnTo>
                  <a:lnTo>
                    <a:pt x="1840769" y="757457"/>
                  </a:lnTo>
                  <a:lnTo>
                    <a:pt x="1829401" y="794508"/>
                  </a:lnTo>
                  <a:lnTo>
                    <a:pt x="1815002" y="830738"/>
                  </a:lnTo>
                  <a:lnTo>
                    <a:pt x="1797669" y="866080"/>
                  </a:lnTo>
                  <a:lnTo>
                    <a:pt x="1777500" y="900466"/>
                  </a:lnTo>
                  <a:lnTo>
                    <a:pt x="1754590" y="933829"/>
                  </a:lnTo>
                  <a:lnTo>
                    <a:pt x="1729038" y="966102"/>
                  </a:lnTo>
                  <a:lnTo>
                    <a:pt x="1700941" y="997219"/>
                  </a:lnTo>
                  <a:lnTo>
                    <a:pt x="1670395" y="1027111"/>
                  </a:lnTo>
                  <a:lnTo>
                    <a:pt x="1637498" y="1055712"/>
                  </a:lnTo>
                  <a:lnTo>
                    <a:pt x="1602346" y="1082954"/>
                  </a:lnTo>
                  <a:lnTo>
                    <a:pt x="1565037" y="1108771"/>
                  </a:lnTo>
                  <a:lnTo>
                    <a:pt x="1525667" y="1133095"/>
                  </a:lnTo>
                  <a:lnTo>
                    <a:pt x="1484334" y="1155859"/>
                  </a:lnTo>
                  <a:lnTo>
                    <a:pt x="1441135" y="1176996"/>
                  </a:lnTo>
                  <a:lnTo>
                    <a:pt x="1396167" y="1196438"/>
                  </a:lnTo>
                  <a:lnTo>
                    <a:pt x="1349527" y="1214119"/>
                  </a:lnTo>
                  <a:lnTo>
                    <a:pt x="1301312" y="1229972"/>
                  </a:lnTo>
                  <a:lnTo>
                    <a:pt x="1251619" y="1243928"/>
                  </a:lnTo>
                  <a:lnTo>
                    <a:pt x="1200545" y="1255922"/>
                  </a:lnTo>
                  <a:lnTo>
                    <a:pt x="1148187" y="1265886"/>
                  </a:lnTo>
                  <a:lnTo>
                    <a:pt x="1094643" y="1273752"/>
                  </a:lnTo>
                  <a:lnTo>
                    <a:pt x="1040009" y="1279454"/>
                  </a:lnTo>
                  <a:lnTo>
                    <a:pt x="984382" y="1282925"/>
                  </a:lnTo>
                  <a:lnTo>
                    <a:pt x="927859" y="1284097"/>
                  </a:lnTo>
                  <a:lnTo>
                    <a:pt x="871336" y="1282925"/>
                  </a:lnTo>
                  <a:lnTo>
                    <a:pt x="815709" y="1279454"/>
                  </a:lnTo>
                  <a:lnTo>
                    <a:pt x="761075" y="1273752"/>
                  </a:lnTo>
                  <a:lnTo>
                    <a:pt x="707530" y="1265886"/>
                  </a:lnTo>
                  <a:lnTo>
                    <a:pt x="655173" y="1255922"/>
                  </a:lnTo>
                  <a:lnTo>
                    <a:pt x="604099" y="1243928"/>
                  </a:lnTo>
                  <a:lnTo>
                    <a:pt x="554406" y="1229972"/>
                  </a:lnTo>
                  <a:lnTo>
                    <a:pt x="506191" y="1214119"/>
                  </a:lnTo>
                  <a:lnTo>
                    <a:pt x="459551" y="1196438"/>
                  </a:lnTo>
                  <a:lnTo>
                    <a:pt x="414583" y="1176996"/>
                  </a:lnTo>
                  <a:lnTo>
                    <a:pt x="371384" y="1155859"/>
                  </a:lnTo>
                  <a:lnTo>
                    <a:pt x="330051" y="1133095"/>
                  </a:lnTo>
                  <a:lnTo>
                    <a:pt x="290681" y="1108771"/>
                  </a:lnTo>
                  <a:lnTo>
                    <a:pt x="253372" y="1082954"/>
                  </a:lnTo>
                  <a:lnTo>
                    <a:pt x="218220" y="1055712"/>
                  </a:lnTo>
                  <a:lnTo>
                    <a:pt x="185323" y="1027111"/>
                  </a:lnTo>
                  <a:lnTo>
                    <a:pt x="154777" y="997219"/>
                  </a:lnTo>
                  <a:lnTo>
                    <a:pt x="126680" y="966102"/>
                  </a:lnTo>
                  <a:lnTo>
                    <a:pt x="101128" y="933829"/>
                  </a:lnTo>
                  <a:lnTo>
                    <a:pt x="78218" y="900466"/>
                  </a:lnTo>
                  <a:lnTo>
                    <a:pt x="58049" y="866080"/>
                  </a:lnTo>
                  <a:lnTo>
                    <a:pt x="40716" y="830738"/>
                  </a:lnTo>
                  <a:lnTo>
                    <a:pt x="26317" y="794508"/>
                  </a:lnTo>
                  <a:lnTo>
                    <a:pt x="14949" y="757457"/>
                  </a:lnTo>
                  <a:lnTo>
                    <a:pt x="6708" y="719652"/>
                  </a:lnTo>
                  <a:lnTo>
                    <a:pt x="1693" y="681160"/>
                  </a:lnTo>
                  <a:lnTo>
                    <a:pt x="0" y="642048"/>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3144" name="object 62">
              <a:extLst>
                <a:ext uri="{FF2B5EF4-FFF2-40B4-BE49-F238E27FC236}">
                  <a16:creationId xmlns:a16="http://schemas.microsoft.com/office/drawing/2014/main" id="{785A8DC8-E3F7-ADDE-87CB-C43DC72A19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591" y="3084576"/>
              <a:ext cx="1697736" cy="7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5" name="object 63">
              <a:extLst>
                <a:ext uri="{FF2B5EF4-FFF2-40B4-BE49-F238E27FC236}">
                  <a16:creationId xmlns:a16="http://schemas.microsoft.com/office/drawing/2014/main" id="{8F11A807-B20B-136D-0B87-1AA98701AB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911" y="3236976"/>
              <a:ext cx="1149096" cy="56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6" name="object 64">
              <a:extLst>
                <a:ext uri="{FF2B5EF4-FFF2-40B4-BE49-F238E27FC236}">
                  <a16:creationId xmlns:a16="http://schemas.microsoft.com/office/drawing/2014/main" id="{348339FF-BD23-89C8-9C0E-7E5B58C519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0884" y="3108914"/>
              <a:ext cx="1606884" cy="70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7" name="object 65">
              <a:extLst>
                <a:ext uri="{FF2B5EF4-FFF2-40B4-BE49-F238E27FC236}">
                  <a16:creationId xmlns:a16="http://schemas.microsoft.com/office/drawing/2014/main" id="{2165EE18-711C-7086-9C27-A5B79A79C995}"/>
                </a:ext>
              </a:extLst>
            </p:cNvPr>
            <p:cNvSpPr>
              <a:spLocks/>
            </p:cNvSpPr>
            <p:nvPr/>
          </p:nvSpPr>
          <p:spPr bwMode="auto">
            <a:xfrm>
              <a:off x="590883" y="3108914"/>
              <a:ext cx="1607185" cy="706120"/>
            </a:xfrm>
            <a:custGeom>
              <a:avLst/>
              <a:gdLst>
                <a:gd name="T0" fmla="*/ 10515 w 1607185"/>
                <a:gd name="T1" fmla="*/ 295583 h 706120"/>
                <a:gd name="T2" fmla="*/ 89678 w 1607185"/>
                <a:gd name="T3" fmla="*/ 190674 h 706120"/>
                <a:gd name="T4" fmla="*/ 155017 w 1607185"/>
                <a:gd name="T5" fmla="*/ 144445 h 706120"/>
                <a:gd name="T6" fmla="*/ 235322 w 1607185"/>
                <a:gd name="T7" fmla="*/ 103336 h 706120"/>
                <a:gd name="T8" fmla="*/ 328939 w 1607185"/>
                <a:gd name="T9" fmla="*/ 68072 h 706120"/>
                <a:gd name="T10" fmla="*/ 434214 w 1607185"/>
                <a:gd name="T11" fmla="*/ 39380 h 706120"/>
                <a:gd name="T12" fmla="*/ 549492 w 1607185"/>
                <a:gd name="T13" fmla="*/ 17986 h 706120"/>
                <a:gd name="T14" fmla="*/ 673119 w 1607185"/>
                <a:gd name="T15" fmla="*/ 4617 h 706120"/>
                <a:gd name="T16" fmla="*/ 803442 w 1607185"/>
                <a:gd name="T17" fmla="*/ 0 h 706120"/>
                <a:gd name="T18" fmla="*/ 933764 w 1607185"/>
                <a:gd name="T19" fmla="*/ 4617 h 706120"/>
                <a:gd name="T20" fmla="*/ 1057391 w 1607185"/>
                <a:gd name="T21" fmla="*/ 17986 h 706120"/>
                <a:gd name="T22" fmla="*/ 1172669 w 1607185"/>
                <a:gd name="T23" fmla="*/ 39380 h 706120"/>
                <a:gd name="T24" fmla="*/ 1277944 w 1607185"/>
                <a:gd name="T25" fmla="*/ 68072 h 706120"/>
                <a:gd name="T26" fmla="*/ 1371561 w 1607185"/>
                <a:gd name="T27" fmla="*/ 103336 h 706120"/>
                <a:gd name="T28" fmla="*/ 1451866 w 1607185"/>
                <a:gd name="T29" fmla="*/ 144445 h 706120"/>
                <a:gd name="T30" fmla="*/ 1517205 w 1607185"/>
                <a:gd name="T31" fmla="*/ 190674 h 706120"/>
                <a:gd name="T32" fmla="*/ 1596368 w 1607185"/>
                <a:gd name="T33" fmla="*/ 295583 h 706120"/>
                <a:gd name="T34" fmla="*/ 1604220 w 1607185"/>
                <a:gd name="T35" fmla="*/ 381747 h 706120"/>
                <a:gd name="T36" fmla="*/ 1543745 w 1607185"/>
                <a:gd name="T37" fmla="*/ 490141 h 706120"/>
                <a:gd name="T38" fmla="*/ 1451866 w 1607185"/>
                <a:gd name="T39" fmla="*/ 561177 h 706120"/>
                <a:gd name="T40" fmla="*/ 1371561 w 1607185"/>
                <a:gd name="T41" fmla="*/ 602286 h 706120"/>
                <a:gd name="T42" fmla="*/ 1277944 w 1607185"/>
                <a:gd name="T43" fmla="*/ 637550 h 706120"/>
                <a:gd name="T44" fmla="*/ 1172669 w 1607185"/>
                <a:gd name="T45" fmla="*/ 666242 h 706120"/>
                <a:gd name="T46" fmla="*/ 1057391 w 1607185"/>
                <a:gd name="T47" fmla="*/ 687636 h 706120"/>
                <a:gd name="T48" fmla="*/ 933764 w 1607185"/>
                <a:gd name="T49" fmla="*/ 701005 h 706120"/>
                <a:gd name="T50" fmla="*/ 803442 w 1607185"/>
                <a:gd name="T51" fmla="*/ 705623 h 706120"/>
                <a:gd name="T52" fmla="*/ 673119 w 1607185"/>
                <a:gd name="T53" fmla="*/ 701005 h 706120"/>
                <a:gd name="T54" fmla="*/ 549492 w 1607185"/>
                <a:gd name="T55" fmla="*/ 687636 h 706120"/>
                <a:gd name="T56" fmla="*/ 434214 w 1607185"/>
                <a:gd name="T57" fmla="*/ 666242 h 706120"/>
                <a:gd name="T58" fmla="*/ 328939 w 1607185"/>
                <a:gd name="T59" fmla="*/ 637550 h 706120"/>
                <a:gd name="T60" fmla="*/ 235322 w 1607185"/>
                <a:gd name="T61" fmla="*/ 602286 h 706120"/>
                <a:gd name="T62" fmla="*/ 155017 w 1607185"/>
                <a:gd name="T63" fmla="*/ 561177 h 706120"/>
                <a:gd name="T64" fmla="*/ 89678 w 1607185"/>
                <a:gd name="T65" fmla="*/ 514948 h 706120"/>
                <a:gd name="T66" fmla="*/ 10515 w 1607185"/>
                <a:gd name="T67" fmla="*/ 410039 h 706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7185"/>
                <a:gd name="T103" fmla="*/ 0 h 706120"/>
                <a:gd name="T104" fmla="*/ 1607185 w 1607185"/>
                <a:gd name="T105" fmla="*/ 706120 h 706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7185" h="706120">
                  <a:moveTo>
                    <a:pt x="0" y="352811"/>
                  </a:moveTo>
                  <a:lnTo>
                    <a:pt x="10515" y="295583"/>
                  </a:lnTo>
                  <a:lnTo>
                    <a:pt x="40960" y="241295"/>
                  </a:lnTo>
                  <a:lnTo>
                    <a:pt x="89678" y="190674"/>
                  </a:lnTo>
                  <a:lnTo>
                    <a:pt x="120374" y="166965"/>
                  </a:lnTo>
                  <a:lnTo>
                    <a:pt x="155017" y="144445"/>
                  </a:lnTo>
                  <a:lnTo>
                    <a:pt x="193402" y="123205"/>
                  </a:lnTo>
                  <a:lnTo>
                    <a:pt x="235322" y="103336"/>
                  </a:lnTo>
                  <a:lnTo>
                    <a:pt x="280570" y="84928"/>
                  </a:lnTo>
                  <a:lnTo>
                    <a:pt x="328939" y="68072"/>
                  </a:lnTo>
                  <a:lnTo>
                    <a:pt x="380223" y="52859"/>
                  </a:lnTo>
                  <a:lnTo>
                    <a:pt x="434214" y="39380"/>
                  </a:lnTo>
                  <a:lnTo>
                    <a:pt x="490706" y="27725"/>
                  </a:lnTo>
                  <a:lnTo>
                    <a:pt x="549492" y="17986"/>
                  </a:lnTo>
                  <a:lnTo>
                    <a:pt x="610365" y="10253"/>
                  </a:lnTo>
                  <a:lnTo>
                    <a:pt x="673119" y="4617"/>
                  </a:lnTo>
                  <a:lnTo>
                    <a:pt x="737547" y="1169"/>
                  </a:lnTo>
                  <a:lnTo>
                    <a:pt x="803442" y="0"/>
                  </a:lnTo>
                  <a:lnTo>
                    <a:pt x="869336" y="1169"/>
                  </a:lnTo>
                  <a:lnTo>
                    <a:pt x="933764" y="4617"/>
                  </a:lnTo>
                  <a:lnTo>
                    <a:pt x="996518" y="10253"/>
                  </a:lnTo>
                  <a:lnTo>
                    <a:pt x="1057391" y="17986"/>
                  </a:lnTo>
                  <a:lnTo>
                    <a:pt x="1116178" y="27725"/>
                  </a:lnTo>
                  <a:lnTo>
                    <a:pt x="1172669" y="39380"/>
                  </a:lnTo>
                  <a:lnTo>
                    <a:pt x="1226661" y="52859"/>
                  </a:lnTo>
                  <a:lnTo>
                    <a:pt x="1277944" y="68072"/>
                  </a:lnTo>
                  <a:lnTo>
                    <a:pt x="1326313" y="84928"/>
                  </a:lnTo>
                  <a:lnTo>
                    <a:pt x="1371561" y="103336"/>
                  </a:lnTo>
                  <a:lnTo>
                    <a:pt x="1413481" y="123205"/>
                  </a:lnTo>
                  <a:lnTo>
                    <a:pt x="1451866" y="144445"/>
                  </a:lnTo>
                  <a:lnTo>
                    <a:pt x="1486510" y="166965"/>
                  </a:lnTo>
                  <a:lnTo>
                    <a:pt x="1517205" y="190674"/>
                  </a:lnTo>
                  <a:lnTo>
                    <a:pt x="1565924" y="241295"/>
                  </a:lnTo>
                  <a:lnTo>
                    <a:pt x="1596368" y="295583"/>
                  </a:lnTo>
                  <a:lnTo>
                    <a:pt x="1606884" y="352811"/>
                  </a:lnTo>
                  <a:lnTo>
                    <a:pt x="1604220" y="381747"/>
                  </a:lnTo>
                  <a:lnTo>
                    <a:pt x="1583533" y="437596"/>
                  </a:lnTo>
                  <a:lnTo>
                    <a:pt x="1543745" y="490141"/>
                  </a:lnTo>
                  <a:lnTo>
                    <a:pt x="1486510" y="538657"/>
                  </a:lnTo>
                  <a:lnTo>
                    <a:pt x="1451866" y="561177"/>
                  </a:lnTo>
                  <a:lnTo>
                    <a:pt x="1413481" y="582417"/>
                  </a:lnTo>
                  <a:lnTo>
                    <a:pt x="1371561" y="602286"/>
                  </a:lnTo>
                  <a:lnTo>
                    <a:pt x="1326313" y="620694"/>
                  </a:lnTo>
                  <a:lnTo>
                    <a:pt x="1277944" y="637550"/>
                  </a:lnTo>
                  <a:lnTo>
                    <a:pt x="1226661" y="652763"/>
                  </a:lnTo>
                  <a:lnTo>
                    <a:pt x="1172669" y="666242"/>
                  </a:lnTo>
                  <a:lnTo>
                    <a:pt x="1116178" y="677897"/>
                  </a:lnTo>
                  <a:lnTo>
                    <a:pt x="1057391" y="687636"/>
                  </a:lnTo>
                  <a:lnTo>
                    <a:pt x="996518" y="695369"/>
                  </a:lnTo>
                  <a:lnTo>
                    <a:pt x="933764" y="701005"/>
                  </a:lnTo>
                  <a:lnTo>
                    <a:pt x="869336" y="704453"/>
                  </a:lnTo>
                  <a:lnTo>
                    <a:pt x="803442" y="705623"/>
                  </a:lnTo>
                  <a:lnTo>
                    <a:pt x="737547" y="704453"/>
                  </a:lnTo>
                  <a:lnTo>
                    <a:pt x="673119" y="701005"/>
                  </a:lnTo>
                  <a:lnTo>
                    <a:pt x="610365" y="695369"/>
                  </a:lnTo>
                  <a:lnTo>
                    <a:pt x="549492" y="687636"/>
                  </a:lnTo>
                  <a:lnTo>
                    <a:pt x="490706" y="677897"/>
                  </a:lnTo>
                  <a:lnTo>
                    <a:pt x="434214" y="666242"/>
                  </a:lnTo>
                  <a:lnTo>
                    <a:pt x="380223" y="652763"/>
                  </a:lnTo>
                  <a:lnTo>
                    <a:pt x="328939" y="637550"/>
                  </a:lnTo>
                  <a:lnTo>
                    <a:pt x="280570" y="620694"/>
                  </a:lnTo>
                  <a:lnTo>
                    <a:pt x="235322" y="602286"/>
                  </a:lnTo>
                  <a:lnTo>
                    <a:pt x="193402" y="582417"/>
                  </a:lnTo>
                  <a:lnTo>
                    <a:pt x="155017" y="561177"/>
                  </a:lnTo>
                  <a:lnTo>
                    <a:pt x="120374" y="538657"/>
                  </a:lnTo>
                  <a:lnTo>
                    <a:pt x="89678" y="514948"/>
                  </a:lnTo>
                  <a:lnTo>
                    <a:pt x="40960" y="464327"/>
                  </a:lnTo>
                  <a:lnTo>
                    <a:pt x="10515" y="410039"/>
                  </a:lnTo>
                  <a:lnTo>
                    <a:pt x="0" y="352811"/>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3148" name="object 66">
              <a:extLst>
                <a:ext uri="{FF2B5EF4-FFF2-40B4-BE49-F238E27FC236}">
                  <a16:creationId xmlns:a16="http://schemas.microsoft.com/office/drawing/2014/main" id="{E6A47F9A-D1DD-A44A-0BC0-D281C628B5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5591" y="3931920"/>
              <a:ext cx="1697736" cy="78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9" name="object 67">
              <a:extLst>
                <a:ext uri="{FF2B5EF4-FFF2-40B4-BE49-F238E27FC236}">
                  <a16:creationId xmlns:a16="http://schemas.microsoft.com/office/drawing/2014/main" id="{BCBE66C5-3B73-AA0E-BE5E-B141DA2F64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4775" y="4078224"/>
              <a:ext cx="1039368" cy="57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0" name="object 68">
              <a:extLst>
                <a:ext uri="{FF2B5EF4-FFF2-40B4-BE49-F238E27FC236}">
                  <a16:creationId xmlns:a16="http://schemas.microsoft.com/office/drawing/2014/main" id="{AFC94B70-C76D-6D6C-333F-9F47F7E7548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0884" y="3954602"/>
              <a:ext cx="1606884" cy="69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1" name="object 69">
              <a:extLst>
                <a:ext uri="{FF2B5EF4-FFF2-40B4-BE49-F238E27FC236}">
                  <a16:creationId xmlns:a16="http://schemas.microsoft.com/office/drawing/2014/main" id="{3F168B87-A71D-BFB9-F1EC-40F4DFC272A1}"/>
                </a:ext>
              </a:extLst>
            </p:cNvPr>
            <p:cNvSpPr>
              <a:spLocks/>
            </p:cNvSpPr>
            <p:nvPr/>
          </p:nvSpPr>
          <p:spPr bwMode="auto">
            <a:xfrm>
              <a:off x="590883" y="3954602"/>
              <a:ext cx="1607185" cy="699135"/>
            </a:xfrm>
            <a:custGeom>
              <a:avLst/>
              <a:gdLst>
                <a:gd name="T0" fmla="*/ 10515 w 1607185"/>
                <a:gd name="T1" fmla="*/ 292613 h 699135"/>
                <a:gd name="T2" fmla="*/ 89678 w 1607185"/>
                <a:gd name="T3" fmla="*/ 188758 h 699135"/>
                <a:gd name="T4" fmla="*/ 155017 w 1607185"/>
                <a:gd name="T5" fmla="*/ 142994 h 699135"/>
                <a:gd name="T6" fmla="*/ 235322 w 1607185"/>
                <a:gd name="T7" fmla="*/ 102297 h 699135"/>
                <a:gd name="T8" fmla="*/ 328939 w 1607185"/>
                <a:gd name="T9" fmla="*/ 67388 h 699135"/>
                <a:gd name="T10" fmla="*/ 434214 w 1607185"/>
                <a:gd name="T11" fmla="*/ 38984 h 699135"/>
                <a:gd name="T12" fmla="*/ 549492 w 1607185"/>
                <a:gd name="T13" fmla="*/ 17805 h 699135"/>
                <a:gd name="T14" fmla="*/ 673119 w 1607185"/>
                <a:gd name="T15" fmla="*/ 4571 h 699135"/>
                <a:gd name="T16" fmla="*/ 803442 w 1607185"/>
                <a:gd name="T17" fmla="*/ 0 h 699135"/>
                <a:gd name="T18" fmla="*/ 933764 w 1607185"/>
                <a:gd name="T19" fmla="*/ 4571 h 699135"/>
                <a:gd name="T20" fmla="*/ 1057391 w 1607185"/>
                <a:gd name="T21" fmla="*/ 17805 h 699135"/>
                <a:gd name="T22" fmla="*/ 1172669 w 1607185"/>
                <a:gd name="T23" fmla="*/ 38984 h 699135"/>
                <a:gd name="T24" fmla="*/ 1277944 w 1607185"/>
                <a:gd name="T25" fmla="*/ 67388 h 699135"/>
                <a:gd name="T26" fmla="*/ 1371561 w 1607185"/>
                <a:gd name="T27" fmla="*/ 102297 h 699135"/>
                <a:gd name="T28" fmla="*/ 1451866 w 1607185"/>
                <a:gd name="T29" fmla="*/ 142994 h 699135"/>
                <a:gd name="T30" fmla="*/ 1517205 w 1607185"/>
                <a:gd name="T31" fmla="*/ 188758 h 699135"/>
                <a:gd name="T32" fmla="*/ 1596368 w 1607185"/>
                <a:gd name="T33" fmla="*/ 292613 h 699135"/>
                <a:gd name="T34" fmla="*/ 1604220 w 1607185"/>
                <a:gd name="T35" fmla="*/ 377911 h 699135"/>
                <a:gd name="T36" fmla="*/ 1543745 w 1607185"/>
                <a:gd name="T37" fmla="*/ 485216 h 699135"/>
                <a:gd name="T38" fmla="*/ 1451866 w 1607185"/>
                <a:gd name="T39" fmla="*/ 555538 h 699135"/>
                <a:gd name="T40" fmla="*/ 1371561 w 1607185"/>
                <a:gd name="T41" fmla="*/ 596235 h 699135"/>
                <a:gd name="T42" fmla="*/ 1277944 w 1607185"/>
                <a:gd name="T43" fmla="*/ 631144 h 699135"/>
                <a:gd name="T44" fmla="*/ 1172669 w 1607185"/>
                <a:gd name="T45" fmla="*/ 659548 h 699135"/>
                <a:gd name="T46" fmla="*/ 1057391 w 1607185"/>
                <a:gd name="T47" fmla="*/ 680727 h 699135"/>
                <a:gd name="T48" fmla="*/ 933764 w 1607185"/>
                <a:gd name="T49" fmla="*/ 693961 h 699135"/>
                <a:gd name="T50" fmla="*/ 803442 w 1607185"/>
                <a:gd name="T51" fmla="*/ 698533 h 699135"/>
                <a:gd name="T52" fmla="*/ 673119 w 1607185"/>
                <a:gd name="T53" fmla="*/ 693961 h 699135"/>
                <a:gd name="T54" fmla="*/ 549492 w 1607185"/>
                <a:gd name="T55" fmla="*/ 680727 h 699135"/>
                <a:gd name="T56" fmla="*/ 434214 w 1607185"/>
                <a:gd name="T57" fmla="*/ 659548 h 699135"/>
                <a:gd name="T58" fmla="*/ 328939 w 1607185"/>
                <a:gd name="T59" fmla="*/ 631144 h 699135"/>
                <a:gd name="T60" fmla="*/ 235322 w 1607185"/>
                <a:gd name="T61" fmla="*/ 596235 h 699135"/>
                <a:gd name="T62" fmla="*/ 155017 w 1607185"/>
                <a:gd name="T63" fmla="*/ 555538 h 699135"/>
                <a:gd name="T64" fmla="*/ 89678 w 1607185"/>
                <a:gd name="T65" fmla="*/ 509774 h 699135"/>
                <a:gd name="T66" fmla="*/ 10515 w 1607185"/>
                <a:gd name="T67" fmla="*/ 405919 h 699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7185"/>
                <a:gd name="T103" fmla="*/ 0 h 699135"/>
                <a:gd name="T104" fmla="*/ 1607185 w 1607185"/>
                <a:gd name="T105" fmla="*/ 699135 h 6991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7185" h="699135">
                  <a:moveTo>
                    <a:pt x="0" y="349266"/>
                  </a:moveTo>
                  <a:lnTo>
                    <a:pt x="10515" y="292613"/>
                  </a:lnTo>
                  <a:lnTo>
                    <a:pt x="40960" y="238871"/>
                  </a:lnTo>
                  <a:lnTo>
                    <a:pt x="89678" y="188758"/>
                  </a:lnTo>
                  <a:lnTo>
                    <a:pt x="120374" y="165287"/>
                  </a:lnTo>
                  <a:lnTo>
                    <a:pt x="155017" y="142994"/>
                  </a:lnTo>
                  <a:lnTo>
                    <a:pt x="193402" y="121967"/>
                  </a:lnTo>
                  <a:lnTo>
                    <a:pt x="235322" y="102297"/>
                  </a:lnTo>
                  <a:lnTo>
                    <a:pt x="280570" y="84074"/>
                  </a:lnTo>
                  <a:lnTo>
                    <a:pt x="328939" y="67388"/>
                  </a:lnTo>
                  <a:lnTo>
                    <a:pt x="380223" y="52328"/>
                  </a:lnTo>
                  <a:lnTo>
                    <a:pt x="434214" y="38984"/>
                  </a:lnTo>
                  <a:lnTo>
                    <a:pt x="490706" y="27447"/>
                  </a:lnTo>
                  <a:lnTo>
                    <a:pt x="549492" y="17805"/>
                  </a:lnTo>
                  <a:lnTo>
                    <a:pt x="610365" y="10150"/>
                  </a:lnTo>
                  <a:lnTo>
                    <a:pt x="673119" y="4571"/>
                  </a:lnTo>
                  <a:lnTo>
                    <a:pt x="737547" y="1157"/>
                  </a:lnTo>
                  <a:lnTo>
                    <a:pt x="803442" y="0"/>
                  </a:lnTo>
                  <a:lnTo>
                    <a:pt x="869336" y="1157"/>
                  </a:lnTo>
                  <a:lnTo>
                    <a:pt x="933764" y="4571"/>
                  </a:lnTo>
                  <a:lnTo>
                    <a:pt x="996518" y="10150"/>
                  </a:lnTo>
                  <a:lnTo>
                    <a:pt x="1057391" y="17805"/>
                  </a:lnTo>
                  <a:lnTo>
                    <a:pt x="1116178" y="27447"/>
                  </a:lnTo>
                  <a:lnTo>
                    <a:pt x="1172669" y="38984"/>
                  </a:lnTo>
                  <a:lnTo>
                    <a:pt x="1226661" y="52328"/>
                  </a:lnTo>
                  <a:lnTo>
                    <a:pt x="1277944" y="67388"/>
                  </a:lnTo>
                  <a:lnTo>
                    <a:pt x="1326313" y="84074"/>
                  </a:lnTo>
                  <a:lnTo>
                    <a:pt x="1371561" y="102297"/>
                  </a:lnTo>
                  <a:lnTo>
                    <a:pt x="1413481" y="121967"/>
                  </a:lnTo>
                  <a:lnTo>
                    <a:pt x="1451866" y="142994"/>
                  </a:lnTo>
                  <a:lnTo>
                    <a:pt x="1486510" y="165287"/>
                  </a:lnTo>
                  <a:lnTo>
                    <a:pt x="1517205" y="188758"/>
                  </a:lnTo>
                  <a:lnTo>
                    <a:pt x="1565924" y="238871"/>
                  </a:lnTo>
                  <a:lnTo>
                    <a:pt x="1596368" y="292613"/>
                  </a:lnTo>
                  <a:lnTo>
                    <a:pt x="1606884" y="349266"/>
                  </a:lnTo>
                  <a:lnTo>
                    <a:pt x="1604220" y="377911"/>
                  </a:lnTo>
                  <a:lnTo>
                    <a:pt x="1583533" y="433199"/>
                  </a:lnTo>
                  <a:lnTo>
                    <a:pt x="1543745" y="485216"/>
                  </a:lnTo>
                  <a:lnTo>
                    <a:pt x="1486510" y="533245"/>
                  </a:lnTo>
                  <a:lnTo>
                    <a:pt x="1451866" y="555538"/>
                  </a:lnTo>
                  <a:lnTo>
                    <a:pt x="1413481" y="576565"/>
                  </a:lnTo>
                  <a:lnTo>
                    <a:pt x="1371561" y="596235"/>
                  </a:lnTo>
                  <a:lnTo>
                    <a:pt x="1326313" y="614458"/>
                  </a:lnTo>
                  <a:lnTo>
                    <a:pt x="1277944" y="631144"/>
                  </a:lnTo>
                  <a:lnTo>
                    <a:pt x="1226661" y="646204"/>
                  </a:lnTo>
                  <a:lnTo>
                    <a:pt x="1172669" y="659548"/>
                  </a:lnTo>
                  <a:lnTo>
                    <a:pt x="1116178" y="671085"/>
                  </a:lnTo>
                  <a:lnTo>
                    <a:pt x="1057391" y="680727"/>
                  </a:lnTo>
                  <a:lnTo>
                    <a:pt x="996518" y="688382"/>
                  </a:lnTo>
                  <a:lnTo>
                    <a:pt x="933764" y="693961"/>
                  </a:lnTo>
                  <a:lnTo>
                    <a:pt x="869336" y="697375"/>
                  </a:lnTo>
                  <a:lnTo>
                    <a:pt x="803442" y="698533"/>
                  </a:lnTo>
                  <a:lnTo>
                    <a:pt x="737547" y="697375"/>
                  </a:lnTo>
                  <a:lnTo>
                    <a:pt x="673119" y="693961"/>
                  </a:lnTo>
                  <a:lnTo>
                    <a:pt x="610365" y="688382"/>
                  </a:lnTo>
                  <a:lnTo>
                    <a:pt x="549492" y="680727"/>
                  </a:lnTo>
                  <a:lnTo>
                    <a:pt x="490706" y="671085"/>
                  </a:lnTo>
                  <a:lnTo>
                    <a:pt x="434214" y="659548"/>
                  </a:lnTo>
                  <a:lnTo>
                    <a:pt x="380223" y="646204"/>
                  </a:lnTo>
                  <a:lnTo>
                    <a:pt x="328939" y="631144"/>
                  </a:lnTo>
                  <a:lnTo>
                    <a:pt x="280570" y="614458"/>
                  </a:lnTo>
                  <a:lnTo>
                    <a:pt x="235322" y="596235"/>
                  </a:lnTo>
                  <a:lnTo>
                    <a:pt x="193402" y="576565"/>
                  </a:lnTo>
                  <a:lnTo>
                    <a:pt x="155017" y="555538"/>
                  </a:lnTo>
                  <a:lnTo>
                    <a:pt x="120374" y="533245"/>
                  </a:lnTo>
                  <a:lnTo>
                    <a:pt x="89678" y="509774"/>
                  </a:lnTo>
                  <a:lnTo>
                    <a:pt x="40960" y="459661"/>
                  </a:lnTo>
                  <a:lnTo>
                    <a:pt x="10515" y="405919"/>
                  </a:lnTo>
                  <a:lnTo>
                    <a:pt x="0" y="349266"/>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3152" name="object 70">
              <a:extLst>
                <a:ext uri="{FF2B5EF4-FFF2-40B4-BE49-F238E27FC236}">
                  <a16:creationId xmlns:a16="http://schemas.microsoft.com/office/drawing/2014/main" id="{E0251FE5-DDA0-33B5-FEC4-E3E1436F14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8031" y="3587496"/>
              <a:ext cx="1472183" cy="63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 name="object 71">
              <a:extLst>
                <a:ext uri="{FF2B5EF4-FFF2-40B4-BE49-F238E27FC236}">
                  <a16:creationId xmlns:a16="http://schemas.microsoft.com/office/drawing/2014/main" id="{A25816E5-6DAE-AE51-C324-4580F0BA8F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7487" y="3654552"/>
              <a:ext cx="1033272" cy="57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4" name="object 72">
              <a:extLst>
                <a:ext uri="{FF2B5EF4-FFF2-40B4-BE49-F238E27FC236}">
                  <a16:creationId xmlns:a16="http://schemas.microsoft.com/office/drawing/2014/main" id="{917964C0-01A3-4CC6-4F0F-989447C07FD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5700" y="3612243"/>
              <a:ext cx="1376947" cy="53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5" name="object 73">
              <a:extLst>
                <a:ext uri="{FF2B5EF4-FFF2-40B4-BE49-F238E27FC236}">
                  <a16:creationId xmlns:a16="http://schemas.microsoft.com/office/drawing/2014/main" id="{AF76AB01-8940-8290-D7D5-601DE3A54138}"/>
                </a:ext>
              </a:extLst>
            </p:cNvPr>
            <p:cNvSpPr>
              <a:spLocks/>
            </p:cNvSpPr>
            <p:nvPr/>
          </p:nvSpPr>
          <p:spPr bwMode="auto">
            <a:xfrm>
              <a:off x="1065700" y="3612243"/>
              <a:ext cx="1377315" cy="537845"/>
            </a:xfrm>
            <a:custGeom>
              <a:avLst/>
              <a:gdLst>
                <a:gd name="T0" fmla="*/ 0 w 1377314"/>
                <a:gd name="T1" fmla="*/ 268799 h 537845"/>
                <a:gd name="T2" fmla="*/ 12414 w 1377314"/>
                <a:gd name="T3" fmla="*/ 217720 h 537845"/>
                <a:gd name="T4" fmla="*/ 48118 w 1377314"/>
                <a:gd name="T5" fmla="*/ 169878 h 537845"/>
                <a:gd name="T6" fmla="*/ 104803 w 1377314"/>
                <a:gd name="T7" fmla="*/ 126172 h 537845"/>
                <a:gd name="T8" fmla="*/ 140292 w 1377314"/>
                <a:gd name="T9" fmla="*/ 106151 h 537845"/>
                <a:gd name="T10" fmla="*/ 180162 w 1377314"/>
                <a:gd name="T11" fmla="*/ 87503 h 537845"/>
                <a:gd name="T12" fmla="*/ 224122 w 1377314"/>
                <a:gd name="T13" fmla="*/ 70340 h 537845"/>
                <a:gd name="T14" fmla="*/ 271886 w 1377314"/>
                <a:gd name="T15" fmla="*/ 54774 h 537845"/>
                <a:gd name="T16" fmla="*/ 323164 w 1377314"/>
                <a:gd name="T17" fmla="*/ 40918 h 537845"/>
                <a:gd name="T18" fmla="*/ 377667 w 1377314"/>
                <a:gd name="T19" fmla="*/ 28884 h 537845"/>
                <a:gd name="T20" fmla="*/ 435108 w 1377314"/>
                <a:gd name="T21" fmla="*/ 18786 h 537845"/>
                <a:gd name="T22" fmla="*/ 495197 w 1377314"/>
                <a:gd name="T23" fmla="*/ 10736 h 537845"/>
                <a:gd name="T24" fmla="*/ 557647 w 1377314"/>
                <a:gd name="T25" fmla="*/ 4846 h 537845"/>
                <a:gd name="T26" fmla="*/ 622168 w 1377314"/>
                <a:gd name="T27" fmla="*/ 1230 h 537845"/>
                <a:gd name="T28" fmla="*/ 688473 w 1377314"/>
                <a:gd name="T29" fmla="*/ 0 h 537845"/>
                <a:gd name="T30" fmla="*/ 754791 w 1377314"/>
                <a:gd name="T31" fmla="*/ 1230 h 537845"/>
                <a:gd name="T32" fmla="*/ 819312 w 1377314"/>
                <a:gd name="T33" fmla="*/ 4846 h 537845"/>
                <a:gd name="T34" fmla="*/ 881762 w 1377314"/>
                <a:gd name="T35" fmla="*/ 10736 h 537845"/>
                <a:gd name="T36" fmla="*/ 941851 w 1377314"/>
                <a:gd name="T37" fmla="*/ 18786 h 537845"/>
                <a:gd name="T38" fmla="*/ 999292 w 1377314"/>
                <a:gd name="T39" fmla="*/ 28884 h 537845"/>
                <a:gd name="T40" fmla="*/ 1053795 w 1377314"/>
                <a:gd name="T41" fmla="*/ 40918 h 537845"/>
                <a:gd name="T42" fmla="*/ 1105073 w 1377314"/>
                <a:gd name="T43" fmla="*/ 54774 h 537845"/>
                <a:gd name="T44" fmla="*/ 1152837 w 1377314"/>
                <a:gd name="T45" fmla="*/ 70340 h 537845"/>
                <a:gd name="T46" fmla="*/ 1196797 w 1377314"/>
                <a:gd name="T47" fmla="*/ 87503 h 537845"/>
                <a:gd name="T48" fmla="*/ 1236667 w 1377314"/>
                <a:gd name="T49" fmla="*/ 106151 h 537845"/>
                <a:gd name="T50" fmla="*/ 1272156 w 1377314"/>
                <a:gd name="T51" fmla="*/ 126172 h 537845"/>
                <a:gd name="T52" fmla="*/ 1328841 w 1377314"/>
                <a:gd name="T53" fmla="*/ 169878 h 537845"/>
                <a:gd name="T54" fmla="*/ 1364545 w 1377314"/>
                <a:gd name="T55" fmla="*/ 217720 h 537845"/>
                <a:gd name="T56" fmla="*/ 1376960 w 1377314"/>
                <a:gd name="T57" fmla="*/ 268799 h 537845"/>
                <a:gd name="T58" fmla="*/ 1373808 w 1377314"/>
                <a:gd name="T59" fmla="*/ 294686 h 537845"/>
                <a:gd name="T60" fmla="*/ 1349460 w 1377314"/>
                <a:gd name="T61" fmla="*/ 344259 h 537845"/>
                <a:gd name="T62" fmla="*/ 1302977 w 1377314"/>
                <a:gd name="T63" fmla="*/ 390146 h 537845"/>
                <a:gd name="T64" fmla="*/ 1236667 w 1377314"/>
                <a:gd name="T65" fmla="*/ 431446 h 537845"/>
                <a:gd name="T66" fmla="*/ 1196797 w 1377314"/>
                <a:gd name="T67" fmla="*/ 450094 h 537845"/>
                <a:gd name="T68" fmla="*/ 1152837 w 1377314"/>
                <a:gd name="T69" fmla="*/ 467257 h 537845"/>
                <a:gd name="T70" fmla="*/ 1105073 w 1377314"/>
                <a:gd name="T71" fmla="*/ 482823 h 537845"/>
                <a:gd name="T72" fmla="*/ 1053795 w 1377314"/>
                <a:gd name="T73" fmla="*/ 496679 h 537845"/>
                <a:gd name="T74" fmla="*/ 999292 w 1377314"/>
                <a:gd name="T75" fmla="*/ 508713 h 537845"/>
                <a:gd name="T76" fmla="*/ 941851 w 1377314"/>
                <a:gd name="T77" fmla="*/ 518811 h 537845"/>
                <a:gd name="T78" fmla="*/ 881762 w 1377314"/>
                <a:gd name="T79" fmla="*/ 526861 h 537845"/>
                <a:gd name="T80" fmla="*/ 819312 w 1377314"/>
                <a:gd name="T81" fmla="*/ 532751 h 537845"/>
                <a:gd name="T82" fmla="*/ 754791 w 1377314"/>
                <a:gd name="T83" fmla="*/ 536367 h 537845"/>
                <a:gd name="T84" fmla="*/ 688473 w 1377314"/>
                <a:gd name="T85" fmla="*/ 537598 h 537845"/>
                <a:gd name="T86" fmla="*/ 622168 w 1377314"/>
                <a:gd name="T87" fmla="*/ 536367 h 537845"/>
                <a:gd name="T88" fmla="*/ 557647 w 1377314"/>
                <a:gd name="T89" fmla="*/ 532751 h 537845"/>
                <a:gd name="T90" fmla="*/ 495197 w 1377314"/>
                <a:gd name="T91" fmla="*/ 526861 h 537845"/>
                <a:gd name="T92" fmla="*/ 435108 w 1377314"/>
                <a:gd name="T93" fmla="*/ 518811 h 537845"/>
                <a:gd name="T94" fmla="*/ 377667 w 1377314"/>
                <a:gd name="T95" fmla="*/ 508713 h 537845"/>
                <a:gd name="T96" fmla="*/ 323164 w 1377314"/>
                <a:gd name="T97" fmla="*/ 496679 h 537845"/>
                <a:gd name="T98" fmla="*/ 271886 w 1377314"/>
                <a:gd name="T99" fmla="*/ 482823 h 537845"/>
                <a:gd name="T100" fmla="*/ 224122 w 1377314"/>
                <a:gd name="T101" fmla="*/ 467257 h 537845"/>
                <a:gd name="T102" fmla="*/ 180162 w 1377314"/>
                <a:gd name="T103" fmla="*/ 450094 h 537845"/>
                <a:gd name="T104" fmla="*/ 140292 w 1377314"/>
                <a:gd name="T105" fmla="*/ 431446 h 537845"/>
                <a:gd name="T106" fmla="*/ 104803 w 1377314"/>
                <a:gd name="T107" fmla="*/ 411425 h 537845"/>
                <a:gd name="T108" fmla="*/ 48118 w 1377314"/>
                <a:gd name="T109" fmla="*/ 367719 h 537845"/>
                <a:gd name="T110" fmla="*/ 12414 w 1377314"/>
                <a:gd name="T111" fmla="*/ 319877 h 537845"/>
                <a:gd name="T112" fmla="*/ 0 w 1377314"/>
                <a:gd name="T113" fmla="*/ 268799 h 5378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77314"/>
                <a:gd name="T172" fmla="*/ 0 h 537845"/>
                <a:gd name="T173" fmla="*/ 1377314 w 1377314"/>
                <a:gd name="T174" fmla="*/ 537845 h 5378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77314" h="537845">
                  <a:moveTo>
                    <a:pt x="0" y="268799"/>
                  </a:moveTo>
                  <a:lnTo>
                    <a:pt x="12414" y="217720"/>
                  </a:lnTo>
                  <a:lnTo>
                    <a:pt x="48118" y="169878"/>
                  </a:lnTo>
                  <a:lnTo>
                    <a:pt x="104803" y="126172"/>
                  </a:lnTo>
                  <a:lnTo>
                    <a:pt x="140292" y="106151"/>
                  </a:lnTo>
                  <a:lnTo>
                    <a:pt x="180162" y="87503"/>
                  </a:lnTo>
                  <a:lnTo>
                    <a:pt x="224122" y="70340"/>
                  </a:lnTo>
                  <a:lnTo>
                    <a:pt x="271886" y="54774"/>
                  </a:lnTo>
                  <a:lnTo>
                    <a:pt x="323164" y="40918"/>
                  </a:lnTo>
                  <a:lnTo>
                    <a:pt x="377667" y="28884"/>
                  </a:lnTo>
                  <a:lnTo>
                    <a:pt x="435108" y="18786"/>
                  </a:lnTo>
                  <a:lnTo>
                    <a:pt x="495197" y="10736"/>
                  </a:lnTo>
                  <a:lnTo>
                    <a:pt x="557647" y="4846"/>
                  </a:lnTo>
                  <a:lnTo>
                    <a:pt x="622168" y="1230"/>
                  </a:lnTo>
                  <a:lnTo>
                    <a:pt x="688473" y="0"/>
                  </a:lnTo>
                  <a:lnTo>
                    <a:pt x="754778" y="1230"/>
                  </a:lnTo>
                  <a:lnTo>
                    <a:pt x="819299" y="4846"/>
                  </a:lnTo>
                  <a:lnTo>
                    <a:pt x="881749" y="10736"/>
                  </a:lnTo>
                  <a:lnTo>
                    <a:pt x="941838" y="18786"/>
                  </a:lnTo>
                  <a:lnTo>
                    <a:pt x="999279" y="28884"/>
                  </a:lnTo>
                  <a:lnTo>
                    <a:pt x="1053782" y="40918"/>
                  </a:lnTo>
                  <a:lnTo>
                    <a:pt x="1105060" y="54774"/>
                  </a:lnTo>
                  <a:lnTo>
                    <a:pt x="1152824" y="70340"/>
                  </a:lnTo>
                  <a:lnTo>
                    <a:pt x="1196784" y="87503"/>
                  </a:lnTo>
                  <a:lnTo>
                    <a:pt x="1236654" y="106151"/>
                  </a:lnTo>
                  <a:lnTo>
                    <a:pt x="1272143" y="126172"/>
                  </a:lnTo>
                  <a:lnTo>
                    <a:pt x="1328828" y="169878"/>
                  </a:lnTo>
                  <a:lnTo>
                    <a:pt x="1364532" y="217720"/>
                  </a:lnTo>
                  <a:lnTo>
                    <a:pt x="1376947" y="268799"/>
                  </a:lnTo>
                  <a:lnTo>
                    <a:pt x="1373795" y="294686"/>
                  </a:lnTo>
                  <a:lnTo>
                    <a:pt x="1349447" y="344259"/>
                  </a:lnTo>
                  <a:lnTo>
                    <a:pt x="1302964" y="390146"/>
                  </a:lnTo>
                  <a:lnTo>
                    <a:pt x="1236654" y="431446"/>
                  </a:lnTo>
                  <a:lnTo>
                    <a:pt x="1196784" y="450094"/>
                  </a:lnTo>
                  <a:lnTo>
                    <a:pt x="1152824" y="467257"/>
                  </a:lnTo>
                  <a:lnTo>
                    <a:pt x="1105060" y="482823"/>
                  </a:lnTo>
                  <a:lnTo>
                    <a:pt x="1053782" y="496679"/>
                  </a:lnTo>
                  <a:lnTo>
                    <a:pt x="999279" y="508713"/>
                  </a:lnTo>
                  <a:lnTo>
                    <a:pt x="941838" y="518811"/>
                  </a:lnTo>
                  <a:lnTo>
                    <a:pt x="881749" y="526861"/>
                  </a:lnTo>
                  <a:lnTo>
                    <a:pt x="819299" y="532751"/>
                  </a:lnTo>
                  <a:lnTo>
                    <a:pt x="754778" y="536367"/>
                  </a:lnTo>
                  <a:lnTo>
                    <a:pt x="688473" y="537598"/>
                  </a:lnTo>
                  <a:lnTo>
                    <a:pt x="622168" y="536367"/>
                  </a:lnTo>
                  <a:lnTo>
                    <a:pt x="557647" y="532751"/>
                  </a:lnTo>
                  <a:lnTo>
                    <a:pt x="495197" y="526861"/>
                  </a:lnTo>
                  <a:lnTo>
                    <a:pt x="435108" y="518811"/>
                  </a:lnTo>
                  <a:lnTo>
                    <a:pt x="377667" y="508713"/>
                  </a:lnTo>
                  <a:lnTo>
                    <a:pt x="323164" y="496679"/>
                  </a:lnTo>
                  <a:lnTo>
                    <a:pt x="271886" y="482823"/>
                  </a:lnTo>
                  <a:lnTo>
                    <a:pt x="224122" y="467257"/>
                  </a:lnTo>
                  <a:lnTo>
                    <a:pt x="180162" y="450094"/>
                  </a:lnTo>
                  <a:lnTo>
                    <a:pt x="140292" y="431446"/>
                  </a:lnTo>
                  <a:lnTo>
                    <a:pt x="104803" y="411425"/>
                  </a:lnTo>
                  <a:lnTo>
                    <a:pt x="48118" y="367719"/>
                  </a:lnTo>
                  <a:lnTo>
                    <a:pt x="12414" y="319877"/>
                  </a:lnTo>
                  <a:lnTo>
                    <a:pt x="0" y="268799"/>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3156" name="object 74">
              <a:extLst>
                <a:ext uri="{FF2B5EF4-FFF2-40B4-BE49-F238E27FC236}">
                  <a16:creationId xmlns:a16="http://schemas.microsoft.com/office/drawing/2014/main" id="{2CF5EA12-B646-84F4-FC18-75A2B88F5E5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35096" y="5721095"/>
              <a:ext cx="1472184" cy="6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object 76">
            <a:extLst>
              <a:ext uri="{FF2B5EF4-FFF2-40B4-BE49-F238E27FC236}">
                <a16:creationId xmlns:a16="http://schemas.microsoft.com/office/drawing/2014/main" id="{05B1D3BA-6BA4-11CE-D893-FC24DBAE7C51}"/>
              </a:ext>
            </a:extLst>
          </p:cNvPr>
          <p:cNvSpPr txBox="1"/>
          <p:nvPr/>
        </p:nvSpPr>
        <p:spPr>
          <a:xfrm>
            <a:off x="3822700" y="5851525"/>
            <a:ext cx="696913" cy="258763"/>
          </a:xfrm>
          <a:prstGeom prst="rect">
            <a:avLst/>
          </a:prstGeom>
        </p:spPr>
        <p:txBody>
          <a:bodyPr lIns="0" tIns="12700" rIns="0" bIns="0">
            <a:spAutoFit/>
          </a:bodyPr>
          <a:lstStyle/>
          <a:p>
            <a:pPr marL="12700">
              <a:spcBef>
                <a:spcPts val="100"/>
              </a:spcBef>
              <a:defRPr/>
            </a:pPr>
            <a:r>
              <a:rPr sz="1600" spc="-15" dirty="0">
                <a:latin typeface="Calibri"/>
                <a:cs typeface="Calibri"/>
              </a:rPr>
              <a:t>Faszien</a:t>
            </a:r>
            <a:endParaRPr sz="1600" dirty="0">
              <a:latin typeface="Calibri"/>
              <a:cs typeface="Calibri"/>
            </a:endParaRPr>
          </a:p>
        </p:txBody>
      </p:sp>
      <p:grpSp>
        <p:nvGrpSpPr>
          <p:cNvPr id="3097" name="object 77">
            <a:extLst>
              <a:ext uri="{FF2B5EF4-FFF2-40B4-BE49-F238E27FC236}">
                <a16:creationId xmlns:a16="http://schemas.microsoft.com/office/drawing/2014/main" id="{20EAB550-F3BE-7589-A4CB-06621E84E17D}"/>
              </a:ext>
            </a:extLst>
          </p:cNvPr>
          <p:cNvGrpSpPr>
            <a:grpSpLocks/>
          </p:cNvGrpSpPr>
          <p:nvPr/>
        </p:nvGrpSpPr>
        <p:grpSpPr bwMode="auto">
          <a:xfrm>
            <a:off x="2544763" y="1192213"/>
            <a:ext cx="1470025" cy="639762"/>
            <a:chOff x="2545079" y="1191767"/>
            <a:chExt cx="1469390" cy="640080"/>
          </a:xfrm>
        </p:grpSpPr>
        <p:pic>
          <p:nvPicPr>
            <p:cNvPr id="3137" name="object 78">
              <a:extLst>
                <a:ext uri="{FF2B5EF4-FFF2-40B4-BE49-F238E27FC236}">
                  <a16:creationId xmlns:a16="http://schemas.microsoft.com/office/drawing/2014/main" id="{B5A1CD41-6256-6ED9-D4DE-6398A50D407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45079" y="1191767"/>
              <a:ext cx="146913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8" name="object 79">
              <a:extLst>
                <a:ext uri="{FF2B5EF4-FFF2-40B4-BE49-F238E27FC236}">
                  <a16:creationId xmlns:a16="http://schemas.microsoft.com/office/drawing/2014/main" id="{178A7DD8-580E-A158-3699-A3C382850FC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61487" y="1258823"/>
              <a:ext cx="1036319" cy="57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9" name="object 80">
              <a:extLst>
                <a:ext uri="{FF2B5EF4-FFF2-40B4-BE49-F238E27FC236}">
                  <a16:creationId xmlns:a16="http://schemas.microsoft.com/office/drawing/2014/main" id="{DF13D894-2730-14E9-2159-396C27E50BF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90800" y="1216526"/>
              <a:ext cx="1376946" cy="53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0" name="object 81">
              <a:extLst>
                <a:ext uri="{FF2B5EF4-FFF2-40B4-BE49-F238E27FC236}">
                  <a16:creationId xmlns:a16="http://schemas.microsoft.com/office/drawing/2014/main" id="{CE640CF8-162C-D2BB-E351-3AD95C4BCCAC}"/>
                </a:ext>
              </a:extLst>
            </p:cNvPr>
            <p:cNvSpPr>
              <a:spLocks/>
            </p:cNvSpPr>
            <p:nvPr/>
          </p:nvSpPr>
          <p:spPr bwMode="auto">
            <a:xfrm>
              <a:off x="2590799" y="1216526"/>
              <a:ext cx="1377315" cy="537845"/>
            </a:xfrm>
            <a:custGeom>
              <a:avLst/>
              <a:gdLst>
                <a:gd name="T0" fmla="*/ 0 w 1377314"/>
                <a:gd name="T1" fmla="*/ 268799 h 537844"/>
                <a:gd name="T2" fmla="*/ 12414 w 1377314"/>
                <a:gd name="T3" fmla="*/ 217720 h 537844"/>
                <a:gd name="T4" fmla="*/ 48118 w 1377314"/>
                <a:gd name="T5" fmla="*/ 169878 h 537844"/>
                <a:gd name="T6" fmla="*/ 104803 w 1377314"/>
                <a:gd name="T7" fmla="*/ 126172 h 537844"/>
                <a:gd name="T8" fmla="*/ 140292 w 1377314"/>
                <a:gd name="T9" fmla="*/ 106151 h 537844"/>
                <a:gd name="T10" fmla="*/ 180162 w 1377314"/>
                <a:gd name="T11" fmla="*/ 87503 h 537844"/>
                <a:gd name="T12" fmla="*/ 224122 w 1377314"/>
                <a:gd name="T13" fmla="*/ 70340 h 537844"/>
                <a:gd name="T14" fmla="*/ 271886 w 1377314"/>
                <a:gd name="T15" fmla="*/ 54774 h 537844"/>
                <a:gd name="T16" fmla="*/ 323164 w 1377314"/>
                <a:gd name="T17" fmla="*/ 40918 h 537844"/>
                <a:gd name="T18" fmla="*/ 377667 w 1377314"/>
                <a:gd name="T19" fmla="*/ 28884 h 537844"/>
                <a:gd name="T20" fmla="*/ 435108 w 1377314"/>
                <a:gd name="T21" fmla="*/ 18786 h 537844"/>
                <a:gd name="T22" fmla="*/ 495197 w 1377314"/>
                <a:gd name="T23" fmla="*/ 10736 h 537844"/>
                <a:gd name="T24" fmla="*/ 557647 w 1377314"/>
                <a:gd name="T25" fmla="*/ 4846 h 537844"/>
                <a:gd name="T26" fmla="*/ 622168 w 1377314"/>
                <a:gd name="T27" fmla="*/ 1230 h 537844"/>
                <a:gd name="T28" fmla="*/ 688473 w 1377314"/>
                <a:gd name="T29" fmla="*/ 0 h 537844"/>
                <a:gd name="T30" fmla="*/ 754791 w 1377314"/>
                <a:gd name="T31" fmla="*/ 1230 h 537844"/>
                <a:gd name="T32" fmla="*/ 819312 w 1377314"/>
                <a:gd name="T33" fmla="*/ 4846 h 537844"/>
                <a:gd name="T34" fmla="*/ 881762 w 1377314"/>
                <a:gd name="T35" fmla="*/ 10736 h 537844"/>
                <a:gd name="T36" fmla="*/ 941851 w 1377314"/>
                <a:gd name="T37" fmla="*/ 18786 h 537844"/>
                <a:gd name="T38" fmla="*/ 999292 w 1377314"/>
                <a:gd name="T39" fmla="*/ 28884 h 537844"/>
                <a:gd name="T40" fmla="*/ 1053795 w 1377314"/>
                <a:gd name="T41" fmla="*/ 40918 h 537844"/>
                <a:gd name="T42" fmla="*/ 1105073 w 1377314"/>
                <a:gd name="T43" fmla="*/ 54774 h 537844"/>
                <a:gd name="T44" fmla="*/ 1152837 w 1377314"/>
                <a:gd name="T45" fmla="*/ 70340 h 537844"/>
                <a:gd name="T46" fmla="*/ 1196797 w 1377314"/>
                <a:gd name="T47" fmla="*/ 87503 h 537844"/>
                <a:gd name="T48" fmla="*/ 1236667 w 1377314"/>
                <a:gd name="T49" fmla="*/ 106151 h 537844"/>
                <a:gd name="T50" fmla="*/ 1272156 w 1377314"/>
                <a:gd name="T51" fmla="*/ 126172 h 537844"/>
                <a:gd name="T52" fmla="*/ 1328841 w 1377314"/>
                <a:gd name="T53" fmla="*/ 169878 h 537844"/>
                <a:gd name="T54" fmla="*/ 1364545 w 1377314"/>
                <a:gd name="T55" fmla="*/ 217720 h 537844"/>
                <a:gd name="T56" fmla="*/ 1376960 w 1377314"/>
                <a:gd name="T57" fmla="*/ 268799 h 537844"/>
                <a:gd name="T58" fmla="*/ 1373808 w 1377314"/>
                <a:gd name="T59" fmla="*/ 294699 h 537844"/>
                <a:gd name="T60" fmla="*/ 1349460 w 1377314"/>
                <a:gd name="T61" fmla="*/ 344272 h 537844"/>
                <a:gd name="T62" fmla="*/ 1302977 w 1377314"/>
                <a:gd name="T63" fmla="*/ 390159 h 537844"/>
                <a:gd name="T64" fmla="*/ 1236667 w 1377314"/>
                <a:gd name="T65" fmla="*/ 431459 h 537844"/>
                <a:gd name="T66" fmla="*/ 1196797 w 1377314"/>
                <a:gd name="T67" fmla="*/ 450107 h 537844"/>
                <a:gd name="T68" fmla="*/ 1152837 w 1377314"/>
                <a:gd name="T69" fmla="*/ 467270 h 537844"/>
                <a:gd name="T70" fmla="*/ 1105073 w 1377314"/>
                <a:gd name="T71" fmla="*/ 482836 h 537844"/>
                <a:gd name="T72" fmla="*/ 1053795 w 1377314"/>
                <a:gd name="T73" fmla="*/ 496692 h 537844"/>
                <a:gd name="T74" fmla="*/ 999292 w 1377314"/>
                <a:gd name="T75" fmla="*/ 508726 h 537844"/>
                <a:gd name="T76" fmla="*/ 941851 w 1377314"/>
                <a:gd name="T77" fmla="*/ 518824 h 537844"/>
                <a:gd name="T78" fmla="*/ 881762 w 1377314"/>
                <a:gd name="T79" fmla="*/ 526874 h 537844"/>
                <a:gd name="T80" fmla="*/ 819312 w 1377314"/>
                <a:gd name="T81" fmla="*/ 532764 h 537844"/>
                <a:gd name="T82" fmla="*/ 754791 w 1377314"/>
                <a:gd name="T83" fmla="*/ 536380 h 537844"/>
                <a:gd name="T84" fmla="*/ 688473 w 1377314"/>
                <a:gd name="T85" fmla="*/ 537611 h 537844"/>
                <a:gd name="T86" fmla="*/ 622168 w 1377314"/>
                <a:gd name="T87" fmla="*/ 536380 h 537844"/>
                <a:gd name="T88" fmla="*/ 557647 w 1377314"/>
                <a:gd name="T89" fmla="*/ 532764 h 537844"/>
                <a:gd name="T90" fmla="*/ 495197 w 1377314"/>
                <a:gd name="T91" fmla="*/ 526874 h 537844"/>
                <a:gd name="T92" fmla="*/ 435108 w 1377314"/>
                <a:gd name="T93" fmla="*/ 518824 h 537844"/>
                <a:gd name="T94" fmla="*/ 377667 w 1377314"/>
                <a:gd name="T95" fmla="*/ 508726 h 537844"/>
                <a:gd name="T96" fmla="*/ 323164 w 1377314"/>
                <a:gd name="T97" fmla="*/ 496692 h 537844"/>
                <a:gd name="T98" fmla="*/ 271886 w 1377314"/>
                <a:gd name="T99" fmla="*/ 482836 h 537844"/>
                <a:gd name="T100" fmla="*/ 224122 w 1377314"/>
                <a:gd name="T101" fmla="*/ 467270 h 537844"/>
                <a:gd name="T102" fmla="*/ 180162 w 1377314"/>
                <a:gd name="T103" fmla="*/ 450107 h 537844"/>
                <a:gd name="T104" fmla="*/ 140292 w 1377314"/>
                <a:gd name="T105" fmla="*/ 431459 h 537844"/>
                <a:gd name="T106" fmla="*/ 104803 w 1377314"/>
                <a:gd name="T107" fmla="*/ 411438 h 537844"/>
                <a:gd name="T108" fmla="*/ 48118 w 1377314"/>
                <a:gd name="T109" fmla="*/ 367732 h 537844"/>
                <a:gd name="T110" fmla="*/ 12414 w 1377314"/>
                <a:gd name="T111" fmla="*/ 319890 h 537844"/>
                <a:gd name="T112" fmla="*/ 0 w 1377314"/>
                <a:gd name="T113" fmla="*/ 268799 h 5378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77314"/>
                <a:gd name="T172" fmla="*/ 0 h 537844"/>
                <a:gd name="T173" fmla="*/ 1377314 w 1377314"/>
                <a:gd name="T174" fmla="*/ 537844 h 5378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77314" h="537844">
                  <a:moveTo>
                    <a:pt x="0" y="268799"/>
                  </a:moveTo>
                  <a:lnTo>
                    <a:pt x="12414" y="217720"/>
                  </a:lnTo>
                  <a:lnTo>
                    <a:pt x="48118" y="169878"/>
                  </a:lnTo>
                  <a:lnTo>
                    <a:pt x="104803" y="126172"/>
                  </a:lnTo>
                  <a:lnTo>
                    <a:pt x="140292" y="106151"/>
                  </a:lnTo>
                  <a:lnTo>
                    <a:pt x="180162" y="87503"/>
                  </a:lnTo>
                  <a:lnTo>
                    <a:pt x="224122" y="70340"/>
                  </a:lnTo>
                  <a:lnTo>
                    <a:pt x="271886" y="54774"/>
                  </a:lnTo>
                  <a:lnTo>
                    <a:pt x="323164" y="40918"/>
                  </a:lnTo>
                  <a:lnTo>
                    <a:pt x="377667" y="28884"/>
                  </a:lnTo>
                  <a:lnTo>
                    <a:pt x="435108" y="18786"/>
                  </a:lnTo>
                  <a:lnTo>
                    <a:pt x="495197" y="10736"/>
                  </a:lnTo>
                  <a:lnTo>
                    <a:pt x="557647" y="4846"/>
                  </a:lnTo>
                  <a:lnTo>
                    <a:pt x="622168" y="1230"/>
                  </a:lnTo>
                  <a:lnTo>
                    <a:pt x="688473" y="0"/>
                  </a:lnTo>
                  <a:lnTo>
                    <a:pt x="754778" y="1230"/>
                  </a:lnTo>
                  <a:lnTo>
                    <a:pt x="819299" y="4846"/>
                  </a:lnTo>
                  <a:lnTo>
                    <a:pt x="881749" y="10736"/>
                  </a:lnTo>
                  <a:lnTo>
                    <a:pt x="941838" y="18786"/>
                  </a:lnTo>
                  <a:lnTo>
                    <a:pt x="999279" y="28884"/>
                  </a:lnTo>
                  <a:lnTo>
                    <a:pt x="1053782" y="40918"/>
                  </a:lnTo>
                  <a:lnTo>
                    <a:pt x="1105060" y="54774"/>
                  </a:lnTo>
                  <a:lnTo>
                    <a:pt x="1152824" y="70340"/>
                  </a:lnTo>
                  <a:lnTo>
                    <a:pt x="1196784" y="87503"/>
                  </a:lnTo>
                  <a:lnTo>
                    <a:pt x="1236654" y="106151"/>
                  </a:lnTo>
                  <a:lnTo>
                    <a:pt x="1272143" y="126172"/>
                  </a:lnTo>
                  <a:lnTo>
                    <a:pt x="1328828" y="169878"/>
                  </a:lnTo>
                  <a:lnTo>
                    <a:pt x="1364532" y="217720"/>
                  </a:lnTo>
                  <a:lnTo>
                    <a:pt x="1376947" y="268799"/>
                  </a:lnTo>
                  <a:lnTo>
                    <a:pt x="1373795" y="294686"/>
                  </a:lnTo>
                  <a:lnTo>
                    <a:pt x="1349447" y="344259"/>
                  </a:lnTo>
                  <a:lnTo>
                    <a:pt x="1302964" y="390146"/>
                  </a:lnTo>
                  <a:lnTo>
                    <a:pt x="1236654" y="431446"/>
                  </a:lnTo>
                  <a:lnTo>
                    <a:pt x="1196784" y="450094"/>
                  </a:lnTo>
                  <a:lnTo>
                    <a:pt x="1152824" y="467257"/>
                  </a:lnTo>
                  <a:lnTo>
                    <a:pt x="1105060" y="482823"/>
                  </a:lnTo>
                  <a:lnTo>
                    <a:pt x="1053782" y="496679"/>
                  </a:lnTo>
                  <a:lnTo>
                    <a:pt x="999279" y="508713"/>
                  </a:lnTo>
                  <a:lnTo>
                    <a:pt x="941838" y="518811"/>
                  </a:lnTo>
                  <a:lnTo>
                    <a:pt x="881749" y="526861"/>
                  </a:lnTo>
                  <a:lnTo>
                    <a:pt x="819299" y="532751"/>
                  </a:lnTo>
                  <a:lnTo>
                    <a:pt x="754778" y="536367"/>
                  </a:lnTo>
                  <a:lnTo>
                    <a:pt x="688473" y="537598"/>
                  </a:lnTo>
                  <a:lnTo>
                    <a:pt x="622168" y="536367"/>
                  </a:lnTo>
                  <a:lnTo>
                    <a:pt x="557647" y="532751"/>
                  </a:lnTo>
                  <a:lnTo>
                    <a:pt x="495197" y="526861"/>
                  </a:lnTo>
                  <a:lnTo>
                    <a:pt x="435108" y="518811"/>
                  </a:lnTo>
                  <a:lnTo>
                    <a:pt x="377667" y="508713"/>
                  </a:lnTo>
                  <a:lnTo>
                    <a:pt x="323164" y="496679"/>
                  </a:lnTo>
                  <a:lnTo>
                    <a:pt x="271886" y="482823"/>
                  </a:lnTo>
                  <a:lnTo>
                    <a:pt x="224122" y="467257"/>
                  </a:lnTo>
                  <a:lnTo>
                    <a:pt x="180162" y="450094"/>
                  </a:lnTo>
                  <a:lnTo>
                    <a:pt x="140292" y="431446"/>
                  </a:lnTo>
                  <a:lnTo>
                    <a:pt x="104803" y="411425"/>
                  </a:lnTo>
                  <a:lnTo>
                    <a:pt x="48118" y="367719"/>
                  </a:lnTo>
                  <a:lnTo>
                    <a:pt x="12414" y="319877"/>
                  </a:lnTo>
                  <a:lnTo>
                    <a:pt x="0" y="268799"/>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82" name="object 82">
            <a:extLst>
              <a:ext uri="{FF2B5EF4-FFF2-40B4-BE49-F238E27FC236}">
                <a16:creationId xmlns:a16="http://schemas.microsoft.com/office/drawing/2014/main" id="{8D6D51E2-B754-BD8E-B7C2-686619A4B351}"/>
              </a:ext>
            </a:extLst>
          </p:cNvPr>
          <p:cNvSpPr txBox="1"/>
          <p:nvPr/>
        </p:nvSpPr>
        <p:spPr>
          <a:xfrm>
            <a:off x="2409825" y="1322388"/>
            <a:ext cx="1217613" cy="671512"/>
          </a:xfrm>
          <a:prstGeom prst="rect">
            <a:avLst/>
          </a:prstGeom>
        </p:spPr>
        <p:txBody>
          <a:bodyPr lIns="0" tIns="12700" rIns="0" bIns="0">
            <a:spAutoFit/>
          </a:bodyPr>
          <a:lstStyle/>
          <a:p>
            <a:pPr marL="531495">
              <a:spcBef>
                <a:spcPts val="100"/>
              </a:spcBef>
              <a:defRPr/>
            </a:pPr>
            <a:r>
              <a:rPr sz="1600" spc="-15" dirty="0">
                <a:latin typeface="Calibri"/>
                <a:cs typeface="Calibri"/>
              </a:rPr>
              <a:t>Faszien</a:t>
            </a:r>
            <a:endParaRPr sz="1600" dirty="0">
              <a:latin typeface="Calibri"/>
              <a:cs typeface="Calibri"/>
            </a:endParaRPr>
          </a:p>
          <a:p>
            <a:pPr marL="12700">
              <a:spcBef>
                <a:spcPts val="1285"/>
              </a:spcBef>
              <a:defRPr/>
            </a:pPr>
            <a:r>
              <a:rPr sz="1600" spc="-5" dirty="0">
                <a:latin typeface="+mn-lt"/>
                <a:cs typeface="Times New Roman"/>
              </a:rPr>
              <a:t>Gelenke</a:t>
            </a:r>
            <a:endParaRPr sz="1600" dirty="0">
              <a:latin typeface="+mn-lt"/>
              <a:cs typeface="Times New Roman"/>
            </a:endParaRPr>
          </a:p>
        </p:txBody>
      </p:sp>
      <p:grpSp>
        <p:nvGrpSpPr>
          <p:cNvPr id="3099" name="object 83">
            <a:extLst>
              <a:ext uri="{FF2B5EF4-FFF2-40B4-BE49-F238E27FC236}">
                <a16:creationId xmlns:a16="http://schemas.microsoft.com/office/drawing/2014/main" id="{E5CE2421-FFA2-BD8E-B4F4-294ABB5AD03F}"/>
              </a:ext>
            </a:extLst>
          </p:cNvPr>
          <p:cNvGrpSpPr>
            <a:grpSpLocks/>
          </p:cNvGrpSpPr>
          <p:nvPr/>
        </p:nvGrpSpPr>
        <p:grpSpPr bwMode="auto">
          <a:xfrm>
            <a:off x="6784975" y="4668838"/>
            <a:ext cx="1470025" cy="638175"/>
            <a:chOff x="6784847" y="4669535"/>
            <a:chExt cx="1469390" cy="637540"/>
          </a:xfrm>
        </p:grpSpPr>
        <p:pic>
          <p:nvPicPr>
            <p:cNvPr id="3133" name="object 84">
              <a:extLst>
                <a:ext uri="{FF2B5EF4-FFF2-40B4-BE49-F238E27FC236}">
                  <a16:creationId xmlns:a16="http://schemas.microsoft.com/office/drawing/2014/main" id="{EEAE4861-7C04-D112-26A8-FDF5AF55251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84847" y="4669535"/>
              <a:ext cx="1469136"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object 85">
              <a:extLst>
                <a:ext uri="{FF2B5EF4-FFF2-40B4-BE49-F238E27FC236}">
                  <a16:creationId xmlns:a16="http://schemas.microsoft.com/office/drawing/2014/main" id="{113CAB8D-DDB0-0877-47F8-A444B43D051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01255" y="4733543"/>
              <a:ext cx="1036320" cy="57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5" name="object 86">
              <a:extLst>
                <a:ext uri="{FF2B5EF4-FFF2-40B4-BE49-F238E27FC236}">
                  <a16:creationId xmlns:a16="http://schemas.microsoft.com/office/drawing/2014/main" id="{DE6E2C7F-368B-D9EB-A934-4E23A04775E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30983" y="4691602"/>
              <a:ext cx="1376947" cy="53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6" name="object 87">
              <a:extLst>
                <a:ext uri="{FF2B5EF4-FFF2-40B4-BE49-F238E27FC236}">
                  <a16:creationId xmlns:a16="http://schemas.microsoft.com/office/drawing/2014/main" id="{87BDBBEE-0704-6600-003F-935FC26BD535}"/>
                </a:ext>
              </a:extLst>
            </p:cNvPr>
            <p:cNvSpPr>
              <a:spLocks/>
            </p:cNvSpPr>
            <p:nvPr/>
          </p:nvSpPr>
          <p:spPr bwMode="auto">
            <a:xfrm>
              <a:off x="6830983" y="4691602"/>
              <a:ext cx="1377315" cy="537845"/>
            </a:xfrm>
            <a:custGeom>
              <a:avLst/>
              <a:gdLst>
                <a:gd name="T0" fmla="*/ 0 w 1377315"/>
                <a:gd name="T1" fmla="*/ 268799 h 537845"/>
                <a:gd name="T2" fmla="*/ 12414 w 1377315"/>
                <a:gd name="T3" fmla="*/ 217720 h 537845"/>
                <a:gd name="T4" fmla="*/ 48118 w 1377315"/>
                <a:gd name="T5" fmla="*/ 169878 h 537845"/>
                <a:gd name="T6" fmla="*/ 104803 w 1377315"/>
                <a:gd name="T7" fmla="*/ 126172 h 537845"/>
                <a:gd name="T8" fmla="*/ 140292 w 1377315"/>
                <a:gd name="T9" fmla="*/ 106151 h 537845"/>
                <a:gd name="T10" fmla="*/ 180162 w 1377315"/>
                <a:gd name="T11" fmla="*/ 87503 h 537845"/>
                <a:gd name="T12" fmla="*/ 224122 w 1377315"/>
                <a:gd name="T13" fmla="*/ 70340 h 537845"/>
                <a:gd name="T14" fmla="*/ 271886 w 1377315"/>
                <a:gd name="T15" fmla="*/ 54774 h 537845"/>
                <a:gd name="T16" fmla="*/ 323164 w 1377315"/>
                <a:gd name="T17" fmla="*/ 40918 h 537845"/>
                <a:gd name="T18" fmla="*/ 377667 w 1377315"/>
                <a:gd name="T19" fmla="*/ 28884 h 537845"/>
                <a:gd name="T20" fmla="*/ 435108 w 1377315"/>
                <a:gd name="T21" fmla="*/ 18786 h 537845"/>
                <a:gd name="T22" fmla="*/ 495197 w 1377315"/>
                <a:gd name="T23" fmla="*/ 10736 h 537845"/>
                <a:gd name="T24" fmla="*/ 557647 w 1377315"/>
                <a:gd name="T25" fmla="*/ 4846 h 537845"/>
                <a:gd name="T26" fmla="*/ 622168 w 1377315"/>
                <a:gd name="T27" fmla="*/ 1230 h 537845"/>
                <a:gd name="T28" fmla="*/ 688473 w 1377315"/>
                <a:gd name="T29" fmla="*/ 0 h 537845"/>
                <a:gd name="T30" fmla="*/ 754778 w 1377315"/>
                <a:gd name="T31" fmla="*/ 1230 h 537845"/>
                <a:gd name="T32" fmla="*/ 819299 w 1377315"/>
                <a:gd name="T33" fmla="*/ 4846 h 537845"/>
                <a:gd name="T34" fmla="*/ 881749 w 1377315"/>
                <a:gd name="T35" fmla="*/ 10736 h 537845"/>
                <a:gd name="T36" fmla="*/ 941838 w 1377315"/>
                <a:gd name="T37" fmla="*/ 18786 h 537845"/>
                <a:gd name="T38" fmla="*/ 999279 w 1377315"/>
                <a:gd name="T39" fmla="*/ 28884 h 537845"/>
                <a:gd name="T40" fmla="*/ 1053782 w 1377315"/>
                <a:gd name="T41" fmla="*/ 40918 h 537845"/>
                <a:gd name="T42" fmla="*/ 1105060 w 1377315"/>
                <a:gd name="T43" fmla="*/ 54774 h 537845"/>
                <a:gd name="T44" fmla="*/ 1152824 w 1377315"/>
                <a:gd name="T45" fmla="*/ 70340 h 537845"/>
                <a:gd name="T46" fmla="*/ 1196784 w 1377315"/>
                <a:gd name="T47" fmla="*/ 87503 h 537845"/>
                <a:gd name="T48" fmla="*/ 1236654 w 1377315"/>
                <a:gd name="T49" fmla="*/ 106151 h 537845"/>
                <a:gd name="T50" fmla="*/ 1272143 w 1377315"/>
                <a:gd name="T51" fmla="*/ 126172 h 537845"/>
                <a:gd name="T52" fmla="*/ 1328828 w 1377315"/>
                <a:gd name="T53" fmla="*/ 169878 h 537845"/>
                <a:gd name="T54" fmla="*/ 1364532 w 1377315"/>
                <a:gd name="T55" fmla="*/ 217720 h 537845"/>
                <a:gd name="T56" fmla="*/ 1376947 w 1377315"/>
                <a:gd name="T57" fmla="*/ 268799 h 537845"/>
                <a:gd name="T58" fmla="*/ 1373795 w 1377315"/>
                <a:gd name="T59" fmla="*/ 294686 h 537845"/>
                <a:gd name="T60" fmla="*/ 1349447 w 1377315"/>
                <a:gd name="T61" fmla="*/ 344259 h 537845"/>
                <a:gd name="T62" fmla="*/ 1302964 w 1377315"/>
                <a:gd name="T63" fmla="*/ 390146 h 537845"/>
                <a:gd name="T64" fmla="*/ 1236654 w 1377315"/>
                <a:gd name="T65" fmla="*/ 431446 h 537845"/>
                <a:gd name="T66" fmla="*/ 1196784 w 1377315"/>
                <a:gd name="T67" fmla="*/ 450094 h 537845"/>
                <a:gd name="T68" fmla="*/ 1152824 w 1377315"/>
                <a:gd name="T69" fmla="*/ 467257 h 537845"/>
                <a:gd name="T70" fmla="*/ 1105060 w 1377315"/>
                <a:gd name="T71" fmla="*/ 482823 h 537845"/>
                <a:gd name="T72" fmla="*/ 1053782 w 1377315"/>
                <a:gd name="T73" fmla="*/ 496679 h 537845"/>
                <a:gd name="T74" fmla="*/ 999279 w 1377315"/>
                <a:gd name="T75" fmla="*/ 508713 h 537845"/>
                <a:gd name="T76" fmla="*/ 941838 w 1377315"/>
                <a:gd name="T77" fmla="*/ 518811 h 537845"/>
                <a:gd name="T78" fmla="*/ 881749 w 1377315"/>
                <a:gd name="T79" fmla="*/ 526861 h 537845"/>
                <a:gd name="T80" fmla="*/ 819299 w 1377315"/>
                <a:gd name="T81" fmla="*/ 532751 h 537845"/>
                <a:gd name="T82" fmla="*/ 754778 w 1377315"/>
                <a:gd name="T83" fmla="*/ 536367 h 537845"/>
                <a:gd name="T84" fmla="*/ 688473 w 1377315"/>
                <a:gd name="T85" fmla="*/ 537598 h 537845"/>
                <a:gd name="T86" fmla="*/ 622168 w 1377315"/>
                <a:gd name="T87" fmla="*/ 536367 h 537845"/>
                <a:gd name="T88" fmla="*/ 557647 w 1377315"/>
                <a:gd name="T89" fmla="*/ 532751 h 537845"/>
                <a:gd name="T90" fmla="*/ 495197 w 1377315"/>
                <a:gd name="T91" fmla="*/ 526861 h 537845"/>
                <a:gd name="T92" fmla="*/ 435108 w 1377315"/>
                <a:gd name="T93" fmla="*/ 518811 h 537845"/>
                <a:gd name="T94" fmla="*/ 377667 w 1377315"/>
                <a:gd name="T95" fmla="*/ 508713 h 537845"/>
                <a:gd name="T96" fmla="*/ 323164 w 1377315"/>
                <a:gd name="T97" fmla="*/ 496679 h 537845"/>
                <a:gd name="T98" fmla="*/ 271886 w 1377315"/>
                <a:gd name="T99" fmla="*/ 482823 h 537845"/>
                <a:gd name="T100" fmla="*/ 224122 w 1377315"/>
                <a:gd name="T101" fmla="*/ 467257 h 537845"/>
                <a:gd name="T102" fmla="*/ 180162 w 1377315"/>
                <a:gd name="T103" fmla="*/ 450094 h 537845"/>
                <a:gd name="T104" fmla="*/ 140292 w 1377315"/>
                <a:gd name="T105" fmla="*/ 431446 h 537845"/>
                <a:gd name="T106" fmla="*/ 104803 w 1377315"/>
                <a:gd name="T107" fmla="*/ 411425 h 537845"/>
                <a:gd name="T108" fmla="*/ 48118 w 1377315"/>
                <a:gd name="T109" fmla="*/ 367719 h 537845"/>
                <a:gd name="T110" fmla="*/ 12414 w 1377315"/>
                <a:gd name="T111" fmla="*/ 319877 h 537845"/>
                <a:gd name="T112" fmla="*/ 0 w 1377315"/>
                <a:gd name="T113" fmla="*/ 268799 h 5378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77315"/>
                <a:gd name="T172" fmla="*/ 0 h 537845"/>
                <a:gd name="T173" fmla="*/ 1377315 w 1377315"/>
                <a:gd name="T174" fmla="*/ 537845 h 5378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77315" h="537845">
                  <a:moveTo>
                    <a:pt x="0" y="268799"/>
                  </a:moveTo>
                  <a:lnTo>
                    <a:pt x="12414" y="217720"/>
                  </a:lnTo>
                  <a:lnTo>
                    <a:pt x="48118" y="169878"/>
                  </a:lnTo>
                  <a:lnTo>
                    <a:pt x="104803" y="126172"/>
                  </a:lnTo>
                  <a:lnTo>
                    <a:pt x="140292" y="106151"/>
                  </a:lnTo>
                  <a:lnTo>
                    <a:pt x="180162" y="87503"/>
                  </a:lnTo>
                  <a:lnTo>
                    <a:pt x="224122" y="70340"/>
                  </a:lnTo>
                  <a:lnTo>
                    <a:pt x="271886" y="54774"/>
                  </a:lnTo>
                  <a:lnTo>
                    <a:pt x="323164" y="40918"/>
                  </a:lnTo>
                  <a:lnTo>
                    <a:pt x="377667" y="28884"/>
                  </a:lnTo>
                  <a:lnTo>
                    <a:pt x="435108" y="18786"/>
                  </a:lnTo>
                  <a:lnTo>
                    <a:pt x="495197" y="10736"/>
                  </a:lnTo>
                  <a:lnTo>
                    <a:pt x="557647" y="4846"/>
                  </a:lnTo>
                  <a:lnTo>
                    <a:pt x="622168" y="1230"/>
                  </a:lnTo>
                  <a:lnTo>
                    <a:pt x="688473" y="0"/>
                  </a:lnTo>
                  <a:lnTo>
                    <a:pt x="754778" y="1230"/>
                  </a:lnTo>
                  <a:lnTo>
                    <a:pt x="819299" y="4846"/>
                  </a:lnTo>
                  <a:lnTo>
                    <a:pt x="881749" y="10736"/>
                  </a:lnTo>
                  <a:lnTo>
                    <a:pt x="941838" y="18786"/>
                  </a:lnTo>
                  <a:lnTo>
                    <a:pt x="999279" y="28884"/>
                  </a:lnTo>
                  <a:lnTo>
                    <a:pt x="1053782" y="40918"/>
                  </a:lnTo>
                  <a:lnTo>
                    <a:pt x="1105060" y="54774"/>
                  </a:lnTo>
                  <a:lnTo>
                    <a:pt x="1152824" y="70340"/>
                  </a:lnTo>
                  <a:lnTo>
                    <a:pt x="1196784" y="87503"/>
                  </a:lnTo>
                  <a:lnTo>
                    <a:pt x="1236654" y="106151"/>
                  </a:lnTo>
                  <a:lnTo>
                    <a:pt x="1272143" y="126172"/>
                  </a:lnTo>
                  <a:lnTo>
                    <a:pt x="1328828" y="169878"/>
                  </a:lnTo>
                  <a:lnTo>
                    <a:pt x="1364532" y="217720"/>
                  </a:lnTo>
                  <a:lnTo>
                    <a:pt x="1376947" y="268799"/>
                  </a:lnTo>
                  <a:lnTo>
                    <a:pt x="1373795" y="294686"/>
                  </a:lnTo>
                  <a:lnTo>
                    <a:pt x="1349447" y="344259"/>
                  </a:lnTo>
                  <a:lnTo>
                    <a:pt x="1302964" y="390146"/>
                  </a:lnTo>
                  <a:lnTo>
                    <a:pt x="1236654" y="431446"/>
                  </a:lnTo>
                  <a:lnTo>
                    <a:pt x="1196784" y="450094"/>
                  </a:lnTo>
                  <a:lnTo>
                    <a:pt x="1152824" y="467257"/>
                  </a:lnTo>
                  <a:lnTo>
                    <a:pt x="1105060" y="482823"/>
                  </a:lnTo>
                  <a:lnTo>
                    <a:pt x="1053782" y="496679"/>
                  </a:lnTo>
                  <a:lnTo>
                    <a:pt x="999279" y="508713"/>
                  </a:lnTo>
                  <a:lnTo>
                    <a:pt x="941838" y="518811"/>
                  </a:lnTo>
                  <a:lnTo>
                    <a:pt x="881749" y="526861"/>
                  </a:lnTo>
                  <a:lnTo>
                    <a:pt x="819299" y="532751"/>
                  </a:lnTo>
                  <a:lnTo>
                    <a:pt x="754778" y="536367"/>
                  </a:lnTo>
                  <a:lnTo>
                    <a:pt x="688473" y="537598"/>
                  </a:lnTo>
                  <a:lnTo>
                    <a:pt x="622168" y="536367"/>
                  </a:lnTo>
                  <a:lnTo>
                    <a:pt x="557647" y="532751"/>
                  </a:lnTo>
                  <a:lnTo>
                    <a:pt x="495197" y="526861"/>
                  </a:lnTo>
                  <a:lnTo>
                    <a:pt x="435108" y="518811"/>
                  </a:lnTo>
                  <a:lnTo>
                    <a:pt x="377667" y="508713"/>
                  </a:lnTo>
                  <a:lnTo>
                    <a:pt x="323164" y="496679"/>
                  </a:lnTo>
                  <a:lnTo>
                    <a:pt x="271886" y="482823"/>
                  </a:lnTo>
                  <a:lnTo>
                    <a:pt x="224122" y="467257"/>
                  </a:lnTo>
                  <a:lnTo>
                    <a:pt x="180162" y="450094"/>
                  </a:lnTo>
                  <a:lnTo>
                    <a:pt x="140292" y="431446"/>
                  </a:lnTo>
                  <a:lnTo>
                    <a:pt x="104803" y="411425"/>
                  </a:lnTo>
                  <a:lnTo>
                    <a:pt x="48118" y="367719"/>
                  </a:lnTo>
                  <a:lnTo>
                    <a:pt x="12414" y="319877"/>
                  </a:lnTo>
                  <a:lnTo>
                    <a:pt x="0" y="268799"/>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88" name="object 88">
            <a:extLst>
              <a:ext uri="{FF2B5EF4-FFF2-40B4-BE49-F238E27FC236}">
                <a16:creationId xmlns:a16="http://schemas.microsoft.com/office/drawing/2014/main" id="{7AAD1356-8EE7-86EB-D12B-6642D76E572E}"/>
              </a:ext>
            </a:extLst>
          </p:cNvPr>
          <p:cNvSpPr txBox="1"/>
          <p:nvPr/>
        </p:nvSpPr>
        <p:spPr>
          <a:xfrm>
            <a:off x="7170738" y="4797425"/>
            <a:ext cx="696912" cy="228600"/>
          </a:xfrm>
          <a:prstGeom prst="rect">
            <a:avLst/>
          </a:prstGeom>
        </p:spPr>
        <p:txBody>
          <a:bodyPr lIns="0" tIns="12700" rIns="0" bIns="0">
            <a:spAutoFit/>
          </a:bodyPr>
          <a:lstStyle/>
          <a:p>
            <a:pPr marL="12700">
              <a:spcBef>
                <a:spcPts val="100"/>
              </a:spcBef>
              <a:defRPr/>
            </a:pPr>
            <a:r>
              <a:rPr sz="1400" spc="-15" dirty="0">
                <a:latin typeface="Calibri"/>
                <a:cs typeface="Calibri"/>
              </a:rPr>
              <a:t>Faszien</a:t>
            </a:r>
            <a:endParaRPr sz="1400" dirty="0">
              <a:latin typeface="Calibri"/>
              <a:cs typeface="Calibri"/>
            </a:endParaRPr>
          </a:p>
        </p:txBody>
      </p:sp>
      <p:grpSp>
        <p:nvGrpSpPr>
          <p:cNvPr id="3101" name="object 89">
            <a:extLst>
              <a:ext uri="{FF2B5EF4-FFF2-40B4-BE49-F238E27FC236}">
                <a16:creationId xmlns:a16="http://schemas.microsoft.com/office/drawing/2014/main" id="{A54AFE00-B9DB-172A-955A-9AE86000EA56}"/>
              </a:ext>
            </a:extLst>
          </p:cNvPr>
          <p:cNvGrpSpPr>
            <a:grpSpLocks/>
          </p:cNvGrpSpPr>
          <p:nvPr/>
        </p:nvGrpSpPr>
        <p:grpSpPr bwMode="auto">
          <a:xfrm>
            <a:off x="1362075" y="1631950"/>
            <a:ext cx="7788275" cy="2078038"/>
            <a:chOff x="1130808" y="1652016"/>
            <a:chExt cx="7787640" cy="2078735"/>
          </a:xfrm>
        </p:grpSpPr>
        <p:pic>
          <p:nvPicPr>
            <p:cNvPr id="3113" name="object 90">
              <a:extLst>
                <a:ext uri="{FF2B5EF4-FFF2-40B4-BE49-F238E27FC236}">
                  <a16:creationId xmlns:a16="http://schemas.microsoft.com/office/drawing/2014/main" id="{41E1BE33-5D9E-1235-2B22-F887B451BFF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14872" y="1652016"/>
              <a:ext cx="1469135"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object 91">
              <a:extLst>
                <a:ext uri="{FF2B5EF4-FFF2-40B4-BE49-F238E27FC236}">
                  <a16:creationId xmlns:a16="http://schemas.microsoft.com/office/drawing/2014/main" id="{9232ECC1-5951-7C84-E1AB-42D16583A35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31279" y="1719072"/>
              <a:ext cx="1033272" cy="56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object 92">
              <a:extLst>
                <a:ext uri="{FF2B5EF4-FFF2-40B4-BE49-F238E27FC236}">
                  <a16:creationId xmlns:a16="http://schemas.microsoft.com/office/drawing/2014/main" id="{69750FC3-21EE-9DB7-C815-F087D32B58F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59789" y="1675287"/>
              <a:ext cx="1376946" cy="53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object 93">
              <a:extLst>
                <a:ext uri="{FF2B5EF4-FFF2-40B4-BE49-F238E27FC236}">
                  <a16:creationId xmlns:a16="http://schemas.microsoft.com/office/drawing/2014/main" id="{9D775265-E247-D209-E192-E3300DD23F5D}"/>
                </a:ext>
              </a:extLst>
            </p:cNvPr>
            <p:cNvSpPr>
              <a:spLocks/>
            </p:cNvSpPr>
            <p:nvPr/>
          </p:nvSpPr>
          <p:spPr bwMode="auto">
            <a:xfrm>
              <a:off x="6259789" y="1675287"/>
              <a:ext cx="1377315" cy="537845"/>
            </a:xfrm>
            <a:custGeom>
              <a:avLst/>
              <a:gdLst>
                <a:gd name="T0" fmla="*/ 0 w 1377315"/>
                <a:gd name="T1" fmla="*/ 268799 h 537844"/>
                <a:gd name="T2" fmla="*/ 12414 w 1377315"/>
                <a:gd name="T3" fmla="*/ 217720 h 537844"/>
                <a:gd name="T4" fmla="*/ 48118 w 1377315"/>
                <a:gd name="T5" fmla="*/ 169878 h 537844"/>
                <a:gd name="T6" fmla="*/ 104803 w 1377315"/>
                <a:gd name="T7" fmla="*/ 126172 h 537844"/>
                <a:gd name="T8" fmla="*/ 140292 w 1377315"/>
                <a:gd name="T9" fmla="*/ 106151 h 537844"/>
                <a:gd name="T10" fmla="*/ 180162 w 1377315"/>
                <a:gd name="T11" fmla="*/ 87503 h 537844"/>
                <a:gd name="T12" fmla="*/ 224122 w 1377315"/>
                <a:gd name="T13" fmla="*/ 70340 h 537844"/>
                <a:gd name="T14" fmla="*/ 271886 w 1377315"/>
                <a:gd name="T15" fmla="*/ 54774 h 537844"/>
                <a:gd name="T16" fmla="*/ 323164 w 1377315"/>
                <a:gd name="T17" fmla="*/ 40918 h 537844"/>
                <a:gd name="T18" fmla="*/ 377667 w 1377315"/>
                <a:gd name="T19" fmla="*/ 28884 h 537844"/>
                <a:gd name="T20" fmla="*/ 435108 w 1377315"/>
                <a:gd name="T21" fmla="*/ 18786 h 537844"/>
                <a:gd name="T22" fmla="*/ 495197 w 1377315"/>
                <a:gd name="T23" fmla="*/ 10736 h 537844"/>
                <a:gd name="T24" fmla="*/ 557647 w 1377315"/>
                <a:gd name="T25" fmla="*/ 4846 h 537844"/>
                <a:gd name="T26" fmla="*/ 622168 w 1377315"/>
                <a:gd name="T27" fmla="*/ 1230 h 537844"/>
                <a:gd name="T28" fmla="*/ 688473 w 1377315"/>
                <a:gd name="T29" fmla="*/ 0 h 537844"/>
                <a:gd name="T30" fmla="*/ 754778 w 1377315"/>
                <a:gd name="T31" fmla="*/ 1230 h 537844"/>
                <a:gd name="T32" fmla="*/ 819299 w 1377315"/>
                <a:gd name="T33" fmla="*/ 4846 h 537844"/>
                <a:gd name="T34" fmla="*/ 881749 w 1377315"/>
                <a:gd name="T35" fmla="*/ 10736 h 537844"/>
                <a:gd name="T36" fmla="*/ 941838 w 1377315"/>
                <a:gd name="T37" fmla="*/ 18786 h 537844"/>
                <a:gd name="T38" fmla="*/ 999279 w 1377315"/>
                <a:gd name="T39" fmla="*/ 28884 h 537844"/>
                <a:gd name="T40" fmla="*/ 1053782 w 1377315"/>
                <a:gd name="T41" fmla="*/ 40918 h 537844"/>
                <a:gd name="T42" fmla="*/ 1105060 w 1377315"/>
                <a:gd name="T43" fmla="*/ 54774 h 537844"/>
                <a:gd name="T44" fmla="*/ 1152824 w 1377315"/>
                <a:gd name="T45" fmla="*/ 70340 h 537844"/>
                <a:gd name="T46" fmla="*/ 1196784 w 1377315"/>
                <a:gd name="T47" fmla="*/ 87503 h 537844"/>
                <a:gd name="T48" fmla="*/ 1236654 w 1377315"/>
                <a:gd name="T49" fmla="*/ 106151 h 537844"/>
                <a:gd name="T50" fmla="*/ 1272143 w 1377315"/>
                <a:gd name="T51" fmla="*/ 126172 h 537844"/>
                <a:gd name="T52" fmla="*/ 1328828 w 1377315"/>
                <a:gd name="T53" fmla="*/ 169878 h 537844"/>
                <a:gd name="T54" fmla="*/ 1364532 w 1377315"/>
                <a:gd name="T55" fmla="*/ 217720 h 537844"/>
                <a:gd name="T56" fmla="*/ 1376947 w 1377315"/>
                <a:gd name="T57" fmla="*/ 268799 h 537844"/>
                <a:gd name="T58" fmla="*/ 1373795 w 1377315"/>
                <a:gd name="T59" fmla="*/ 294699 h 537844"/>
                <a:gd name="T60" fmla="*/ 1349447 w 1377315"/>
                <a:gd name="T61" fmla="*/ 344272 h 537844"/>
                <a:gd name="T62" fmla="*/ 1302964 w 1377315"/>
                <a:gd name="T63" fmla="*/ 390159 h 537844"/>
                <a:gd name="T64" fmla="*/ 1236654 w 1377315"/>
                <a:gd name="T65" fmla="*/ 431459 h 537844"/>
                <a:gd name="T66" fmla="*/ 1196784 w 1377315"/>
                <a:gd name="T67" fmla="*/ 450107 h 537844"/>
                <a:gd name="T68" fmla="*/ 1152824 w 1377315"/>
                <a:gd name="T69" fmla="*/ 467270 h 537844"/>
                <a:gd name="T70" fmla="*/ 1105060 w 1377315"/>
                <a:gd name="T71" fmla="*/ 482836 h 537844"/>
                <a:gd name="T72" fmla="*/ 1053782 w 1377315"/>
                <a:gd name="T73" fmla="*/ 496692 h 537844"/>
                <a:gd name="T74" fmla="*/ 999279 w 1377315"/>
                <a:gd name="T75" fmla="*/ 508726 h 537844"/>
                <a:gd name="T76" fmla="*/ 941838 w 1377315"/>
                <a:gd name="T77" fmla="*/ 518824 h 537844"/>
                <a:gd name="T78" fmla="*/ 881749 w 1377315"/>
                <a:gd name="T79" fmla="*/ 526874 h 537844"/>
                <a:gd name="T80" fmla="*/ 819299 w 1377315"/>
                <a:gd name="T81" fmla="*/ 532764 h 537844"/>
                <a:gd name="T82" fmla="*/ 754778 w 1377315"/>
                <a:gd name="T83" fmla="*/ 536380 h 537844"/>
                <a:gd name="T84" fmla="*/ 688473 w 1377315"/>
                <a:gd name="T85" fmla="*/ 537611 h 537844"/>
                <a:gd name="T86" fmla="*/ 622168 w 1377315"/>
                <a:gd name="T87" fmla="*/ 536380 h 537844"/>
                <a:gd name="T88" fmla="*/ 557647 w 1377315"/>
                <a:gd name="T89" fmla="*/ 532764 h 537844"/>
                <a:gd name="T90" fmla="*/ 495197 w 1377315"/>
                <a:gd name="T91" fmla="*/ 526874 h 537844"/>
                <a:gd name="T92" fmla="*/ 435108 w 1377315"/>
                <a:gd name="T93" fmla="*/ 518824 h 537844"/>
                <a:gd name="T94" fmla="*/ 377667 w 1377315"/>
                <a:gd name="T95" fmla="*/ 508726 h 537844"/>
                <a:gd name="T96" fmla="*/ 323164 w 1377315"/>
                <a:gd name="T97" fmla="*/ 496692 h 537844"/>
                <a:gd name="T98" fmla="*/ 271886 w 1377315"/>
                <a:gd name="T99" fmla="*/ 482836 h 537844"/>
                <a:gd name="T100" fmla="*/ 224122 w 1377315"/>
                <a:gd name="T101" fmla="*/ 467270 h 537844"/>
                <a:gd name="T102" fmla="*/ 180162 w 1377315"/>
                <a:gd name="T103" fmla="*/ 450107 h 537844"/>
                <a:gd name="T104" fmla="*/ 140292 w 1377315"/>
                <a:gd name="T105" fmla="*/ 431459 h 537844"/>
                <a:gd name="T106" fmla="*/ 104803 w 1377315"/>
                <a:gd name="T107" fmla="*/ 411438 h 537844"/>
                <a:gd name="T108" fmla="*/ 48118 w 1377315"/>
                <a:gd name="T109" fmla="*/ 367732 h 537844"/>
                <a:gd name="T110" fmla="*/ 12414 w 1377315"/>
                <a:gd name="T111" fmla="*/ 319890 h 537844"/>
                <a:gd name="T112" fmla="*/ 0 w 1377315"/>
                <a:gd name="T113" fmla="*/ 268799 h 5378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77315"/>
                <a:gd name="T172" fmla="*/ 0 h 537844"/>
                <a:gd name="T173" fmla="*/ 1377315 w 1377315"/>
                <a:gd name="T174" fmla="*/ 537844 h 5378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77315" h="537844">
                  <a:moveTo>
                    <a:pt x="0" y="268799"/>
                  </a:moveTo>
                  <a:lnTo>
                    <a:pt x="12414" y="217720"/>
                  </a:lnTo>
                  <a:lnTo>
                    <a:pt x="48118" y="169878"/>
                  </a:lnTo>
                  <a:lnTo>
                    <a:pt x="104803" y="126172"/>
                  </a:lnTo>
                  <a:lnTo>
                    <a:pt x="140292" y="106151"/>
                  </a:lnTo>
                  <a:lnTo>
                    <a:pt x="180162" y="87503"/>
                  </a:lnTo>
                  <a:lnTo>
                    <a:pt x="224122" y="70340"/>
                  </a:lnTo>
                  <a:lnTo>
                    <a:pt x="271886" y="54774"/>
                  </a:lnTo>
                  <a:lnTo>
                    <a:pt x="323164" y="40918"/>
                  </a:lnTo>
                  <a:lnTo>
                    <a:pt x="377667" y="28884"/>
                  </a:lnTo>
                  <a:lnTo>
                    <a:pt x="435108" y="18786"/>
                  </a:lnTo>
                  <a:lnTo>
                    <a:pt x="495197" y="10736"/>
                  </a:lnTo>
                  <a:lnTo>
                    <a:pt x="557647" y="4846"/>
                  </a:lnTo>
                  <a:lnTo>
                    <a:pt x="622168" y="1230"/>
                  </a:lnTo>
                  <a:lnTo>
                    <a:pt x="688473" y="0"/>
                  </a:lnTo>
                  <a:lnTo>
                    <a:pt x="754778" y="1230"/>
                  </a:lnTo>
                  <a:lnTo>
                    <a:pt x="819299" y="4846"/>
                  </a:lnTo>
                  <a:lnTo>
                    <a:pt x="881749" y="10736"/>
                  </a:lnTo>
                  <a:lnTo>
                    <a:pt x="941838" y="18786"/>
                  </a:lnTo>
                  <a:lnTo>
                    <a:pt x="999279" y="28884"/>
                  </a:lnTo>
                  <a:lnTo>
                    <a:pt x="1053782" y="40918"/>
                  </a:lnTo>
                  <a:lnTo>
                    <a:pt x="1105060" y="54774"/>
                  </a:lnTo>
                  <a:lnTo>
                    <a:pt x="1152824" y="70340"/>
                  </a:lnTo>
                  <a:lnTo>
                    <a:pt x="1196784" y="87503"/>
                  </a:lnTo>
                  <a:lnTo>
                    <a:pt x="1236654" y="106151"/>
                  </a:lnTo>
                  <a:lnTo>
                    <a:pt x="1272143" y="126172"/>
                  </a:lnTo>
                  <a:lnTo>
                    <a:pt x="1328828" y="169878"/>
                  </a:lnTo>
                  <a:lnTo>
                    <a:pt x="1364532" y="217720"/>
                  </a:lnTo>
                  <a:lnTo>
                    <a:pt x="1376947" y="268799"/>
                  </a:lnTo>
                  <a:lnTo>
                    <a:pt x="1373795" y="294686"/>
                  </a:lnTo>
                  <a:lnTo>
                    <a:pt x="1349447" y="344259"/>
                  </a:lnTo>
                  <a:lnTo>
                    <a:pt x="1302964" y="390146"/>
                  </a:lnTo>
                  <a:lnTo>
                    <a:pt x="1236654" y="431446"/>
                  </a:lnTo>
                  <a:lnTo>
                    <a:pt x="1196784" y="450094"/>
                  </a:lnTo>
                  <a:lnTo>
                    <a:pt x="1152824" y="467257"/>
                  </a:lnTo>
                  <a:lnTo>
                    <a:pt x="1105060" y="482823"/>
                  </a:lnTo>
                  <a:lnTo>
                    <a:pt x="1053782" y="496679"/>
                  </a:lnTo>
                  <a:lnTo>
                    <a:pt x="999279" y="508713"/>
                  </a:lnTo>
                  <a:lnTo>
                    <a:pt x="941838" y="518811"/>
                  </a:lnTo>
                  <a:lnTo>
                    <a:pt x="881749" y="526861"/>
                  </a:lnTo>
                  <a:lnTo>
                    <a:pt x="819299" y="532751"/>
                  </a:lnTo>
                  <a:lnTo>
                    <a:pt x="754778" y="536367"/>
                  </a:lnTo>
                  <a:lnTo>
                    <a:pt x="688473" y="537598"/>
                  </a:lnTo>
                  <a:lnTo>
                    <a:pt x="622168" y="536367"/>
                  </a:lnTo>
                  <a:lnTo>
                    <a:pt x="557647" y="532751"/>
                  </a:lnTo>
                  <a:lnTo>
                    <a:pt x="495197" y="526861"/>
                  </a:lnTo>
                  <a:lnTo>
                    <a:pt x="435108" y="518811"/>
                  </a:lnTo>
                  <a:lnTo>
                    <a:pt x="377667" y="508713"/>
                  </a:lnTo>
                  <a:lnTo>
                    <a:pt x="323164" y="496679"/>
                  </a:lnTo>
                  <a:lnTo>
                    <a:pt x="271886" y="482823"/>
                  </a:lnTo>
                  <a:lnTo>
                    <a:pt x="224122" y="467257"/>
                  </a:lnTo>
                  <a:lnTo>
                    <a:pt x="180162" y="450094"/>
                  </a:lnTo>
                  <a:lnTo>
                    <a:pt x="140292" y="431446"/>
                  </a:lnTo>
                  <a:lnTo>
                    <a:pt x="104803" y="411425"/>
                  </a:lnTo>
                  <a:lnTo>
                    <a:pt x="48118" y="367719"/>
                  </a:lnTo>
                  <a:lnTo>
                    <a:pt x="12414" y="319877"/>
                  </a:lnTo>
                  <a:lnTo>
                    <a:pt x="0" y="268799"/>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3117" name="object 94">
              <a:extLst>
                <a:ext uri="{FF2B5EF4-FFF2-40B4-BE49-F238E27FC236}">
                  <a16:creationId xmlns:a16="http://schemas.microsoft.com/office/drawing/2014/main" id="{B99463CC-DE71-19F5-5429-E4952825D52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8448" y="1929384"/>
              <a:ext cx="1481328" cy="74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object 95">
              <a:extLst>
                <a:ext uri="{FF2B5EF4-FFF2-40B4-BE49-F238E27FC236}">
                  <a16:creationId xmlns:a16="http://schemas.microsoft.com/office/drawing/2014/main" id="{7CEBC134-29DB-78B5-F7C4-DECB1961A3C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60576" y="2051304"/>
              <a:ext cx="957072" cy="56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object 96">
              <a:extLst>
                <a:ext uri="{FF2B5EF4-FFF2-40B4-BE49-F238E27FC236}">
                  <a16:creationId xmlns:a16="http://schemas.microsoft.com/office/drawing/2014/main" id="{058D67FC-9608-B2F4-FA79-453D8D7379A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43436" y="1951596"/>
              <a:ext cx="139059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0" name="object 97">
              <a:extLst>
                <a:ext uri="{FF2B5EF4-FFF2-40B4-BE49-F238E27FC236}">
                  <a16:creationId xmlns:a16="http://schemas.microsoft.com/office/drawing/2014/main" id="{883D219A-512D-8F50-B7E2-113DE57D2A6B}"/>
                </a:ext>
              </a:extLst>
            </p:cNvPr>
            <p:cNvSpPr>
              <a:spLocks/>
            </p:cNvSpPr>
            <p:nvPr/>
          </p:nvSpPr>
          <p:spPr bwMode="auto">
            <a:xfrm>
              <a:off x="1343436" y="1951596"/>
              <a:ext cx="1390650" cy="648335"/>
            </a:xfrm>
            <a:custGeom>
              <a:avLst/>
              <a:gdLst>
                <a:gd name="T0" fmla="*/ 0 w 1390650"/>
                <a:gd name="T1" fmla="*/ 324036 h 648335"/>
                <a:gd name="T2" fmla="*/ 11202 w 1390650"/>
                <a:gd name="T3" fmla="*/ 265790 h 648335"/>
                <a:gd name="T4" fmla="*/ 43499 w 1390650"/>
                <a:gd name="T5" fmla="*/ 210969 h 648335"/>
                <a:gd name="T6" fmla="*/ 94928 w 1390650"/>
                <a:gd name="T7" fmla="*/ 160488 h 648335"/>
                <a:gd name="T8" fmla="*/ 127203 w 1390650"/>
                <a:gd name="T9" fmla="*/ 137162 h 648335"/>
                <a:gd name="T10" fmla="*/ 163525 w 1390650"/>
                <a:gd name="T11" fmla="*/ 115263 h 648335"/>
                <a:gd name="T12" fmla="*/ 203647 w 1390650"/>
                <a:gd name="T13" fmla="*/ 94907 h 648335"/>
                <a:gd name="T14" fmla="*/ 247326 w 1390650"/>
                <a:gd name="T15" fmla="*/ 76209 h 648335"/>
                <a:gd name="T16" fmla="*/ 294314 w 1390650"/>
                <a:gd name="T17" fmla="*/ 59281 h 648335"/>
                <a:gd name="T18" fmla="*/ 344367 w 1390650"/>
                <a:gd name="T19" fmla="*/ 44240 h 648335"/>
                <a:gd name="T20" fmla="*/ 397239 w 1390650"/>
                <a:gd name="T21" fmla="*/ 31199 h 648335"/>
                <a:gd name="T22" fmla="*/ 452685 w 1390650"/>
                <a:gd name="T23" fmla="*/ 20272 h 648335"/>
                <a:gd name="T24" fmla="*/ 510459 w 1390650"/>
                <a:gd name="T25" fmla="*/ 11574 h 648335"/>
                <a:gd name="T26" fmla="*/ 570316 w 1390650"/>
                <a:gd name="T27" fmla="*/ 5220 h 648335"/>
                <a:gd name="T28" fmla="*/ 632011 w 1390650"/>
                <a:gd name="T29" fmla="*/ 1324 h 648335"/>
                <a:gd name="T30" fmla="*/ 695297 w 1390650"/>
                <a:gd name="T31" fmla="*/ 0 h 648335"/>
                <a:gd name="T32" fmla="*/ 758583 w 1390650"/>
                <a:gd name="T33" fmla="*/ 1324 h 648335"/>
                <a:gd name="T34" fmla="*/ 820278 w 1390650"/>
                <a:gd name="T35" fmla="*/ 5220 h 648335"/>
                <a:gd name="T36" fmla="*/ 880135 w 1390650"/>
                <a:gd name="T37" fmla="*/ 11574 h 648335"/>
                <a:gd name="T38" fmla="*/ 937909 w 1390650"/>
                <a:gd name="T39" fmla="*/ 20272 h 648335"/>
                <a:gd name="T40" fmla="*/ 993355 w 1390650"/>
                <a:gd name="T41" fmla="*/ 31199 h 648335"/>
                <a:gd name="T42" fmla="*/ 1046227 w 1390650"/>
                <a:gd name="T43" fmla="*/ 44240 h 648335"/>
                <a:gd name="T44" fmla="*/ 1096280 w 1390650"/>
                <a:gd name="T45" fmla="*/ 59281 h 648335"/>
                <a:gd name="T46" fmla="*/ 1143268 w 1390650"/>
                <a:gd name="T47" fmla="*/ 76209 h 648335"/>
                <a:gd name="T48" fmla="*/ 1186947 w 1390650"/>
                <a:gd name="T49" fmla="*/ 94907 h 648335"/>
                <a:gd name="T50" fmla="*/ 1227069 w 1390650"/>
                <a:gd name="T51" fmla="*/ 115263 h 648335"/>
                <a:gd name="T52" fmla="*/ 1263391 w 1390650"/>
                <a:gd name="T53" fmla="*/ 137162 h 648335"/>
                <a:gd name="T54" fmla="*/ 1295666 w 1390650"/>
                <a:gd name="T55" fmla="*/ 160488 h 648335"/>
                <a:gd name="T56" fmla="*/ 1347095 w 1390650"/>
                <a:gd name="T57" fmla="*/ 210969 h 648335"/>
                <a:gd name="T58" fmla="*/ 1379392 w 1390650"/>
                <a:gd name="T59" fmla="*/ 265790 h 648335"/>
                <a:gd name="T60" fmla="*/ 1390595 w 1390650"/>
                <a:gd name="T61" fmla="*/ 324036 h 648335"/>
                <a:gd name="T62" fmla="*/ 1387753 w 1390650"/>
                <a:gd name="T63" fmla="*/ 353529 h 648335"/>
                <a:gd name="T64" fmla="*/ 1365758 w 1390650"/>
                <a:gd name="T65" fmla="*/ 410177 h 648335"/>
                <a:gd name="T66" fmla="*/ 1323649 w 1390650"/>
                <a:gd name="T67" fmla="*/ 462942 h 648335"/>
                <a:gd name="T68" fmla="*/ 1263391 w 1390650"/>
                <a:gd name="T69" fmla="*/ 510909 h 648335"/>
                <a:gd name="T70" fmla="*/ 1227069 w 1390650"/>
                <a:gd name="T71" fmla="*/ 532808 h 648335"/>
                <a:gd name="T72" fmla="*/ 1186947 w 1390650"/>
                <a:gd name="T73" fmla="*/ 553164 h 648335"/>
                <a:gd name="T74" fmla="*/ 1143268 w 1390650"/>
                <a:gd name="T75" fmla="*/ 571862 h 648335"/>
                <a:gd name="T76" fmla="*/ 1096280 w 1390650"/>
                <a:gd name="T77" fmla="*/ 588790 h 648335"/>
                <a:gd name="T78" fmla="*/ 1046227 w 1390650"/>
                <a:gd name="T79" fmla="*/ 603831 h 648335"/>
                <a:gd name="T80" fmla="*/ 993355 w 1390650"/>
                <a:gd name="T81" fmla="*/ 616872 h 648335"/>
                <a:gd name="T82" fmla="*/ 937909 w 1390650"/>
                <a:gd name="T83" fmla="*/ 627799 h 648335"/>
                <a:gd name="T84" fmla="*/ 880135 w 1390650"/>
                <a:gd name="T85" fmla="*/ 636497 h 648335"/>
                <a:gd name="T86" fmla="*/ 820278 w 1390650"/>
                <a:gd name="T87" fmla="*/ 642851 h 648335"/>
                <a:gd name="T88" fmla="*/ 758583 w 1390650"/>
                <a:gd name="T89" fmla="*/ 646747 h 648335"/>
                <a:gd name="T90" fmla="*/ 695297 w 1390650"/>
                <a:gd name="T91" fmla="*/ 648072 h 648335"/>
                <a:gd name="T92" fmla="*/ 632011 w 1390650"/>
                <a:gd name="T93" fmla="*/ 646747 h 648335"/>
                <a:gd name="T94" fmla="*/ 570316 w 1390650"/>
                <a:gd name="T95" fmla="*/ 642851 h 648335"/>
                <a:gd name="T96" fmla="*/ 510459 w 1390650"/>
                <a:gd name="T97" fmla="*/ 636497 h 648335"/>
                <a:gd name="T98" fmla="*/ 452685 w 1390650"/>
                <a:gd name="T99" fmla="*/ 627799 h 648335"/>
                <a:gd name="T100" fmla="*/ 397239 w 1390650"/>
                <a:gd name="T101" fmla="*/ 616872 h 648335"/>
                <a:gd name="T102" fmla="*/ 344367 w 1390650"/>
                <a:gd name="T103" fmla="*/ 603831 h 648335"/>
                <a:gd name="T104" fmla="*/ 294314 w 1390650"/>
                <a:gd name="T105" fmla="*/ 588790 h 648335"/>
                <a:gd name="T106" fmla="*/ 247326 w 1390650"/>
                <a:gd name="T107" fmla="*/ 571862 h 648335"/>
                <a:gd name="T108" fmla="*/ 203647 w 1390650"/>
                <a:gd name="T109" fmla="*/ 553164 h 648335"/>
                <a:gd name="T110" fmla="*/ 163525 w 1390650"/>
                <a:gd name="T111" fmla="*/ 532808 h 648335"/>
                <a:gd name="T112" fmla="*/ 127203 w 1390650"/>
                <a:gd name="T113" fmla="*/ 510909 h 648335"/>
                <a:gd name="T114" fmla="*/ 94928 w 1390650"/>
                <a:gd name="T115" fmla="*/ 487583 h 648335"/>
                <a:gd name="T116" fmla="*/ 43499 w 1390650"/>
                <a:gd name="T117" fmla="*/ 437102 h 648335"/>
                <a:gd name="T118" fmla="*/ 11202 w 1390650"/>
                <a:gd name="T119" fmla="*/ 382281 h 648335"/>
                <a:gd name="T120" fmla="*/ 0 w 1390650"/>
                <a:gd name="T121" fmla="*/ 324036 h 648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0650"/>
                <a:gd name="T184" fmla="*/ 0 h 648335"/>
                <a:gd name="T185" fmla="*/ 1390650 w 1390650"/>
                <a:gd name="T186" fmla="*/ 648335 h 648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0650" h="648335">
                  <a:moveTo>
                    <a:pt x="0" y="324036"/>
                  </a:moveTo>
                  <a:lnTo>
                    <a:pt x="11202" y="265790"/>
                  </a:lnTo>
                  <a:lnTo>
                    <a:pt x="43499" y="210969"/>
                  </a:lnTo>
                  <a:lnTo>
                    <a:pt x="94928" y="160488"/>
                  </a:lnTo>
                  <a:lnTo>
                    <a:pt x="127203" y="137162"/>
                  </a:lnTo>
                  <a:lnTo>
                    <a:pt x="163525" y="115263"/>
                  </a:lnTo>
                  <a:lnTo>
                    <a:pt x="203647" y="94907"/>
                  </a:lnTo>
                  <a:lnTo>
                    <a:pt x="247326" y="76209"/>
                  </a:lnTo>
                  <a:lnTo>
                    <a:pt x="294314" y="59281"/>
                  </a:lnTo>
                  <a:lnTo>
                    <a:pt x="344367" y="44240"/>
                  </a:lnTo>
                  <a:lnTo>
                    <a:pt x="397239" y="31199"/>
                  </a:lnTo>
                  <a:lnTo>
                    <a:pt x="452685" y="20272"/>
                  </a:lnTo>
                  <a:lnTo>
                    <a:pt x="510459" y="11574"/>
                  </a:lnTo>
                  <a:lnTo>
                    <a:pt x="570316" y="5220"/>
                  </a:lnTo>
                  <a:lnTo>
                    <a:pt x="632011" y="1324"/>
                  </a:lnTo>
                  <a:lnTo>
                    <a:pt x="695297" y="0"/>
                  </a:lnTo>
                  <a:lnTo>
                    <a:pt x="758583" y="1324"/>
                  </a:lnTo>
                  <a:lnTo>
                    <a:pt x="820278" y="5220"/>
                  </a:lnTo>
                  <a:lnTo>
                    <a:pt x="880135" y="11574"/>
                  </a:lnTo>
                  <a:lnTo>
                    <a:pt x="937909" y="20272"/>
                  </a:lnTo>
                  <a:lnTo>
                    <a:pt x="993355" y="31199"/>
                  </a:lnTo>
                  <a:lnTo>
                    <a:pt x="1046227" y="44240"/>
                  </a:lnTo>
                  <a:lnTo>
                    <a:pt x="1096280" y="59281"/>
                  </a:lnTo>
                  <a:lnTo>
                    <a:pt x="1143268" y="76209"/>
                  </a:lnTo>
                  <a:lnTo>
                    <a:pt x="1186947" y="94907"/>
                  </a:lnTo>
                  <a:lnTo>
                    <a:pt x="1227069" y="115263"/>
                  </a:lnTo>
                  <a:lnTo>
                    <a:pt x="1263391" y="137162"/>
                  </a:lnTo>
                  <a:lnTo>
                    <a:pt x="1295666" y="160488"/>
                  </a:lnTo>
                  <a:lnTo>
                    <a:pt x="1347095" y="210969"/>
                  </a:lnTo>
                  <a:lnTo>
                    <a:pt x="1379392" y="265790"/>
                  </a:lnTo>
                  <a:lnTo>
                    <a:pt x="1390595" y="324036"/>
                  </a:lnTo>
                  <a:lnTo>
                    <a:pt x="1387753" y="353529"/>
                  </a:lnTo>
                  <a:lnTo>
                    <a:pt x="1365758" y="410177"/>
                  </a:lnTo>
                  <a:lnTo>
                    <a:pt x="1323649" y="462942"/>
                  </a:lnTo>
                  <a:lnTo>
                    <a:pt x="1263391" y="510909"/>
                  </a:lnTo>
                  <a:lnTo>
                    <a:pt x="1227069" y="532808"/>
                  </a:lnTo>
                  <a:lnTo>
                    <a:pt x="1186947" y="553164"/>
                  </a:lnTo>
                  <a:lnTo>
                    <a:pt x="1143268" y="571862"/>
                  </a:lnTo>
                  <a:lnTo>
                    <a:pt x="1096280" y="588790"/>
                  </a:lnTo>
                  <a:lnTo>
                    <a:pt x="1046227" y="603831"/>
                  </a:lnTo>
                  <a:lnTo>
                    <a:pt x="993355" y="616872"/>
                  </a:lnTo>
                  <a:lnTo>
                    <a:pt x="937909" y="627799"/>
                  </a:lnTo>
                  <a:lnTo>
                    <a:pt x="880135" y="636497"/>
                  </a:lnTo>
                  <a:lnTo>
                    <a:pt x="820278" y="642851"/>
                  </a:lnTo>
                  <a:lnTo>
                    <a:pt x="758583" y="646747"/>
                  </a:lnTo>
                  <a:lnTo>
                    <a:pt x="695297" y="648072"/>
                  </a:lnTo>
                  <a:lnTo>
                    <a:pt x="632011" y="646747"/>
                  </a:lnTo>
                  <a:lnTo>
                    <a:pt x="570316" y="642851"/>
                  </a:lnTo>
                  <a:lnTo>
                    <a:pt x="510459" y="636497"/>
                  </a:lnTo>
                  <a:lnTo>
                    <a:pt x="452685" y="627799"/>
                  </a:lnTo>
                  <a:lnTo>
                    <a:pt x="397239" y="616872"/>
                  </a:lnTo>
                  <a:lnTo>
                    <a:pt x="344367" y="603831"/>
                  </a:lnTo>
                  <a:lnTo>
                    <a:pt x="294314" y="588790"/>
                  </a:lnTo>
                  <a:lnTo>
                    <a:pt x="247326" y="571862"/>
                  </a:lnTo>
                  <a:lnTo>
                    <a:pt x="203647" y="553164"/>
                  </a:lnTo>
                  <a:lnTo>
                    <a:pt x="163525" y="532808"/>
                  </a:lnTo>
                  <a:lnTo>
                    <a:pt x="127203" y="510909"/>
                  </a:lnTo>
                  <a:lnTo>
                    <a:pt x="94928" y="487583"/>
                  </a:lnTo>
                  <a:lnTo>
                    <a:pt x="43499" y="437102"/>
                  </a:lnTo>
                  <a:lnTo>
                    <a:pt x="11202" y="382281"/>
                  </a:lnTo>
                  <a:lnTo>
                    <a:pt x="0" y="324036"/>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3121" name="object 98">
              <a:extLst>
                <a:ext uri="{FF2B5EF4-FFF2-40B4-BE49-F238E27FC236}">
                  <a16:creationId xmlns:a16="http://schemas.microsoft.com/office/drawing/2014/main" id="{D6AD268B-7013-6FC8-4FC8-8504F57FD83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26223" y="2398776"/>
              <a:ext cx="1481327" cy="74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2" name="object 99">
              <a:extLst>
                <a:ext uri="{FF2B5EF4-FFF2-40B4-BE49-F238E27FC236}">
                  <a16:creationId xmlns:a16="http://schemas.microsoft.com/office/drawing/2014/main" id="{90E2A265-539B-D008-82D0-FDD1855456C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388352" y="2520696"/>
              <a:ext cx="957072" cy="56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object 100">
              <a:extLst>
                <a:ext uri="{FF2B5EF4-FFF2-40B4-BE49-F238E27FC236}">
                  <a16:creationId xmlns:a16="http://schemas.microsoft.com/office/drawing/2014/main" id="{2D266141-9AD1-407E-DD00-388FBD45DAC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71990" y="2420894"/>
              <a:ext cx="139059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4" name="object 101">
              <a:extLst>
                <a:ext uri="{FF2B5EF4-FFF2-40B4-BE49-F238E27FC236}">
                  <a16:creationId xmlns:a16="http://schemas.microsoft.com/office/drawing/2014/main" id="{883730F7-E203-07A2-7A2A-BE116BD95B1F}"/>
                </a:ext>
              </a:extLst>
            </p:cNvPr>
            <p:cNvSpPr>
              <a:spLocks/>
            </p:cNvSpPr>
            <p:nvPr/>
          </p:nvSpPr>
          <p:spPr bwMode="auto">
            <a:xfrm>
              <a:off x="7171989" y="2420894"/>
              <a:ext cx="1390650" cy="648335"/>
            </a:xfrm>
            <a:custGeom>
              <a:avLst/>
              <a:gdLst>
                <a:gd name="T0" fmla="*/ 0 w 1390650"/>
                <a:gd name="T1" fmla="*/ 324036 h 648335"/>
                <a:gd name="T2" fmla="*/ 11202 w 1390650"/>
                <a:gd name="T3" fmla="*/ 265790 h 648335"/>
                <a:gd name="T4" fmla="*/ 43499 w 1390650"/>
                <a:gd name="T5" fmla="*/ 210969 h 648335"/>
                <a:gd name="T6" fmla="*/ 94928 w 1390650"/>
                <a:gd name="T7" fmla="*/ 160488 h 648335"/>
                <a:gd name="T8" fmla="*/ 127203 w 1390650"/>
                <a:gd name="T9" fmla="*/ 137162 h 648335"/>
                <a:gd name="T10" fmla="*/ 163525 w 1390650"/>
                <a:gd name="T11" fmla="*/ 115263 h 648335"/>
                <a:gd name="T12" fmla="*/ 203647 w 1390650"/>
                <a:gd name="T13" fmla="*/ 94907 h 648335"/>
                <a:gd name="T14" fmla="*/ 247326 w 1390650"/>
                <a:gd name="T15" fmla="*/ 76209 h 648335"/>
                <a:gd name="T16" fmla="*/ 294314 w 1390650"/>
                <a:gd name="T17" fmla="*/ 59281 h 648335"/>
                <a:gd name="T18" fmla="*/ 344367 w 1390650"/>
                <a:gd name="T19" fmla="*/ 44240 h 648335"/>
                <a:gd name="T20" fmla="*/ 397239 w 1390650"/>
                <a:gd name="T21" fmla="*/ 31199 h 648335"/>
                <a:gd name="T22" fmla="*/ 452685 w 1390650"/>
                <a:gd name="T23" fmla="*/ 20272 h 648335"/>
                <a:gd name="T24" fmla="*/ 510459 w 1390650"/>
                <a:gd name="T25" fmla="*/ 11574 h 648335"/>
                <a:gd name="T26" fmla="*/ 570316 w 1390650"/>
                <a:gd name="T27" fmla="*/ 5220 h 648335"/>
                <a:gd name="T28" fmla="*/ 632011 w 1390650"/>
                <a:gd name="T29" fmla="*/ 1324 h 648335"/>
                <a:gd name="T30" fmla="*/ 695297 w 1390650"/>
                <a:gd name="T31" fmla="*/ 0 h 648335"/>
                <a:gd name="T32" fmla="*/ 758583 w 1390650"/>
                <a:gd name="T33" fmla="*/ 1324 h 648335"/>
                <a:gd name="T34" fmla="*/ 820278 w 1390650"/>
                <a:gd name="T35" fmla="*/ 5220 h 648335"/>
                <a:gd name="T36" fmla="*/ 880135 w 1390650"/>
                <a:gd name="T37" fmla="*/ 11574 h 648335"/>
                <a:gd name="T38" fmla="*/ 937909 w 1390650"/>
                <a:gd name="T39" fmla="*/ 20272 h 648335"/>
                <a:gd name="T40" fmla="*/ 993355 w 1390650"/>
                <a:gd name="T41" fmla="*/ 31199 h 648335"/>
                <a:gd name="T42" fmla="*/ 1046227 w 1390650"/>
                <a:gd name="T43" fmla="*/ 44240 h 648335"/>
                <a:gd name="T44" fmla="*/ 1096280 w 1390650"/>
                <a:gd name="T45" fmla="*/ 59281 h 648335"/>
                <a:gd name="T46" fmla="*/ 1143268 w 1390650"/>
                <a:gd name="T47" fmla="*/ 76209 h 648335"/>
                <a:gd name="T48" fmla="*/ 1186947 w 1390650"/>
                <a:gd name="T49" fmla="*/ 94907 h 648335"/>
                <a:gd name="T50" fmla="*/ 1227069 w 1390650"/>
                <a:gd name="T51" fmla="*/ 115263 h 648335"/>
                <a:gd name="T52" fmla="*/ 1263391 w 1390650"/>
                <a:gd name="T53" fmla="*/ 137162 h 648335"/>
                <a:gd name="T54" fmla="*/ 1295666 w 1390650"/>
                <a:gd name="T55" fmla="*/ 160488 h 648335"/>
                <a:gd name="T56" fmla="*/ 1347095 w 1390650"/>
                <a:gd name="T57" fmla="*/ 210969 h 648335"/>
                <a:gd name="T58" fmla="*/ 1379392 w 1390650"/>
                <a:gd name="T59" fmla="*/ 265790 h 648335"/>
                <a:gd name="T60" fmla="*/ 1390595 w 1390650"/>
                <a:gd name="T61" fmla="*/ 324036 h 648335"/>
                <a:gd name="T62" fmla="*/ 1387753 w 1390650"/>
                <a:gd name="T63" fmla="*/ 353529 h 648335"/>
                <a:gd name="T64" fmla="*/ 1365758 w 1390650"/>
                <a:gd name="T65" fmla="*/ 410177 h 648335"/>
                <a:gd name="T66" fmla="*/ 1323649 w 1390650"/>
                <a:gd name="T67" fmla="*/ 462942 h 648335"/>
                <a:gd name="T68" fmla="*/ 1263391 w 1390650"/>
                <a:gd name="T69" fmla="*/ 510909 h 648335"/>
                <a:gd name="T70" fmla="*/ 1227069 w 1390650"/>
                <a:gd name="T71" fmla="*/ 532808 h 648335"/>
                <a:gd name="T72" fmla="*/ 1186947 w 1390650"/>
                <a:gd name="T73" fmla="*/ 553164 h 648335"/>
                <a:gd name="T74" fmla="*/ 1143268 w 1390650"/>
                <a:gd name="T75" fmla="*/ 571862 h 648335"/>
                <a:gd name="T76" fmla="*/ 1096280 w 1390650"/>
                <a:gd name="T77" fmla="*/ 588790 h 648335"/>
                <a:gd name="T78" fmla="*/ 1046227 w 1390650"/>
                <a:gd name="T79" fmla="*/ 603831 h 648335"/>
                <a:gd name="T80" fmla="*/ 993355 w 1390650"/>
                <a:gd name="T81" fmla="*/ 616872 h 648335"/>
                <a:gd name="T82" fmla="*/ 937909 w 1390650"/>
                <a:gd name="T83" fmla="*/ 627799 h 648335"/>
                <a:gd name="T84" fmla="*/ 880135 w 1390650"/>
                <a:gd name="T85" fmla="*/ 636497 h 648335"/>
                <a:gd name="T86" fmla="*/ 820278 w 1390650"/>
                <a:gd name="T87" fmla="*/ 642851 h 648335"/>
                <a:gd name="T88" fmla="*/ 758583 w 1390650"/>
                <a:gd name="T89" fmla="*/ 646747 h 648335"/>
                <a:gd name="T90" fmla="*/ 695297 w 1390650"/>
                <a:gd name="T91" fmla="*/ 648072 h 648335"/>
                <a:gd name="T92" fmla="*/ 632011 w 1390650"/>
                <a:gd name="T93" fmla="*/ 646747 h 648335"/>
                <a:gd name="T94" fmla="*/ 570316 w 1390650"/>
                <a:gd name="T95" fmla="*/ 642851 h 648335"/>
                <a:gd name="T96" fmla="*/ 510459 w 1390650"/>
                <a:gd name="T97" fmla="*/ 636497 h 648335"/>
                <a:gd name="T98" fmla="*/ 452685 w 1390650"/>
                <a:gd name="T99" fmla="*/ 627799 h 648335"/>
                <a:gd name="T100" fmla="*/ 397239 w 1390650"/>
                <a:gd name="T101" fmla="*/ 616872 h 648335"/>
                <a:gd name="T102" fmla="*/ 344367 w 1390650"/>
                <a:gd name="T103" fmla="*/ 603831 h 648335"/>
                <a:gd name="T104" fmla="*/ 294314 w 1390650"/>
                <a:gd name="T105" fmla="*/ 588790 h 648335"/>
                <a:gd name="T106" fmla="*/ 247326 w 1390650"/>
                <a:gd name="T107" fmla="*/ 571862 h 648335"/>
                <a:gd name="T108" fmla="*/ 203647 w 1390650"/>
                <a:gd name="T109" fmla="*/ 553164 h 648335"/>
                <a:gd name="T110" fmla="*/ 163525 w 1390650"/>
                <a:gd name="T111" fmla="*/ 532808 h 648335"/>
                <a:gd name="T112" fmla="*/ 127203 w 1390650"/>
                <a:gd name="T113" fmla="*/ 510909 h 648335"/>
                <a:gd name="T114" fmla="*/ 94928 w 1390650"/>
                <a:gd name="T115" fmla="*/ 487583 h 648335"/>
                <a:gd name="T116" fmla="*/ 43499 w 1390650"/>
                <a:gd name="T117" fmla="*/ 437102 h 648335"/>
                <a:gd name="T118" fmla="*/ 11202 w 1390650"/>
                <a:gd name="T119" fmla="*/ 382281 h 648335"/>
                <a:gd name="T120" fmla="*/ 0 w 1390650"/>
                <a:gd name="T121" fmla="*/ 324036 h 648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0650"/>
                <a:gd name="T184" fmla="*/ 0 h 648335"/>
                <a:gd name="T185" fmla="*/ 1390650 w 1390650"/>
                <a:gd name="T186" fmla="*/ 648335 h 648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0650" h="648335">
                  <a:moveTo>
                    <a:pt x="0" y="324036"/>
                  </a:moveTo>
                  <a:lnTo>
                    <a:pt x="11202" y="265790"/>
                  </a:lnTo>
                  <a:lnTo>
                    <a:pt x="43499" y="210969"/>
                  </a:lnTo>
                  <a:lnTo>
                    <a:pt x="94928" y="160488"/>
                  </a:lnTo>
                  <a:lnTo>
                    <a:pt x="127203" y="137162"/>
                  </a:lnTo>
                  <a:lnTo>
                    <a:pt x="163525" y="115263"/>
                  </a:lnTo>
                  <a:lnTo>
                    <a:pt x="203647" y="94907"/>
                  </a:lnTo>
                  <a:lnTo>
                    <a:pt x="247326" y="76209"/>
                  </a:lnTo>
                  <a:lnTo>
                    <a:pt x="294314" y="59281"/>
                  </a:lnTo>
                  <a:lnTo>
                    <a:pt x="344367" y="44240"/>
                  </a:lnTo>
                  <a:lnTo>
                    <a:pt x="397239" y="31199"/>
                  </a:lnTo>
                  <a:lnTo>
                    <a:pt x="452685" y="20272"/>
                  </a:lnTo>
                  <a:lnTo>
                    <a:pt x="510459" y="11574"/>
                  </a:lnTo>
                  <a:lnTo>
                    <a:pt x="570316" y="5220"/>
                  </a:lnTo>
                  <a:lnTo>
                    <a:pt x="632011" y="1324"/>
                  </a:lnTo>
                  <a:lnTo>
                    <a:pt x="695297" y="0"/>
                  </a:lnTo>
                  <a:lnTo>
                    <a:pt x="758583" y="1324"/>
                  </a:lnTo>
                  <a:lnTo>
                    <a:pt x="820278" y="5220"/>
                  </a:lnTo>
                  <a:lnTo>
                    <a:pt x="880135" y="11574"/>
                  </a:lnTo>
                  <a:lnTo>
                    <a:pt x="937909" y="20272"/>
                  </a:lnTo>
                  <a:lnTo>
                    <a:pt x="993355" y="31199"/>
                  </a:lnTo>
                  <a:lnTo>
                    <a:pt x="1046227" y="44240"/>
                  </a:lnTo>
                  <a:lnTo>
                    <a:pt x="1096280" y="59281"/>
                  </a:lnTo>
                  <a:lnTo>
                    <a:pt x="1143268" y="76209"/>
                  </a:lnTo>
                  <a:lnTo>
                    <a:pt x="1186947" y="94907"/>
                  </a:lnTo>
                  <a:lnTo>
                    <a:pt x="1227069" y="115263"/>
                  </a:lnTo>
                  <a:lnTo>
                    <a:pt x="1263391" y="137162"/>
                  </a:lnTo>
                  <a:lnTo>
                    <a:pt x="1295666" y="160488"/>
                  </a:lnTo>
                  <a:lnTo>
                    <a:pt x="1347095" y="210969"/>
                  </a:lnTo>
                  <a:lnTo>
                    <a:pt x="1379392" y="265790"/>
                  </a:lnTo>
                  <a:lnTo>
                    <a:pt x="1390595" y="324036"/>
                  </a:lnTo>
                  <a:lnTo>
                    <a:pt x="1387753" y="353529"/>
                  </a:lnTo>
                  <a:lnTo>
                    <a:pt x="1365758" y="410177"/>
                  </a:lnTo>
                  <a:lnTo>
                    <a:pt x="1323649" y="462942"/>
                  </a:lnTo>
                  <a:lnTo>
                    <a:pt x="1263391" y="510909"/>
                  </a:lnTo>
                  <a:lnTo>
                    <a:pt x="1227069" y="532808"/>
                  </a:lnTo>
                  <a:lnTo>
                    <a:pt x="1186947" y="553164"/>
                  </a:lnTo>
                  <a:lnTo>
                    <a:pt x="1143268" y="571862"/>
                  </a:lnTo>
                  <a:lnTo>
                    <a:pt x="1096280" y="588790"/>
                  </a:lnTo>
                  <a:lnTo>
                    <a:pt x="1046227" y="603831"/>
                  </a:lnTo>
                  <a:lnTo>
                    <a:pt x="993355" y="616872"/>
                  </a:lnTo>
                  <a:lnTo>
                    <a:pt x="937909" y="627799"/>
                  </a:lnTo>
                  <a:lnTo>
                    <a:pt x="880135" y="636497"/>
                  </a:lnTo>
                  <a:lnTo>
                    <a:pt x="820278" y="642851"/>
                  </a:lnTo>
                  <a:lnTo>
                    <a:pt x="758583" y="646747"/>
                  </a:lnTo>
                  <a:lnTo>
                    <a:pt x="695297" y="648072"/>
                  </a:lnTo>
                  <a:lnTo>
                    <a:pt x="632011" y="646747"/>
                  </a:lnTo>
                  <a:lnTo>
                    <a:pt x="570316" y="642851"/>
                  </a:lnTo>
                  <a:lnTo>
                    <a:pt x="510459" y="636497"/>
                  </a:lnTo>
                  <a:lnTo>
                    <a:pt x="452685" y="627799"/>
                  </a:lnTo>
                  <a:lnTo>
                    <a:pt x="397239" y="616872"/>
                  </a:lnTo>
                  <a:lnTo>
                    <a:pt x="344367" y="603831"/>
                  </a:lnTo>
                  <a:lnTo>
                    <a:pt x="294314" y="588790"/>
                  </a:lnTo>
                  <a:lnTo>
                    <a:pt x="247326" y="571862"/>
                  </a:lnTo>
                  <a:lnTo>
                    <a:pt x="203647" y="553164"/>
                  </a:lnTo>
                  <a:lnTo>
                    <a:pt x="163525" y="532808"/>
                  </a:lnTo>
                  <a:lnTo>
                    <a:pt x="127203" y="510909"/>
                  </a:lnTo>
                  <a:lnTo>
                    <a:pt x="94928" y="487583"/>
                  </a:lnTo>
                  <a:lnTo>
                    <a:pt x="43499" y="437102"/>
                  </a:lnTo>
                  <a:lnTo>
                    <a:pt x="11202" y="382281"/>
                  </a:lnTo>
                  <a:lnTo>
                    <a:pt x="0" y="324036"/>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3125" name="object 102">
              <a:extLst>
                <a:ext uri="{FF2B5EF4-FFF2-40B4-BE49-F238E27FC236}">
                  <a16:creationId xmlns:a16="http://schemas.microsoft.com/office/drawing/2014/main" id="{BA6216D6-A77B-6C72-D817-251AD6D6845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30808" y="2718816"/>
              <a:ext cx="1844039" cy="55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object 103">
              <a:extLst>
                <a:ext uri="{FF2B5EF4-FFF2-40B4-BE49-F238E27FC236}">
                  <a16:creationId xmlns:a16="http://schemas.microsoft.com/office/drawing/2014/main" id="{5D2A743B-A96A-0348-620B-947346A39B2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386840" y="2746248"/>
              <a:ext cx="1328928" cy="56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7" name="object 104">
              <a:extLst>
                <a:ext uri="{FF2B5EF4-FFF2-40B4-BE49-F238E27FC236}">
                  <a16:creationId xmlns:a16="http://schemas.microsoft.com/office/drawing/2014/main" id="{D856C484-48CE-32F0-E834-D7E337EF0FF7}"/>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76086" y="2741022"/>
              <a:ext cx="1751265" cy="45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8" name="object 105">
              <a:extLst>
                <a:ext uri="{FF2B5EF4-FFF2-40B4-BE49-F238E27FC236}">
                  <a16:creationId xmlns:a16="http://schemas.microsoft.com/office/drawing/2014/main" id="{1B88F673-4B3B-7273-159A-88408A131EC0}"/>
                </a:ext>
              </a:extLst>
            </p:cNvPr>
            <p:cNvSpPr>
              <a:spLocks/>
            </p:cNvSpPr>
            <p:nvPr/>
          </p:nvSpPr>
          <p:spPr bwMode="auto">
            <a:xfrm>
              <a:off x="1176086" y="2741021"/>
              <a:ext cx="1751330" cy="459105"/>
            </a:xfrm>
            <a:custGeom>
              <a:avLst/>
              <a:gdLst>
                <a:gd name="T0" fmla="*/ 11460 w 1751330"/>
                <a:gd name="T1" fmla="*/ 192173 h 459105"/>
                <a:gd name="T2" fmla="*/ 97736 w 1751330"/>
                <a:gd name="T3" fmla="*/ 123966 h 459105"/>
                <a:gd name="T4" fmla="*/ 210780 w 1751330"/>
                <a:gd name="T5" fmla="*/ 80101 h 459105"/>
                <a:gd name="T6" fmla="*/ 305780 w 1751330"/>
                <a:gd name="T7" fmla="*/ 55215 h 459105"/>
                <a:gd name="T8" fmla="*/ 414386 w 1751330"/>
                <a:gd name="T9" fmla="*/ 34366 h 459105"/>
                <a:gd name="T10" fmla="*/ 534796 w 1751330"/>
                <a:gd name="T11" fmla="*/ 18025 h 459105"/>
                <a:gd name="T12" fmla="*/ 665207 w 1751330"/>
                <a:gd name="T13" fmla="*/ 6666 h 459105"/>
                <a:gd name="T14" fmla="*/ 803817 w 1751330"/>
                <a:gd name="T15" fmla="*/ 760 h 459105"/>
                <a:gd name="T16" fmla="*/ 947447 w 1751330"/>
                <a:gd name="T17" fmla="*/ 760 h 459105"/>
                <a:gd name="T18" fmla="*/ 1086057 w 1751330"/>
                <a:gd name="T19" fmla="*/ 6666 h 459105"/>
                <a:gd name="T20" fmla="*/ 1216468 w 1751330"/>
                <a:gd name="T21" fmla="*/ 18025 h 459105"/>
                <a:gd name="T22" fmla="*/ 1336878 w 1751330"/>
                <a:gd name="T23" fmla="*/ 34366 h 459105"/>
                <a:gd name="T24" fmla="*/ 1445484 w 1751330"/>
                <a:gd name="T25" fmla="*/ 55215 h 459105"/>
                <a:gd name="T26" fmla="*/ 1540484 w 1751330"/>
                <a:gd name="T27" fmla="*/ 80101 h 459105"/>
                <a:gd name="T28" fmla="*/ 1620075 w 1751330"/>
                <a:gd name="T29" fmla="*/ 108552 h 459105"/>
                <a:gd name="T30" fmla="*/ 1725816 w 1751330"/>
                <a:gd name="T31" fmla="*/ 174257 h 459105"/>
                <a:gd name="T32" fmla="*/ 1751265 w 1751330"/>
                <a:gd name="T33" fmla="*/ 229380 h 459105"/>
                <a:gd name="T34" fmla="*/ 1725816 w 1751330"/>
                <a:gd name="T35" fmla="*/ 284502 h 459105"/>
                <a:gd name="T36" fmla="*/ 1620075 w 1751330"/>
                <a:gd name="T37" fmla="*/ 350207 h 459105"/>
                <a:gd name="T38" fmla="*/ 1540484 w 1751330"/>
                <a:gd name="T39" fmla="*/ 378658 h 459105"/>
                <a:gd name="T40" fmla="*/ 1445484 w 1751330"/>
                <a:gd name="T41" fmla="*/ 403544 h 459105"/>
                <a:gd name="T42" fmla="*/ 1336878 w 1751330"/>
                <a:gd name="T43" fmla="*/ 424393 h 459105"/>
                <a:gd name="T44" fmla="*/ 1216468 w 1751330"/>
                <a:gd name="T45" fmla="*/ 440734 h 459105"/>
                <a:gd name="T46" fmla="*/ 1086057 w 1751330"/>
                <a:gd name="T47" fmla="*/ 452093 h 459105"/>
                <a:gd name="T48" fmla="*/ 947447 w 1751330"/>
                <a:gd name="T49" fmla="*/ 457999 h 459105"/>
                <a:gd name="T50" fmla="*/ 803817 w 1751330"/>
                <a:gd name="T51" fmla="*/ 457999 h 459105"/>
                <a:gd name="T52" fmla="*/ 665207 w 1751330"/>
                <a:gd name="T53" fmla="*/ 452093 h 459105"/>
                <a:gd name="T54" fmla="*/ 534796 w 1751330"/>
                <a:gd name="T55" fmla="*/ 440734 h 459105"/>
                <a:gd name="T56" fmla="*/ 414386 w 1751330"/>
                <a:gd name="T57" fmla="*/ 424393 h 459105"/>
                <a:gd name="T58" fmla="*/ 305780 w 1751330"/>
                <a:gd name="T59" fmla="*/ 403544 h 459105"/>
                <a:gd name="T60" fmla="*/ 210780 w 1751330"/>
                <a:gd name="T61" fmla="*/ 378658 h 459105"/>
                <a:gd name="T62" fmla="*/ 131189 w 1751330"/>
                <a:gd name="T63" fmla="*/ 350207 h 459105"/>
                <a:gd name="T64" fmla="*/ 25448 w 1751330"/>
                <a:gd name="T65" fmla="*/ 284502 h 459105"/>
                <a:gd name="T66" fmla="*/ 0 w 1751330"/>
                <a:gd name="T67" fmla="*/ 229380 h 459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1330"/>
                <a:gd name="T103" fmla="*/ 0 h 459105"/>
                <a:gd name="T104" fmla="*/ 1751330 w 1751330"/>
                <a:gd name="T105" fmla="*/ 459105 h 459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1330" h="459105">
                  <a:moveTo>
                    <a:pt x="0" y="229380"/>
                  </a:moveTo>
                  <a:lnTo>
                    <a:pt x="11460" y="192173"/>
                  </a:lnTo>
                  <a:lnTo>
                    <a:pt x="44640" y="156878"/>
                  </a:lnTo>
                  <a:lnTo>
                    <a:pt x="97736" y="123966"/>
                  </a:lnTo>
                  <a:lnTo>
                    <a:pt x="168946" y="93911"/>
                  </a:lnTo>
                  <a:lnTo>
                    <a:pt x="210780" y="80101"/>
                  </a:lnTo>
                  <a:lnTo>
                    <a:pt x="256466" y="67183"/>
                  </a:lnTo>
                  <a:lnTo>
                    <a:pt x="305780" y="55215"/>
                  </a:lnTo>
                  <a:lnTo>
                    <a:pt x="358495" y="44257"/>
                  </a:lnTo>
                  <a:lnTo>
                    <a:pt x="414386" y="34366"/>
                  </a:lnTo>
                  <a:lnTo>
                    <a:pt x="473228" y="25602"/>
                  </a:lnTo>
                  <a:lnTo>
                    <a:pt x="534796" y="18025"/>
                  </a:lnTo>
                  <a:lnTo>
                    <a:pt x="598864" y="11693"/>
                  </a:lnTo>
                  <a:lnTo>
                    <a:pt x="665207" y="6666"/>
                  </a:lnTo>
                  <a:lnTo>
                    <a:pt x="733600" y="3002"/>
                  </a:lnTo>
                  <a:lnTo>
                    <a:pt x="803817" y="760"/>
                  </a:lnTo>
                  <a:lnTo>
                    <a:pt x="875632" y="0"/>
                  </a:lnTo>
                  <a:lnTo>
                    <a:pt x="947447" y="760"/>
                  </a:lnTo>
                  <a:lnTo>
                    <a:pt x="1017664" y="3002"/>
                  </a:lnTo>
                  <a:lnTo>
                    <a:pt x="1086057" y="6666"/>
                  </a:lnTo>
                  <a:lnTo>
                    <a:pt x="1152400" y="11693"/>
                  </a:lnTo>
                  <a:lnTo>
                    <a:pt x="1216468" y="18025"/>
                  </a:lnTo>
                  <a:lnTo>
                    <a:pt x="1278036" y="25602"/>
                  </a:lnTo>
                  <a:lnTo>
                    <a:pt x="1336878" y="34366"/>
                  </a:lnTo>
                  <a:lnTo>
                    <a:pt x="1392769" y="44257"/>
                  </a:lnTo>
                  <a:lnTo>
                    <a:pt x="1445484" y="55215"/>
                  </a:lnTo>
                  <a:lnTo>
                    <a:pt x="1494798" y="67183"/>
                  </a:lnTo>
                  <a:lnTo>
                    <a:pt x="1540484" y="80101"/>
                  </a:lnTo>
                  <a:lnTo>
                    <a:pt x="1582318" y="93911"/>
                  </a:lnTo>
                  <a:lnTo>
                    <a:pt x="1620075" y="108552"/>
                  </a:lnTo>
                  <a:lnTo>
                    <a:pt x="1682453" y="140094"/>
                  </a:lnTo>
                  <a:lnTo>
                    <a:pt x="1725816" y="174257"/>
                  </a:lnTo>
                  <a:lnTo>
                    <a:pt x="1748362" y="210567"/>
                  </a:lnTo>
                  <a:lnTo>
                    <a:pt x="1751265" y="229380"/>
                  </a:lnTo>
                  <a:lnTo>
                    <a:pt x="1748362" y="248192"/>
                  </a:lnTo>
                  <a:lnTo>
                    <a:pt x="1725816" y="284502"/>
                  </a:lnTo>
                  <a:lnTo>
                    <a:pt x="1682453" y="318665"/>
                  </a:lnTo>
                  <a:lnTo>
                    <a:pt x="1620075" y="350207"/>
                  </a:lnTo>
                  <a:lnTo>
                    <a:pt x="1582318" y="364848"/>
                  </a:lnTo>
                  <a:lnTo>
                    <a:pt x="1540484" y="378658"/>
                  </a:lnTo>
                  <a:lnTo>
                    <a:pt x="1494798" y="391576"/>
                  </a:lnTo>
                  <a:lnTo>
                    <a:pt x="1445484" y="403544"/>
                  </a:lnTo>
                  <a:lnTo>
                    <a:pt x="1392769" y="414502"/>
                  </a:lnTo>
                  <a:lnTo>
                    <a:pt x="1336878" y="424393"/>
                  </a:lnTo>
                  <a:lnTo>
                    <a:pt x="1278036" y="433157"/>
                  </a:lnTo>
                  <a:lnTo>
                    <a:pt x="1216468" y="440734"/>
                  </a:lnTo>
                  <a:lnTo>
                    <a:pt x="1152400" y="447066"/>
                  </a:lnTo>
                  <a:lnTo>
                    <a:pt x="1086057" y="452093"/>
                  </a:lnTo>
                  <a:lnTo>
                    <a:pt x="1017664" y="455757"/>
                  </a:lnTo>
                  <a:lnTo>
                    <a:pt x="947447" y="457999"/>
                  </a:lnTo>
                  <a:lnTo>
                    <a:pt x="875632" y="458760"/>
                  </a:lnTo>
                  <a:lnTo>
                    <a:pt x="803817" y="457999"/>
                  </a:lnTo>
                  <a:lnTo>
                    <a:pt x="733600" y="455757"/>
                  </a:lnTo>
                  <a:lnTo>
                    <a:pt x="665207" y="452093"/>
                  </a:lnTo>
                  <a:lnTo>
                    <a:pt x="598864" y="447066"/>
                  </a:lnTo>
                  <a:lnTo>
                    <a:pt x="534796" y="440734"/>
                  </a:lnTo>
                  <a:lnTo>
                    <a:pt x="473228" y="433157"/>
                  </a:lnTo>
                  <a:lnTo>
                    <a:pt x="414386" y="424393"/>
                  </a:lnTo>
                  <a:lnTo>
                    <a:pt x="358495" y="414502"/>
                  </a:lnTo>
                  <a:lnTo>
                    <a:pt x="305780" y="403544"/>
                  </a:lnTo>
                  <a:lnTo>
                    <a:pt x="256466" y="391576"/>
                  </a:lnTo>
                  <a:lnTo>
                    <a:pt x="210780" y="378658"/>
                  </a:lnTo>
                  <a:lnTo>
                    <a:pt x="168946" y="364848"/>
                  </a:lnTo>
                  <a:lnTo>
                    <a:pt x="131189" y="350207"/>
                  </a:lnTo>
                  <a:lnTo>
                    <a:pt x="68811" y="318665"/>
                  </a:lnTo>
                  <a:lnTo>
                    <a:pt x="25448" y="284502"/>
                  </a:lnTo>
                  <a:lnTo>
                    <a:pt x="2902" y="248192"/>
                  </a:lnTo>
                  <a:lnTo>
                    <a:pt x="0" y="229380"/>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3129" name="object 106">
              <a:extLst>
                <a:ext uri="{FF2B5EF4-FFF2-40B4-BE49-F238E27FC236}">
                  <a16:creationId xmlns:a16="http://schemas.microsoft.com/office/drawing/2014/main" id="{844B2109-4F07-25DD-9551-E32CCCC37395}"/>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074408" y="3130296"/>
              <a:ext cx="1844040" cy="5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object 107">
              <a:extLst>
                <a:ext uri="{FF2B5EF4-FFF2-40B4-BE49-F238E27FC236}">
                  <a16:creationId xmlns:a16="http://schemas.microsoft.com/office/drawing/2014/main" id="{86D0826D-C261-78BC-594F-BFF13DFBC76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33487" y="3157727"/>
              <a:ext cx="1328927" cy="57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object 108">
              <a:extLst>
                <a:ext uri="{FF2B5EF4-FFF2-40B4-BE49-F238E27FC236}">
                  <a16:creationId xmlns:a16="http://schemas.microsoft.com/office/drawing/2014/main" id="{956837D9-7F67-9DAE-FBB6-198E2244FB7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121504" y="3153482"/>
              <a:ext cx="1751265" cy="45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2" name="object 109">
              <a:extLst>
                <a:ext uri="{FF2B5EF4-FFF2-40B4-BE49-F238E27FC236}">
                  <a16:creationId xmlns:a16="http://schemas.microsoft.com/office/drawing/2014/main" id="{359B2794-C5FA-B07E-C4BE-A706C919E8B4}"/>
                </a:ext>
              </a:extLst>
            </p:cNvPr>
            <p:cNvSpPr>
              <a:spLocks/>
            </p:cNvSpPr>
            <p:nvPr/>
          </p:nvSpPr>
          <p:spPr bwMode="auto">
            <a:xfrm>
              <a:off x="7121504" y="3153482"/>
              <a:ext cx="1751330" cy="459105"/>
            </a:xfrm>
            <a:custGeom>
              <a:avLst/>
              <a:gdLst>
                <a:gd name="T0" fmla="*/ 11460 w 1751329"/>
                <a:gd name="T1" fmla="*/ 192173 h 459104"/>
                <a:gd name="T2" fmla="*/ 97736 w 1751329"/>
                <a:gd name="T3" fmla="*/ 123966 h 459104"/>
                <a:gd name="T4" fmla="*/ 210780 w 1751329"/>
                <a:gd name="T5" fmla="*/ 80101 h 459104"/>
                <a:gd name="T6" fmla="*/ 305780 w 1751329"/>
                <a:gd name="T7" fmla="*/ 55215 h 459104"/>
                <a:gd name="T8" fmla="*/ 414386 w 1751329"/>
                <a:gd name="T9" fmla="*/ 34366 h 459104"/>
                <a:gd name="T10" fmla="*/ 534796 w 1751329"/>
                <a:gd name="T11" fmla="*/ 18025 h 459104"/>
                <a:gd name="T12" fmla="*/ 665207 w 1751329"/>
                <a:gd name="T13" fmla="*/ 6666 h 459104"/>
                <a:gd name="T14" fmla="*/ 803817 w 1751329"/>
                <a:gd name="T15" fmla="*/ 760 h 459104"/>
                <a:gd name="T16" fmla="*/ 947460 w 1751329"/>
                <a:gd name="T17" fmla="*/ 760 h 459104"/>
                <a:gd name="T18" fmla="*/ 1086070 w 1751329"/>
                <a:gd name="T19" fmla="*/ 6666 h 459104"/>
                <a:gd name="T20" fmla="*/ 1216481 w 1751329"/>
                <a:gd name="T21" fmla="*/ 18025 h 459104"/>
                <a:gd name="T22" fmla="*/ 1336891 w 1751329"/>
                <a:gd name="T23" fmla="*/ 34366 h 459104"/>
                <a:gd name="T24" fmla="*/ 1445497 w 1751329"/>
                <a:gd name="T25" fmla="*/ 55215 h 459104"/>
                <a:gd name="T26" fmla="*/ 1540497 w 1751329"/>
                <a:gd name="T27" fmla="*/ 80101 h 459104"/>
                <a:gd name="T28" fmla="*/ 1620088 w 1751329"/>
                <a:gd name="T29" fmla="*/ 108552 h 459104"/>
                <a:gd name="T30" fmla="*/ 1725829 w 1751329"/>
                <a:gd name="T31" fmla="*/ 174257 h 459104"/>
                <a:gd name="T32" fmla="*/ 1751278 w 1751329"/>
                <a:gd name="T33" fmla="*/ 229380 h 459104"/>
                <a:gd name="T34" fmla="*/ 1725829 w 1751329"/>
                <a:gd name="T35" fmla="*/ 284515 h 459104"/>
                <a:gd name="T36" fmla="*/ 1620088 w 1751329"/>
                <a:gd name="T37" fmla="*/ 350220 h 459104"/>
                <a:gd name="T38" fmla="*/ 1540497 w 1751329"/>
                <a:gd name="T39" fmla="*/ 378671 h 459104"/>
                <a:gd name="T40" fmla="*/ 1445497 w 1751329"/>
                <a:gd name="T41" fmla="*/ 403557 h 459104"/>
                <a:gd name="T42" fmla="*/ 1336891 w 1751329"/>
                <a:gd name="T43" fmla="*/ 424406 h 459104"/>
                <a:gd name="T44" fmla="*/ 1216481 w 1751329"/>
                <a:gd name="T45" fmla="*/ 440747 h 459104"/>
                <a:gd name="T46" fmla="*/ 1086070 w 1751329"/>
                <a:gd name="T47" fmla="*/ 452106 h 459104"/>
                <a:gd name="T48" fmla="*/ 947460 w 1751329"/>
                <a:gd name="T49" fmla="*/ 458012 h 459104"/>
                <a:gd name="T50" fmla="*/ 803817 w 1751329"/>
                <a:gd name="T51" fmla="*/ 458012 h 459104"/>
                <a:gd name="T52" fmla="*/ 665207 w 1751329"/>
                <a:gd name="T53" fmla="*/ 452106 h 459104"/>
                <a:gd name="T54" fmla="*/ 534796 w 1751329"/>
                <a:gd name="T55" fmla="*/ 440747 h 459104"/>
                <a:gd name="T56" fmla="*/ 414386 w 1751329"/>
                <a:gd name="T57" fmla="*/ 424406 h 459104"/>
                <a:gd name="T58" fmla="*/ 305780 w 1751329"/>
                <a:gd name="T59" fmla="*/ 403557 h 459104"/>
                <a:gd name="T60" fmla="*/ 210780 w 1751329"/>
                <a:gd name="T61" fmla="*/ 378671 h 459104"/>
                <a:gd name="T62" fmla="*/ 131189 w 1751329"/>
                <a:gd name="T63" fmla="*/ 350220 h 459104"/>
                <a:gd name="T64" fmla="*/ 25448 w 1751329"/>
                <a:gd name="T65" fmla="*/ 284515 h 459104"/>
                <a:gd name="T66" fmla="*/ 0 w 1751329"/>
                <a:gd name="T67" fmla="*/ 229380 h 459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1329"/>
                <a:gd name="T103" fmla="*/ 0 h 459104"/>
                <a:gd name="T104" fmla="*/ 1751329 w 1751329"/>
                <a:gd name="T105" fmla="*/ 459104 h 459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1329" h="459104">
                  <a:moveTo>
                    <a:pt x="0" y="229380"/>
                  </a:moveTo>
                  <a:lnTo>
                    <a:pt x="11460" y="192173"/>
                  </a:lnTo>
                  <a:lnTo>
                    <a:pt x="44640" y="156878"/>
                  </a:lnTo>
                  <a:lnTo>
                    <a:pt x="97736" y="123966"/>
                  </a:lnTo>
                  <a:lnTo>
                    <a:pt x="168946" y="93911"/>
                  </a:lnTo>
                  <a:lnTo>
                    <a:pt x="210780" y="80101"/>
                  </a:lnTo>
                  <a:lnTo>
                    <a:pt x="256466" y="67183"/>
                  </a:lnTo>
                  <a:lnTo>
                    <a:pt x="305780" y="55215"/>
                  </a:lnTo>
                  <a:lnTo>
                    <a:pt x="358495" y="44257"/>
                  </a:lnTo>
                  <a:lnTo>
                    <a:pt x="414386" y="34366"/>
                  </a:lnTo>
                  <a:lnTo>
                    <a:pt x="473228" y="25602"/>
                  </a:lnTo>
                  <a:lnTo>
                    <a:pt x="534796" y="18025"/>
                  </a:lnTo>
                  <a:lnTo>
                    <a:pt x="598864" y="11693"/>
                  </a:lnTo>
                  <a:lnTo>
                    <a:pt x="665207" y="6666"/>
                  </a:lnTo>
                  <a:lnTo>
                    <a:pt x="733600" y="3002"/>
                  </a:lnTo>
                  <a:lnTo>
                    <a:pt x="803817" y="760"/>
                  </a:lnTo>
                  <a:lnTo>
                    <a:pt x="875632" y="0"/>
                  </a:lnTo>
                  <a:lnTo>
                    <a:pt x="947447" y="760"/>
                  </a:lnTo>
                  <a:lnTo>
                    <a:pt x="1017664" y="3002"/>
                  </a:lnTo>
                  <a:lnTo>
                    <a:pt x="1086057" y="6666"/>
                  </a:lnTo>
                  <a:lnTo>
                    <a:pt x="1152400" y="11693"/>
                  </a:lnTo>
                  <a:lnTo>
                    <a:pt x="1216468" y="18025"/>
                  </a:lnTo>
                  <a:lnTo>
                    <a:pt x="1278036" y="25602"/>
                  </a:lnTo>
                  <a:lnTo>
                    <a:pt x="1336878" y="34366"/>
                  </a:lnTo>
                  <a:lnTo>
                    <a:pt x="1392769" y="44257"/>
                  </a:lnTo>
                  <a:lnTo>
                    <a:pt x="1445484" y="55215"/>
                  </a:lnTo>
                  <a:lnTo>
                    <a:pt x="1494798" y="67183"/>
                  </a:lnTo>
                  <a:lnTo>
                    <a:pt x="1540484" y="80101"/>
                  </a:lnTo>
                  <a:lnTo>
                    <a:pt x="1582318" y="93911"/>
                  </a:lnTo>
                  <a:lnTo>
                    <a:pt x="1620075" y="108552"/>
                  </a:lnTo>
                  <a:lnTo>
                    <a:pt x="1682453" y="140094"/>
                  </a:lnTo>
                  <a:lnTo>
                    <a:pt x="1725816" y="174257"/>
                  </a:lnTo>
                  <a:lnTo>
                    <a:pt x="1748362" y="210567"/>
                  </a:lnTo>
                  <a:lnTo>
                    <a:pt x="1751265" y="229380"/>
                  </a:lnTo>
                  <a:lnTo>
                    <a:pt x="1748362" y="248192"/>
                  </a:lnTo>
                  <a:lnTo>
                    <a:pt x="1725816" y="284502"/>
                  </a:lnTo>
                  <a:lnTo>
                    <a:pt x="1682453" y="318665"/>
                  </a:lnTo>
                  <a:lnTo>
                    <a:pt x="1620075" y="350207"/>
                  </a:lnTo>
                  <a:lnTo>
                    <a:pt x="1582318" y="364848"/>
                  </a:lnTo>
                  <a:lnTo>
                    <a:pt x="1540484" y="378658"/>
                  </a:lnTo>
                  <a:lnTo>
                    <a:pt x="1494798" y="391576"/>
                  </a:lnTo>
                  <a:lnTo>
                    <a:pt x="1445484" y="403544"/>
                  </a:lnTo>
                  <a:lnTo>
                    <a:pt x="1392769" y="414502"/>
                  </a:lnTo>
                  <a:lnTo>
                    <a:pt x="1336878" y="424393"/>
                  </a:lnTo>
                  <a:lnTo>
                    <a:pt x="1278036" y="433157"/>
                  </a:lnTo>
                  <a:lnTo>
                    <a:pt x="1216468" y="440734"/>
                  </a:lnTo>
                  <a:lnTo>
                    <a:pt x="1152400" y="447066"/>
                  </a:lnTo>
                  <a:lnTo>
                    <a:pt x="1086057" y="452093"/>
                  </a:lnTo>
                  <a:lnTo>
                    <a:pt x="1017664" y="455757"/>
                  </a:lnTo>
                  <a:lnTo>
                    <a:pt x="947447" y="457999"/>
                  </a:lnTo>
                  <a:lnTo>
                    <a:pt x="875632" y="458760"/>
                  </a:lnTo>
                  <a:lnTo>
                    <a:pt x="803817" y="457999"/>
                  </a:lnTo>
                  <a:lnTo>
                    <a:pt x="733600" y="455757"/>
                  </a:lnTo>
                  <a:lnTo>
                    <a:pt x="665207" y="452093"/>
                  </a:lnTo>
                  <a:lnTo>
                    <a:pt x="598864" y="447066"/>
                  </a:lnTo>
                  <a:lnTo>
                    <a:pt x="534796" y="440734"/>
                  </a:lnTo>
                  <a:lnTo>
                    <a:pt x="473228" y="433157"/>
                  </a:lnTo>
                  <a:lnTo>
                    <a:pt x="414386" y="424393"/>
                  </a:lnTo>
                  <a:lnTo>
                    <a:pt x="358495" y="414502"/>
                  </a:lnTo>
                  <a:lnTo>
                    <a:pt x="305780" y="403544"/>
                  </a:lnTo>
                  <a:lnTo>
                    <a:pt x="256466" y="391576"/>
                  </a:lnTo>
                  <a:lnTo>
                    <a:pt x="210780" y="378658"/>
                  </a:lnTo>
                  <a:lnTo>
                    <a:pt x="168946" y="364848"/>
                  </a:lnTo>
                  <a:lnTo>
                    <a:pt x="131189" y="350207"/>
                  </a:lnTo>
                  <a:lnTo>
                    <a:pt x="68811" y="318665"/>
                  </a:lnTo>
                  <a:lnTo>
                    <a:pt x="25448" y="284502"/>
                  </a:lnTo>
                  <a:lnTo>
                    <a:pt x="2902" y="248192"/>
                  </a:lnTo>
                  <a:lnTo>
                    <a:pt x="0" y="229380"/>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110" name="object 110">
            <a:extLst>
              <a:ext uri="{FF2B5EF4-FFF2-40B4-BE49-F238E27FC236}">
                <a16:creationId xmlns:a16="http://schemas.microsoft.com/office/drawing/2014/main" id="{66E0FF6F-7BBD-C223-D1D9-1461C73BDB42}"/>
              </a:ext>
            </a:extLst>
          </p:cNvPr>
          <p:cNvSpPr txBox="1"/>
          <p:nvPr/>
        </p:nvSpPr>
        <p:spPr>
          <a:xfrm>
            <a:off x="6697663" y="1731963"/>
            <a:ext cx="2166937" cy="1798637"/>
          </a:xfrm>
          <a:prstGeom prst="rect">
            <a:avLst/>
          </a:prstGeom>
        </p:spPr>
        <p:txBody>
          <a:bodyPr lIns="0" tIns="12700" rIns="0" bIns="0">
            <a:spAutoFit/>
          </a:bodyPr>
          <a:lstStyle/>
          <a:p>
            <a:pPr marL="12700">
              <a:spcBef>
                <a:spcPts val="100"/>
              </a:spcBef>
              <a:defRPr/>
            </a:pPr>
            <a:r>
              <a:rPr lang="de-CH" sz="1600" spc="-15" dirty="0">
                <a:latin typeface="Calibri"/>
                <a:cs typeface="Calibri"/>
              </a:rPr>
              <a:t>  </a:t>
            </a:r>
            <a:r>
              <a:rPr sz="1600" spc="-15" dirty="0" err="1">
                <a:latin typeface="Calibri"/>
                <a:cs typeface="Calibri"/>
              </a:rPr>
              <a:t>Faszien</a:t>
            </a:r>
            <a:endParaRPr lang="de-CH" sz="1600" spc="-15" dirty="0">
              <a:latin typeface="Calibri"/>
              <a:cs typeface="Calibri"/>
            </a:endParaRPr>
          </a:p>
          <a:p>
            <a:pPr marL="12700">
              <a:spcBef>
                <a:spcPts val="100"/>
              </a:spcBef>
              <a:defRPr/>
            </a:pPr>
            <a:endParaRPr lang="de-CH" sz="1600" spc="-15" dirty="0">
              <a:latin typeface="Calibri"/>
              <a:cs typeface="Calibri"/>
            </a:endParaRPr>
          </a:p>
          <a:p>
            <a:pPr marL="12700">
              <a:spcBef>
                <a:spcPts val="100"/>
              </a:spcBef>
              <a:defRPr/>
            </a:pPr>
            <a:r>
              <a:rPr lang="de-CH" sz="1600" spc="-5" dirty="0">
                <a:latin typeface="+mn-lt"/>
                <a:cs typeface="Times New Roman"/>
              </a:rPr>
              <a:t>     </a:t>
            </a:r>
            <a:r>
              <a:rPr sz="1600" spc="-5" dirty="0" err="1">
                <a:latin typeface="+mn-lt"/>
                <a:cs typeface="Times New Roman"/>
              </a:rPr>
              <a:t>Gelenke</a:t>
            </a:r>
            <a:endParaRPr sz="1600" dirty="0">
              <a:latin typeface="+mn-lt"/>
              <a:cs typeface="Times New Roman"/>
            </a:endParaRPr>
          </a:p>
          <a:p>
            <a:pPr marL="971550">
              <a:spcBef>
                <a:spcPts val="1040"/>
              </a:spcBef>
              <a:defRPr/>
            </a:pPr>
            <a:r>
              <a:rPr lang="en-GB" sz="1600" spc="-10" dirty="0" err="1">
                <a:latin typeface="Calibri"/>
                <a:cs typeface="Calibri"/>
              </a:rPr>
              <a:t>Diskus</a:t>
            </a:r>
            <a:endParaRPr lang="en-GB" sz="1600" dirty="0">
              <a:latin typeface="Calibri"/>
              <a:cs typeface="Calibri"/>
            </a:endParaRPr>
          </a:p>
          <a:p>
            <a:pPr marL="84455">
              <a:spcBef>
                <a:spcPts val="1195"/>
              </a:spcBef>
              <a:defRPr/>
            </a:pPr>
            <a:r>
              <a:rPr sz="1600" spc="-5" dirty="0" err="1">
                <a:latin typeface="Calibri"/>
                <a:cs typeface="Calibri"/>
              </a:rPr>
              <a:t>Nerven</a:t>
            </a:r>
            <a:endParaRPr sz="1600" dirty="0">
              <a:latin typeface="Calibri"/>
              <a:cs typeface="Calibri"/>
            </a:endParaRPr>
          </a:p>
          <a:p>
            <a:pPr marL="915035">
              <a:spcBef>
                <a:spcPts val="5"/>
              </a:spcBef>
              <a:defRPr/>
            </a:pPr>
            <a:r>
              <a:rPr sz="1600" spc="5" dirty="0" err="1">
                <a:latin typeface="Calibri"/>
                <a:cs typeface="Calibri"/>
              </a:rPr>
              <a:t>L</a:t>
            </a:r>
            <a:r>
              <a:rPr sz="1600" dirty="0" err="1">
                <a:latin typeface="Calibri"/>
                <a:cs typeface="Calibri"/>
              </a:rPr>
              <a:t>i</a:t>
            </a:r>
            <a:r>
              <a:rPr sz="1600" spc="-35" dirty="0" err="1">
                <a:latin typeface="Calibri"/>
                <a:cs typeface="Calibri"/>
              </a:rPr>
              <a:t>g</a:t>
            </a:r>
            <a:r>
              <a:rPr sz="1600" dirty="0" err="1">
                <a:latin typeface="Calibri"/>
                <a:cs typeface="Calibri"/>
              </a:rPr>
              <a:t>a</a:t>
            </a:r>
            <a:r>
              <a:rPr sz="1600" spc="-5" dirty="0" err="1">
                <a:latin typeface="Calibri"/>
                <a:cs typeface="Calibri"/>
              </a:rPr>
              <a:t>m</a:t>
            </a:r>
            <a:r>
              <a:rPr sz="1600" dirty="0" err="1">
                <a:latin typeface="Calibri"/>
                <a:cs typeface="Calibri"/>
              </a:rPr>
              <a:t>e</a:t>
            </a:r>
            <a:r>
              <a:rPr sz="1600" spc="-15" dirty="0" err="1">
                <a:latin typeface="Calibri"/>
                <a:cs typeface="Calibri"/>
              </a:rPr>
              <a:t>n</a:t>
            </a:r>
            <a:r>
              <a:rPr sz="1600" spc="-25" dirty="0" err="1">
                <a:latin typeface="Calibri"/>
                <a:cs typeface="Calibri"/>
              </a:rPr>
              <a:t>t</a:t>
            </a:r>
            <a:r>
              <a:rPr sz="1600" dirty="0" err="1">
                <a:latin typeface="Calibri"/>
                <a:cs typeface="Calibri"/>
              </a:rPr>
              <a:t>e</a:t>
            </a:r>
            <a:endParaRPr sz="1600" dirty="0">
              <a:latin typeface="Calibri"/>
              <a:cs typeface="Calibri"/>
            </a:endParaRPr>
          </a:p>
        </p:txBody>
      </p:sp>
      <p:grpSp>
        <p:nvGrpSpPr>
          <p:cNvPr id="3103" name="object 111">
            <a:extLst>
              <a:ext uri="{FF2B5EF4-FFF2-40B4-BE49-F238E27FC236}">
                <a16:creationId xmlns:a16="http://schemas.microsoft.com/office/drawing/2014/main" id="{390C9393-64DF-7659-B533-6263661F44E6}"/>
              </a:ext>
            </a:extLst>
          </p:cNvPr>
          <p:cNvGrpSpPr>
            <a:grpSpLocks/>
          </p:cNvGrpSpPr>
          <p:nvPr/>
        </p:nvGrpSpPr>
        <p:grpSpPr bwMode="auto">
          <a:xfrm>
            <a:off x="1590675" y="4217988"/>
            <a:ext cx="1701800" cy="792162"/>
            <a:chOff x="1591055" y="4218432"/>
            <a:chExt cx="1701164" cy="792480"/>
          </a:xfrm>
        </p:grpSpPr>
        <p:pic>
          <p:nvPicPr>
            <p:cNvPr id="3109" name="object 112">
              <a:extLst>
                <a:ext uri="{FF2B5EF4-FFF2-40B4-BE49-F238E27FC236}">
                  <a16:creationId xmlns:a16="http://schemas.microsoft.com/office/drawing/2014/main" id="{FB71B516-A1EE-BF9D-0CB4-628EB7E08FC0}"/>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91055" y="4218432"/>
              <a:ext cx="1700783"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object 113">
              <a:extLst>
                <a:ext uri="{FF2B5EF4-FFF2-40B4-BE49-F238E27FC236}">
                  <a16:creationId xmlns:a16="http://schemas.microsoft.com/office/drawing/2014/main" id="{03DF31DF-A241-D7E8-6786-A9B2C811D502}"/>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99487" y="4367784"/>
              <a:ext cx="883919" cy="56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object 114">
              <a:extLst>
                <a:ext uri="{FF2B5EF4-FFF2-40B4-BE49-F238E27FC236}">
                  <a16:creationId xmlns:a16="http://schemas.microsoft.com/office/drawing/2014/main" id="{23A694F1-ACE1-371E-DFCB-8E7A7BFE2E4F}"/>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637725" y="4242635"/>
              <a:ext cx="1606884" cy="69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 name="object 115">
              <a:extLst>
                <a:ext uri="{FF2B5EF4-FFF2-40B4-BE49-F238E27FC236}">
                  <a16:creationId xmlns:a16="http://schemas.microsoft.com/office/drawing/2014/main" id="{26A7472F-EB74-F033-8098-E6693D2F061A}"/>
                </a:ext>
              </a:extLst>
            </p:cNvPr>
            <p:cNvSpPr>
              <a:spLocks/>
            </p:cNvSpPr>
            <p:nvPr/>
          </p:nvSpPr>
          <p:spPr bwMode="auto">
            <a:xfrm>
              <a:off x="1637725" y="4242635"/>
              <a:ext cx="1607185" cy="699135"/>
            </a:xfrm>
            <a:custGeom>
              <a:avLst/>
              <a:gdLst>
                <a:gd name="T0" fmla="*/ 10515 w 1607185"/>
                <a:gd name="T1" fmla="*/ 292613 h 699135"/>
                <a:gd name="T2" fmla="*/ 89678 w 1607185"/>
                <a:gd name="T3" fmla="*/ 188758 h 699135"/>
                <a:gd name="T4" fmla="*/ 155017 w 1607185"/>
                <a:gd name="T5" fmla="*/ 142994 h 699135"/>
                <a:gd name="T6" fmla="*/ 235322 w 1607185"/>
                <a:gd name="T7" fmla="*/ 102297 h 699135"/>
                <a:gd name="T8" fmla="*/ 328939 w 1607185"/>
                <a:gd name="T9" fmla="*/ 67388 h 699135"/>
                <a:gd name="T10" fmla="*/ 434214 w 1607185"/>
                <a:gd name="T11" fmla="*/ 38984 h 699135"/>
                <a:gd name="T12" fmla="*/ 549492 w 1607185"/>
                <a:gd name="T13" fmla="*/ 17805 h 699135"/>
                <a:gd name="T14" fmla="*/ 673119 w 1607185"/>
                <a:gd name="T15" fmla="*/ 4571 h 699135"/>
                <a:gd name="T16" fmla="*/ 803442 w 1607185"/>
                <a:gd name="T17" fmla="*/ 0 h 699135"/>
                <a:gd name="T18" fmla="*/ 933764 w 1607185"/>
                <a:gd name="T19" fmla="*/ 4571 h 699135"/>
                <a:gd name="T20" fmla="*/ 1057391 w 1607185"/>
                <a:gd name="T21" fmla="*/ 17805 h 699135"/>
                <a:gd name="T22" fmla="*/ 1172669 w 1607185"/>
                <a:gd name="T23" fmla="*/ 38984 h 699135"/>
                <a:gd name="T24" fmla="*/ 1277944 w 1607185"/>
                <a:gd name="T25" fmla="*/ 67388 h 699135"/>
                <a:gd name="T26" fmla="*/ 1371561 w 1607185"/>
                <a:gd name="T27" fmla="*/ 102297 h 699135"/>
                <a:gd name="T28" fmla="*/ 1451866 w 1607185"/>
                <a:gd name="T29" fmla="*/ 142994 h 699135"/>
                <a:gd name="T30" fmla="*/ 1517205 w 1607185"/>
                <a:gd name="T31" fmla="*/ 188758 h 699135"/>
                <a:gd name="T32" fmla="*/ 1596368 w 1607185"/>
                <a:gd name="T33" fmla="*/ 292613 h 699135"/>
                <a:gd name="T34" fmla="*/ 1604220 w 1607185"/>
                <a:gd name="T35" fmla="*/ 377911 h 699135"/>
                <a:gd name="T36" fmla="*/ 1543745 w 1607185"/>
                <a:gd name="T37" fmla="*/ 485216 h 699135"/>
                <a:gd name="T38" fmla="*/ 1451866 w 1607185"/>
                <a:gd name="T39" fmla="*/ 555538 h 699135"/>
                <a:gd name="T40" fmla="*/ 1371561 w 1607185"/>
                <a:gd name="T41" fmla="*/ 596235 h 699135"/>
                <a:gd name="T42" fmla="*/ 1277944 w 1607185"/>
                <a:gd name="T43" fmla="*/ 631144 h 699135"/>
                <a:gd name="T44" fmla="*/ 1172669 w 1607185"/>
                <a:gd name="T45" fmla="*/ 659548 h 699135"/>
                <a:gd name="T46" fmla="*/ 1057391 w 1607185"/>
                <a:gd name="T47" fmla="*/ 680727 h 699135"/>
                <a:gd name="T48" fmla="*/ 933764 w 1607185"/>
                <a:gd name="T49" fmla="*/ 693961 h 699135"/>
                <a:gd name="T50" fmla="*/ 803442 w 1607185"/>
                <a:gd name="T51" fmla="*/ 698533 h 699135"/>
                <a:gd name="T52" fmla="*/ 673119 w 1607185"/>
                <a:gd name="T53" fmla="*/ 693961 h 699135"/>
                <a:gd name="T54" fmla="*/ 549492 w 1607185"/>
                <a:gd name="T55" fmla="*/ 680727 h 699135"/>
                <a:gd name="T56" fmla="*/ 434214 w 1607185"/>
                <a:gd name="T57" fmla="*/ 659548 h 699135"/>
                <a:gd name="T58" fmla="*/ 328939 w 1607185"/>
                <a:gd name="T59" fmla="*/ 631144 h 699135"/>
                <a:gd name="T60" fmla="*/ 235322 w 1607185"/>
                <a:gd name="T61" fmla="*/ 596235 h 699135"/>
                <a:gd name="T62" fmla="*/ 155017 w 1607185"/>
                <a:gd name="T63" fmla="*/ 555538 h 699135"/>
                <a:gd name="T64" fmla="*/ 89678 w 1607185"/>
                <a:gd name="T65" fmla="*/ 509774 h 699135"/>
                <a:gd name="T66" fmla="*/ 10515 w 1607185"/>
                <a:gd name="T67" fmla="*/ 405919 h 699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7185"/>
                <a:gd name="T103" fmla="*/ 0 h 699135"/>
                <a:gd name="T104" fmla="*/ 1607185 w 1607185"/>
                <a:gd name="T105" fmla="*/ 699135 h 6991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7185" h="699135">
                  <a:moveTo>
                    <a:pt x="0" y="349266"/>
                  </a:moveTo>
                  <a:lnTo>
                    <a:pt x="10515" y="292613"/>
                  </a:lnTo>
                  <a:lnTo>
                    <a:pt x="40960" y="238871"/>
                  </a:lnTo>
                  <a:lnTo>
                    <a:pt x="89678" y="188758"/>
                  </a:lnTo>
                  <a:lnTo>
                    <a:pt x="120374" y="165287"/>
                  </a:lnTo>
                  <a:lnTo>
                    <a:pt x="155017" y="142994"/>
                  </a:lnTo>
                  <a:lnTo>
                    <a:pt x="193402" y="121967"/>
                  </a:lnTo>
                  <a:lnTo>
                    <a:pt x="235322" y="102297"/>
                  </a:lnTo>
                  <a:lnTo>
                    <a:pt x="280570" y="84074"/>
                  </a:lnTo>
                  <a:lnTo>
                    <a:pt x="328939" y="67388"/>
                  </a:lnTo>
                  <a:lnTo>
                    <a:pt x="380223" y="52328"/>
                  </a:lnTo>
                  <a:lnTo>
                    <a:pt x="434214" y="38984"/>
                  </a:lnTo>
                  <a:lnTo>
                    <a:pt x="490706" y="27447"/>
                  </a:lnTo>
                  <a:lnTo>
                    <a:pt x="549492" y="17805"/>
                  </a:lnTo>
                  <a:lnTo>
                    <a:pt x="610365" y="10150"/>
                  </a:lnTo>
                  <a:lnTo>
                    <a:pt x="673119" y="4571"/>
                  </a:lnTo>
                  <a:lnTo>
                    <a:pt x="737547" y="1157"/>
                  </a:lnTo>
                  <a:lnTo>
                    <a:pt x="803442" y="0"/>
                  </a:lnTo>
                  <a:lnTo>
                    <a:pt x="869336" y="1157"/>
                  </a:lnTo>
                  <a:lnTo>
                    <a:pt x="933764" y="4571"/>
                  </a:lnTo>
                  <a:lnTo>
                    <a:pt x="996518" y="10150"/>
                  </a:lnTo>
                  <a:lnTo>
                    <a:pt x="1057391" y="17805"/>
                  </a:lnTo>
                  <a:lnTo>
                    <a:pt x="1116178" y="27447"/>
                  </a:lnTo>
                  <a:lnTo>
                    <a:pt x="1172669" y="38984"/>
                  </a:lnTo>
                  <a:lnTo>
                    <a:pt x="1226661" y="52328"/>
                  </a:lnTo>
                  <a:lnTo>
                    <a:pt x="1277944" y="67388"/>
                  </a:lnTo>
                  <a:lnTo>
                    <a:pt x="1326313" y="84074"/>
                  </a:lnTo>
                  <a:lnTo>
                    <a:pt x="1371561" y="102297"/>
                  </a:lnTo>
                  <a:lnTo>
                    <a:pt x="1413481" y="121967"/>
                  </a:lnTo>
                  <a:lnTo>
                    <a:pt x="1451866" y="142994"/>
                  </a:lnTo>
                  <a:lnTo>
                    <a:pt x="1486510" y="165287"/>
                  </a:lnTo>
                  <a:lnTo>
                    <a:pt x="1517205" y="188758"/>
                  </a:lnTo>
                  <a:lnTo>
                    <a:pt x="1565924" y="238871"/>
                  </a:lnTo>
                  <a:lnTo>
                    <a:pt x="1596368" y="292613"/>
                  </a:lnTo>
                  <a:lnTo>
                    <a:pt x="1606884" y="349266"/>
                  </a:lnTo>
                  <a:lnTo>
                    <a:pt x="1604220" y="377911"/>
                  </a:lnTo>
                  <a:lnTo>
                    <a:pt x="1583533" y="433199"/>
                  </a:lnTo>
                  <a:lnTo>
                    <a:pt x="1543745" y="485216"/>
                  </a:lnTo>
                  <a:lnTo>
                    <a:pt x="1486510" y="533245"/>
                  </a:lnTo>
                  <a:lnTo>
                    <a:pt x="1451866" y="555538"/>
                  </a:lnTo>
                  <a:lnTo>
                    <a:pt x="1413481" y="576565"/>
                  </a:lnTo>
                  <a:lnTo>
                    <a:pt x="1371561" y="596235"/>
                  </a:lnTo>
                  <a:lnTo>
                    <a:pt x="1326313" y="614458"/>
                  </a:lnTo>
                  <a:lnTo>
                    <a:pt x="1277944" y="631144"/>
                  </a:lnTo>
                  <a:lnTo>
                    <a:pt x="1226661" y="646204"/>
                  </a:lnTo>
                  <a:lnTo>
                    <a:pt x="1172669" y="659548"/>
                  </a:lnTo>
                  <a:lnTo>
                    <a:pt x="1116178" y="671085"/>
                  </a:lnTo>
                  <a:lnTo>
                    <a:pt x="1057391" y="680727"/>
                  </a:lnTo>
                  <a:lnTo>
                    <a:pt x="996518" y="688382"/>
                  </a:lnTo>
                  <a:lnTo>
                    <a:pt x="933764" y="693961"/>
                  </a:lnTo>
                  <a:lnTo>
                    <a:pt x="869336" y="697375"/>
                  </a:lnTo>
                  <a:lnTo>
                    <a:pt x="803442" y="698533"/>
                  </a:lnTo>
                  <a:lnTo>
                    <a:pt x="737547" y="697375"/>
                  </a:lnTo>
                  <a:lnTo>
                    <a:pt x="673119" y="693961"/>
                  </a:lnTo>
                  <a:lnTo>
                    <a:pt x="610365" y="688382"/>
                  </a:lnTo>
                  <a:lnTo>
                    <a:pt x="549492" y="680727"/>
                  </a:lnTo>
                  <a:lnTo>
                    <a:pt x="490706" y="671085"/>
                  </a:lnTo>
                  <a:lnTo>
                    <a:pt x="434214" y="659548"/>
                  </a:lnTo>
                  <a:lnTo>
                    <a:pt x="380223" y="646204"/>
                  </a:lnTo>
                  <a:lnTo>
                    <a:pt x="328939" y="631144"/>
                  </a:lnTo>
                  <a:lnTo>
                    <a:pt x="280570" y="614458"/>
                  </a:lnTo>
                  <a:lnTo>
                    <a:pt x="235322" y="596235"/>
                  </a:lnTo>
                  <a:lnTo>
                    <a:pt x="193402" y="576565"/>
                  </a:lnTo>
                  <a:lnTo>
                    <a:pt x="155017" y="555538"/>
                  </a:lnTo>
                  <a:lnTo>
                    <a:pt x="120374" y="533245"/>
                  </a:lnTo>
                  <a:lnTo>
                    <a:pt x="89678" y="509774"/>
                  </a:lnTo>
                  <a:lnTo>
                    <a:pt x="40960" y="459661"/>
                  </a:lnTo>
                  <a:lnTo>
                    <a:pt x="10515" y="405919"/>
                  </a:lnTo>
                  <a:lnTo>
                    <a:pt x="0" y="349266"/>
                  </a:lnTo>
                  <a:close/>
                </a:path>
              </a:pathLst>
            </a:custGeom>
            <a:noFill/>
            <a:ln w="9525">
              <a:solidFill>
                <a:srgbClr val="4A7EB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3104" name="object 116">
            <a:extLst>
              <a:ext uri="{FF2B5EF4-FFF2-40B4-BE49-F238E27FC236}">
                <a16:creationId xmlns:a16="http://schemas.microsoft.com/office/drawing/2014/main" id="{AA4B7BBA-AB25-DEC0-D211-FCE3740E6B2B}"/>
              </a:ext>
            </a:extLst>
          </p:cNvPr>
          <p:cNvSpPr txBox="1">
            <a:spLocks noChangeArrowheads="1"/>
          </p:cNvSpPr>
          <p:nvPr/>
        </p:nvSpPr>
        <p:spPr bwMode="auto">
          <a:xfrm>
            <a:off x="854075" y="2071688"/>
            <a:ext cx="21732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6839" rIns="0" bIns="0">
            <a:spAutoFit/>
          </a:bodyPr>
          <a:lstStyle>
            <a:lvl1pPr marL="29051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925"/>
              </a:spcBef>
            </a:pPr>
            <a:r>
              <a:rPr lang="de-DE" altLang="de-DE" sz="1600">
                <a:cs typeface="Calibri" panose="020F0502020204030204" pitchFamily="34" charset="0"/>
              </a:rPr>
              <a:t>Nerven</a:t>
            </a:r>
          </a:p>
          <a:p>
            <a:pPr>
              <a:spcBef>
                <a:spcPts val="638"/>
              </a:spcBef>
            </a:pPr>
            <a:r>
              <a:rPr lang="de-DE" altLang="de-DE" sz="1600">
                <a:cs typeface="Calibri" panose="020F0502020204030204" pitchFamily="34" charset="0"/>
              </a:rPr>
              <a:t>                         Diskus</a:t>
            </a:r>
          </a:p>
          <a:p>
            <a:pPr algn="ctr">
              <a:spcBef>
                <a:spcPts val="1000"/>
              </a:spcBef>
            </a:pPr>
            <a:r>
              <a:rPr lang="de-DE" altLang="de-DE">
                <a:cs typeface="Calibri" panose="020F0502020204030204" pitchFamily="34" charset="0"/>
              </a:rPr>
              <a:t>  </a:t>
            </a:r>
            <a:r>
              <a:rPr lang="de-DE" altLang="de-DE" sz="1600">
                <a:cs typeface="Calibri" panose="020F0502020204030204" pitchFamily="34" charset="0"/>
              </a:rPr>
              <a:t>Ligamente</a:t>
            </a:r>
          </a:p>
          <a:p>
            <a:pPr>
              <a:spcBef>
                <a:spcPts val="1725"/>
              </a:spcBef>
            </a:pPr>
            <a:r>
              <a:rPr lang="de-DE" altLang="de-DE" sz="1600">
                <a:cs typeface="Calibri" panose="020F0502020204030204" pitchFamily="34" charset="0"/>
              </a:rPr>
              <a:t>Muskeln</a:t>
            </a:r>
          </a:p>
          <a:p>
            <a:pPr>
              <a:lnSpc>
                <a:spcPts val="3338"/>
              </a:lnSpc>
              <a:spcBef>
                <a:spcPts val="250"/>
              </a:spcBef>
            </a:pPr>
            <a:r>
              <a:rPr lang="de-DE" altLang="de-DE" sz="1600">
                <a:cs typeface="Calibri" panose="020F0502020204030204" pitchFamily="34" charset="0"/>
              </a:rPr>
              <a:t>       Faszien  </a:t>
            </a:r>
          </a:p>
          <a:p>
            <a:pPr>
              <a:lnSpc>
                <a:spcPts val="3338"/>
              </a:lnSpc>
              <a:spcBef>
                <a:spcPts val="250"/>
              </a:spcBef>
            </a:pPr>
            <a:r>
              <a:rPr lang="de-DE" altLang="de-DE" sz="1600">
                <a:cs typeface="Calibri" panose="020F0502020204030204" pitchFamily="34" charset="0"/>
              </a:rPr>
              <a:t>Nerven</a:t>
            </a:r>
          </a:p>
          <a:p>
            <a:pPr>
              <a:lnSpc>
                <a:spcPts val="1950"/>
              </a:lnSpc>
            </a:pPr>
            <a:r>
              <a:rPr lang="de-DE" altLang="de-DE">
                <a:cs typeface="Calibri" panose="020F0502020204030204" pitchFamily="34" charset="0"/>
              </a:rPr>
              <a:t>                   </a:t>
            </a:r>
            <a:r>
              <a:rPr lang="de-DE" altLang="de-DE" sz="1600">
                <a:cs typeface="Calibri" panose="020F0502020204030204" pitchFamily="34" charset="0"/>
              </a:rPr>
              <a:t>Bursa</a:t>
            </a:r>
          </a:p>
        </p:txBody>
      </p:sp>
      <p:sp>
        <p:nvSpPr>
          <p:cNvPr id="3105" name="Textfeld 1">
            <a:extLst>
              <a:ext uri="{FF2B5EF4-FFF2-40B4-BE49-F238E27FC236}">
                <a16:creationId xmlns:a16="http://schemas.microsoft.com/office/drawing/2014/main" id="{F6F71ACF-97B2-2684-760A-76DE0DD43B54}"/>
              </a:ext>
            </a:extLst>
          </p:cNvPr>
          <p:cNvSpPr txBox="1">
            <a:spLocks noChangeArrowheads="1"/>
          </p:cNvSpPr>
          <p:nvPr/>
        </p:nvSpPr>
        <p:spPr bwMode="auto">
          <a:xfrm>
            <a:off x="4478338" y="3416300"/>
            <a:ext cx="46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de-CH" altLang="de-DE"/>
          </a:p>
        </p:txBody>
      </p:sp>
      <p:sp>
        <p:nvSpPr>
          <p:cNvPr id="3106" name="Textfeld 2">
            <a:extLst>
              <a:ext uri="{FF2B5EF4-FFF2-40B4-BE49-F238E27FC236}">
                <a16:creationId xmlns:a16="http://schemas.microsoft.com/office/drawing/2014/main" id="{DF015565-5133-15BA-34B3-01B919110E1D}"/>
              </a:ext>
            </a:extLst>
          </p:cNvPr>
          <p:cNvSpPr txBox="1">
            <a:spLocks noChangeArrowheads="1"/>
          </p:cNvSpPr>
          <p:nvPr/>
        </p:nvSpPr>
        <p:spPr bwMode="auto">
          <a:xfrm>
            <a:off x="3951288" y="3394075"/>
            <a:ext cx="2260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Bef>
                <a:spcPts val="538"/>
              </a:spcBef>
            </a:pPr>
            <a:r>
              <a:rPr lang="de-DE" altLang="de-DE" sz="3200" b="1">
                <a:cs typeface="Calibri" panose="020F0502020204030204" pitchFamily="34" charset="0"/>
              </a:rPr>
              <a:t>Pelvipathie</a:t>
            </a:r>
          </a:p>
        </p:txBody>
      </p:sp>
      <p:sp>
        <p:nvSpPr>
          <p:cNvPr id="3107" name="TextBox 1">
            <a:extLst>
              <a:ext uri="{FF2B5EF4-FFF2-40B4-BE49-F238E27FC236}">
                <a16:creationId xmlns:a16="http://schemas.microsoft.com/office/drawing/2014/main" id="{8DFB914D-C63F-AE33-89A3-0EB457C4B6FB}"/>
              </a:ext>
            </a:extLst>
          </p:cNvPr>
          <p:cNvSpPr txBox="1">
            <a:spLocks noChangeArrowheads="1"/>
          </p:cNvSpPr>
          <p:nvPr/>
        </p:nvSpPr>
        <p:spPr bwMode="auto">
          <a:xfrm>
            <a:off x="2625725" y="3614738"/>
            <a:ext cx="901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CH" altLang="en-US" sz="2400" b="1"/>
              <a:t>Hüfte</a:t>
            </a:r>
            <a:endParaRPr lang="en-GB" altLang="en-US" sz="2400" b="1"/>
          </a:p>
        </p:txBody>
      </p:sp>
      <p:pic>
        <p:nvPicPr>
          <p:cNvPr id="3108" name="Picture 4">
            <a:extLst>
              <a:ext uri="{FF2B5EF4-FFF2-40B4-BE49-F238E27FC236}">
                <a16:creationId xmlns:a16="http://schemas.microsoft.com/office/drawing/2014/main" id="{915F66F0-6D25-10AD-B7FF-3AD6D345A118}"/>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27.png">
            <a:extLst>
              <a:ext uri="{FF2B5EF4-FFF2-40B4-BE49-F238E27FC236}">
                <a16:creationId xmlns:a16="http://schemas.microsoft.com/office/drawing/2014/main" id="{710F2C79-E417-5F6A-4F18-A8C7F11F6BC6}"/>
              </a:ext>
            </a:extLst>
          </p:cNvPr>
          <p:cNvPicPr>
            <a:picLocks noChangeAspect="1"/>
          </p:cNvPicPr>
          <p:nvPr/>
        </p:nvPicPr>
        <p:blipFill>
          <a:blip r:embed="rId3">
            <a:extLst>
              <a:ext uri="{28A0092B-C50C-407E-A947-70E740481C1C}">
                <a14:useLocalDpi xmlns:a14="http://schemas.microsoft.com/office/drawing/2010/main" val="0"/>
              </a:ext>
            </a:extLst>
          </a:blip>
          <a:srcRect l="16092" t="28786" r="4456" b="11536"/>
          <a:stretch>
            <a:fillRect/>
          </a:stretch>
        </p:blipFill>
        <p:spPr bwMode="auto">
          <a:xfrm>
            <a:off x="0" y="2032000"/>
            <a:ext cx="4240213" cy="2794000"/>
          </a:xfrm>
          <a:prstGeom prst="rect">
            <a:avLst/>
          </a:prstGeom>
          <a:noFill/>
          <a:ln w="9525">
            <a:solidFill>
              <a:srgbClr val="404040"/>
            </a:solidFill>
            <a:round/>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D60963-96D7-7E73-3B1E-EDF1EA08BF27}"/>
              </a:ext>
            </a:extLst>
          </p:cNvPr>
          <p:cNvSpPr txBox="1"/>
          <p:nvPr/>
        </p:nvSpPr>
        <p:spPr>
          <a:xfrm>
            <a:off x="179388" y="442913"/>
            <a:ext cx="7129462" cy="5972175"/>
          </a:xfrm>
          <a:prstGeom prst="rect">
            <a:avLst/>
          </a:prstGeom>
          <a:noFill/>
        </p:spPr>
        <p:txBody>
          <a:bodyPr>
            <a:spAutoFit/>
          </a:bodyPr>
          <a:lstStyle/>
          <a:p>
            <a:pPr>
              <a:defRPr/>
            </a:pPr>
            <a:r>
              <a:rPr lang="en-GB" sz="2000" b="1" dirty="0">
                <a:solidFill>
                  <a:srgbClr val="0D0D0D"/>
                </a:solidFill>
                <a:latin typeface="+mn-lt"/>
              </a:rPr>
              <a:t>Pudendalnerv-Provokationstest</a:t>
            </a: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sz="1400" dirty="0">
              <a:solidFill>
                <a:srgbClr val="1C1D1E"/>
              </a:solidFill>
              <a:latin typeface="+mn-lt"/>
            </a:endParaRPr>
          </a:p>
          <a:p>
            <a:pPr>
              <a:defRPr/>
            </a:pPr>
            <a:endParaRPr lang="en-GB" dirty="0">
              <a:solidFill>
                <a:srgbClr val="1C1D1E"/>
              </a:solidFill>
              <a:latin typeface="Open Sans" panose="020B0606030504020204" pitchFamily="34" charset="0"/>
            </a:endParaRPr>
          </a:p>
          <a:p>
            <a:pPr>
              <a:defRPr/>
            </a:pPr>
            <a:endParaRPr lang="en-GB" dirty="0">
              <a:solidFill>
                <a:srgbClr val="1C1D1E"/>
              </a:solidFill>
              <a:latin typeface="Open Sans" panose="020B0606030504020204" pitchFamily="34" charset="0"/>
            </a:endParaRPr>
          </a:p>
          <a:p>
            <a:pPr>
              <a:defRPr/>
            </a:pPr>
            <a:r>
              <a:rPr lang="en-GB" dirty="0">
                <a:solidFill>
                  <a:srgbClr val="1C1D1E"/>
                </a:solidFill>
                <a:latin typeface="Open Sans" panose="020B0606030504020204" pitchFamily="34" charset="0"/>
              </a:rPr>
              <a:t> </a:t>
            </a:r>
            <a:endParaRPr lang="en-GB" dirty="0"/>
          </a:p>
        </p:txBody>
      </p:sp>
      <p:pic>
        <p:nvPicPr>
          <p:cNvPr id="23556" name="pudendus.png" descr="pudendus.png">
            <a:extLst>
              <a:ext uri="{FF2B5EF4-FFF2-40B4-BE49-F238E27FC236}">
                <a16:creationId xmlns:a16="http://schemas.microsoft.com/office/drawing/2014/main" id="{ABD21F57-8FA9-59C3-A688-122D47660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63" t="10931" r="3648" b="3313"/>
          <a:stretch>
            <a:fillRect/>
          </a:stretch>
        </p:blipFill>
        <p:spPr bwMode="auto">
          <a:xfrm>
            <a:off x="4297363" y="523875"/>
            <a:ext cx="4537075"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DD12BC24-9A2D-3514-BF51-261260A3283A}"/>
              </a:ext>
            </a:extLst>
          </p:cNvPr>
          <p:cNvSpPr/>
          <p:nvPr/>
        </p:nvSpPr>
        <p:spPr>
          <a:xfrm>
            <a:off x="4198938" y="3924300"/>
            <a:ext cx="1358900" cy="647700"/>
          </a:xfrm>
          <a:prstGeom prst="flowChartConnec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Flowchart: Connector 7">
            <a:extLst>
              <a:ext uri="{FF2B5EF4-FFF2-40B4-BE49-F238E27FC236}">
                <a16:creationId xmlns:a16="http://schemas.microsoft.com/office/drawing/2014/main" id="{D3B97B09-3742-D75E-2819-92DB4AAE77BE}"/>
              </a:ext>
            </a:extLst>
          </p:cNvPr>
          <p:cNvSpPr/>
          <p:nvPr/>
        </p:nvSpPr>
        <p:spPr>
          <a:xfrm>
            <a:off x="3968750" y="1987550"/>
            <a:ext cx="1223963" cy="1008063"/>
          </a:xfrm>
          <a:prstGeom prst="flowChartConnec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Flowchart: Connector 8">
            <a:extLst>
              <a:ext uri="{FF2B5EF4-FFF2-40B4-BE49-F238E27FC236}">
                <a16:creationId xmlns:a16="http://schemas.microsoft.com/office/drawing/2014/main" id="{5869E92E-2E18-40E6-72DF-1C2B5CF31A1C}"/>
              </a:ext>
            </a:extLst>
          </p:cNvPr>
          <p:cNvSpPr/>
          <p:nvPr/>
        </p:nvSpPr>
        <p:spPr>
          <a:xfrm>
            <a:off x="4514850" y="5005388"/>
            <a:ext cx="1357313" cy="647700"/>
          </a:xfrm>
          <a:prstGeom prst="flowChartConnec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4">
            <a:extLst>
              <a:ext uri="{FF2B5EF4-FFF2-40B4-BE49-F238E27FC236}">
                <a16:creationId xmlns:a16="http://schemas.microsoft.com/office/drawing/2014/main" id="{036D6B11-BED1-FB2C-28ED-373B9064748A}"/>
              </a:ext>
            </a:extLst>
          </p:cNvPr>
          <p:cNvSpPr txBox="1"/>
          <p:nvPr/>
        </p:nvSpPr>
        <p:spPr>
          <a:xfrm>
            <a:off x="323850" y="6165850"/>
            <a:ext cx="8261350" cy="522288"/>
          </a:xfrm>
          <a:prstGeom prst="rect">
            <a:avLst/>
          </a:prstGeom>
          <a:noFill/>
        </p:spPr>
        <p:txBody>
          <a:bodyPr>
            <a:spAutoFit/>
          </a:bodyPr>
          <a:lstStyle/>
          <a:p>
            <a:pPr>
              <a:defRPr/>
            </a:pPr>
            <a:r>
              <a:rPr lang="en-GB" sz="1400" dirty="0">
                <a:solidFill>
                  <a:srgbClr val="1C1D1E"/>
                </a:solidFill>
                <a:latin typeface="+mn-lt"/>
              </a:rPr>
              <a:t>Diagnostic criteria for pudendal neuralgia by pudendal nerve entrapment (Nantes criteria), </a:t>
            </a:r>
            <a:r>
              <a:rPr lang="en-GB" sz="1400" dirty="0" err="1">
                <a:solidFill>
                  <a:srgbClr val="1C1D1E"/>
                </a:solidFill>
                <a:latin typeface="+mn-lt"/>
              </a:rPr>
              <a:t>Labat</a:t>
            </a:r>
            <a:r>
              <a:rPr lang="en-GB" sz="1400" dirty="0">
                <a:solidFill>
                  <a:srgbClr val="1C1D1E"/>
                </a:solidFill>
                <a:latin typeface="+mn-lt"/>
              </a:rPr>
              <a:t> et al. 2008</a:t>
            </a:r>
          </a:p>
          <a:p>
            <a:pPr>
              <a:defRPr/>
            </a:pPr>
            <a:r>
              <a:rPr lang="en-GB" sz="1400" dirty="0">
                <a:solidFill>
                  <a:srgbClr val="1C1D1E"/>
                </a:solidFill>
                <a:latin typeface="+mn-lt"/>
              </a:rPr>
              <a:t>Pudendal Nerve Entrapment Syndrome, Kaur et al. 2019 </a:t>
            </a:r>
            <a:endParaRPr lang="en-GB" sz="14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tertitel 2">
            <a:extLst>
              <a:ext uri="{FF2B5EF4-FFF2-40B4-BE49-F238E27FC236}">
                <a16:creationId xmlns:a16="http://schemas.microsoft.com/office/drawing/2014/main" id="{93B93037-97F0-030D-BAAE-28692D5B5484}"/>
              </a:ext>
            </a:extLst>
          </p:cNvPr>
          <p:cNvSpPr>
            <a:spLocks noGrp="1"/>
          </p:cNvSpPr>
          <p:nvPr>
            <p:ph type="subTitle" idx="1"/>
          </p:nvPr>
        </p:nvSpPr>
        <p:spPr>
          <a:xfrm>
            <a:off x="1476375" y="1628775"/>
            <a:ext cx="8137525" cy="5064125"/>
          </a:xfrm>
        </p:spPr>
        <p:txBody>
          <a:bodyPr/>
          <a:lstStyle/>
          <a:p>
            <a:pPr marL="457200" indent="-457200" algn="l" eaLnBrk="1" hangingPunct="1">
              <a:buFont typeface="Arial" panose="020B0604020202020204" pitchFamily="34" charset="0"/>
              <a:buAutoNum type="arabicParenR"/>
            </a:pPr>
            <a:r>
              <a:rPr lang="en-GB" altLang="de-DE" sz="2000" b="1">
                <a:solidFill>
                  <a:schemeClr val="tx1"/>
                </a:solidFill>
              </a:rPr>
              <a:t>Painful Bladder Syndrom unklarer Ätiologie</a:t>
            </a:r>
          </a:p>
          <a:p>
            <a:pPr marL="742950" lvl="1" indent="-285750" algn="l" eaLnBrk="1" hangingPunct="1">
              <a:buFont typeface="Arial" panose="020B0604020202020204" pitchFamily="34" charset="0"/>
              <a:buChar char="•"/>
            </a:pPr>
            <a:r>
              <a:rPr lang="de-DE" altLang="de-DE" sz="2000">
                <a:solidFill>
                  <a:schemeClr val="tx1"/>
                </a:solidFill>
              </a:rPr>
              <a:t>Seit 8 Jahren urethrale und abdominale Schmerzen (VAS 4-6)</a:t>
            </a:r>
          </a:p>
          <a:p>
            <a:pPr marL="742950" lvl="1" indent="-285750" algn="l" eaLnBrk="1" hangingPunct="1">
              <a:buFont typeface="Arial" panose="020B0604020202020204" pitchFamily="34" charset="0"/>
              <a:buChar char="•"/>
            </a:pPr>
            <a:r>
              <a:rPr lang="de-DE" altLang="de-DE" sz="2000">
                <a:solidFill>
                  <a:schemeClr val="tx1"/>
                </a:solidFill>
              </a:rPr>
              <a:t>Schmerzzunahme bei Blasenfüllung (VAS 8)</a:t>
            </a:r>
          </a:p>
          <a:p>
            <a:pPr marL="742950" lvl="1" indent="-285750" algn="l" eaLnBrk="1" hangingPunct="1">
              <a:buFont typeface="Arial" panose="020B0604020202020204" pitchFamily="34" charset="0"/>
              <a:buChar char="•"/>
            </a:pPr>
            <a:r>
              <a:rPr lang="de-DE" altLang="de-DE" sz="2000">
                <a:solidFill>
                  <a:schemeClr val="tx1"/>
                </a:solidFill>
              </a:rPr>
              <a:t>Urgency and Frequency</a:t>
            </a:r>
          </a:p>
          <a:p>
            <a:pPr marL="742950" lvl="1" indent="-285750" algn="l" eaLnBrk="1" hangingPunct="1">
              <a:buFont typeface="Arial" panose="020B0604020202020204" pitchFamily="34" charset="0"/>
              <a:buChar char="•"/>
            </a:pPr>
            <a:r>
              <a:rPr lang="de-DE" altLang="de-DE" sz="2000">
                <a:solidFill>
                  <a:schemeClr val="tx1"/>
                </a:solidFill>
              </a:rPr>
              <a:t>Gefühl von unvollständiger Blasenentleerung</a:t>
            </a:r>
          </a:p>
          <a:p>
            <a:pPr marL="742950" lvl="1" indent="-285750" algn="l" eaLnBrk="1" hangingPunct="1">
              <a:buFont typeface="Arial" panose="020B0604020202020204" pitchFamily="34" charset="0"/>
              <a:buChar char="•"/>
            </a:pPr>
            <a:endParaRPr lang="de-DE" altLang="de-DE" sz="2000">
              <a:solidFill>
                <a:schemeClr val="tx1"/>
              </a:solidFill>
            </a:endParaRPr>
          </a:p>
          <a:p>
            <a:pPr marL="742950" lvl="1" indent="-285750" algn="l" eaLnBrk="1" hangingPunct="1">
              <a:buFont typeface="Arial" panose="020B0604020202020204" pitchFamily="34" charset="0"/>
              <a:buChar char="•"/>
            </a:pPr>
            <a:r>
              <a:rPr lang="de-DE" altLang="de-DE" sz="2000">
                <a:solidFill>
                  <a:schemeClr val="tx1"/>
                </a:solidFill>
              </a:rPr>
              <a:t>UD: Normokapazitive, normo- bis hypersensitive, normoaktive Harnblase mit endmiktioneller Dertrusorüberaktivität ohne obstruktives Miktionsprofil</a:t>
            </a:r>
          </a:p>
          <a:p>
            <a:pPr marL="742950" lvl="1" indent="-285750" algn="l" eaLnBrk="1" hangingPunct="1">
              <a:buFont typeface="Arial" panose="020B0604020202020204" pitchFamily="34" charset="0"/>
              <a:buChar char="•"/>
            </a:pPr>
            <a:r>
              <a:rPr lang="de-DE" altLang="de-DE" sz="2000">
                <a:solidFill>
                  <a:schemeClr val="tx1"/>
                </a:solidFill>
              </a:rPr>
              <a:t>Zystoskopie: Trigeniumleukoplakie. St. n. Doxycyclin Therapie, Autoinstallationstherapie mit Lidocain, Liquemin, Bicarbonat</a:t>
            </a:r>
          </a:p>
          <a:p>
            <a:pPr marL="742950" lvl="1" indent="-285750" algn="l" eaLnBrk="1" hangingPunct="1">
              <a:buFont typeface="Arial" panose="020B0604020202020204" pitchFamily="34" charset="0"/>
              <a:buChar char="•"/>
            </a:pPr>
            <a:r>
              <a:rPr lang="de-DE" altLang="de-DE" sz="2000">
                <a:solidFill>
                  <a:schemeClr val="tx1"/>
                </a:solidFill>
              </a:rPr>
              <a:t>Histologie: chron. Entzündung der urothelialen Schleimhaut, </a:t>
            </a:r>
          </a:p>
        </p:txBody>
      </p:sp>
      <p:sp>
        <p:nvSpPr>
          <p:cNvPr id="2" name="Textfeld 1">
            <a:extLst>
              <a:ext uri="{FF2B5EF4-FFF2-40B4-BE49-F238E27FC236}">
                <a16:creationId xmlns:a16="http://schemas.microsoft.com/office/drawing/2014/main" id="{3144DF37-14E4-BFA9-27A6-C52BD68000D2}"/>
              </a:ext>
            </a:extLst>
          </p:cNvPr>
          <p:cNvSpPr txBox="1"/>
          <p:nvPr/>
        </p:nvSpPr>
        <p:spPr>
          <a:xfrm>
            <a:off x="611188" y="795338"/>
            <a:ext cx="2808287" cy="461962"/>
          </a:xfrm>
          <a:prstGeom prst="rect">
            <a:avLst/>
          </a:prstGeom>
          <a:solidFill>
            <a:schemeClr val="accent2">
              <a:lumMod val="40000"/>
              <a:lumOff val="60000"/>
            </a:schemeClr>
          </a:solidFill>
        </p:spPr>
        <p:txBody>
          <a:bodyPr>
            <a:spAutoFit/>
          </a:bodyPr>
          <a:lstStyle/>
          <a:p>
            <a:pPr eaLnBrk="1" hangingPunct="1">
              <a:defRPr/>
            </a:pPr>
            <a:r>
              <a:rPr lang="en-GB" sz="2400" dirty="0">
                <a:cs typeface="Arial" charset="0"/>
              </a:rPr>
              <a:t>Frau Painful  Bladder</a:t>
            </a:r>
          </a:p>
        </p:txBody>
      </p:sp>
      <p:pic>
        <p:nvPicPr>
          <p:cNvPr id="24580" name="Picture 7" descr="http://cdn2.omidoo.com/sites/default/files/imagecache/half_width/images/bydate/201505/shutterstock266849798.jpg">
            <a:hlinkClick r:id="rId3"/>
            <a:extLst>
              <a:ext uri="{FF2B5EF4-FFF2-40B4-BE49-F238E27FC236}">
                <a16:creationId xmlns:a16="http://schemas.microsoft.com/office/drawing/2014/main" id="{0489AC07-E59A-859C-71A6-A0754A059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88" r="35503"/>
          <a:stretch>
            <a:fillRect/>
          </a:stretch>
        </p:blipFill>
        <p:spPr bwMode="auto">
          <a:xfrm>
            <a:off x="250825" y="2133600"/>
            <a:ext cx="1554163"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
            <a:extLst>
              <a:ext uri="{FF2B5EF4-FFF2-40B4-BE49-F238E27FC236}">
                <a16:creationId xmlns:a16="http://schemas.microsoft.com/office/drawing/2014/main" id="{FF41DB07-A4E6-BD84-E67B-27F9F7A2A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712FB3E-4647-6819-908F-C21A644FB3AA}"/>
              </a:ext>
            </a:extLst>
          </p:cNvPr>
          <p:cNvSpPr>
            <a:spLocks noGrp="1"/>
          </p:cNvSpPr>
          <p:nvPr>
            <p:ph type="subTitle" idx="1"/>
          </p:nvPr>
        </p:nvSpPr>
        <p:spPr>
          <a:xfrm>
            <a:off x="1995488" y="1700213"/>
            <a:ext cx="7273925" cy="5040312"/>
          </a:xfrm>
        </p:spPr>
        <p:txBody>
          <a:bodyPr/>
          <a:lstStyle/>
          <a:p>
            <a:pPr marL="457200" indent="-457200" algn="l">
              <a:buFont typeface="Arial" charset="0"/>
              <a:buAutoNum type="arabicParenR" startAt="2"/>
              <a:defRPr/>
            </a:pPr>
            <a:r>
              <a:rPr lang="en-GB" sz="2000" b="1" dirty="0">
                <a:solidFill>
                  <a:schemeClr val="tx1"/>
                </a:solidFill>
              </a:rPr>
              <a:t>       </a:t>
            </a:r>
            <a:r>
              <a:rPr lang="de-CH" sz="2000" b="1" dirty="0">
                <a:solidFill>
                  <a:schemeClr val="tx1"/>
                </a:solidFill>
              </a:rPr>
              <a:t>Dyspareunie</a:t>
            </a:r>
          </a:p>
          <a:p>
            <a:pPr lvl="1" algn="l">
              <a:buFont typeface="Arial" charset="0"/>
              <a:buNone/>
              <a:defRPr/>
            </a:pPr>
            <a:r>
              <a:rPr lang="de-CH" sz="2000" dirty="0">
                <a:solidFill>
                  <a:schemeClr val="tx1"/>
                </a:solidFill>
              </a:rPr>
              <a:t> 	Momentan keinen GV </a:t>
            </a:r>
            <a:r>
              <a:rPr lang="de-CH" sz="2000" dirty="0">
                <a:solidFill>
                  <a:schemeClr val="tx1"/>
                </a:solidFill>
                <a:sym typeface="Wingdings" panose="05000000000000000000" pitchFamily="2" charset="2"/>
              </a:rPr>
              <a:t> getrennt</a:t>
            </a:r>
          </a:p>
          <a:p>
            <a:pPr marL="800100" lvl="1" indent="-342900" algn="l">
              <a:buFont typeface="Arial" panose="020B0604020202020204" pitchFamily="34" charset="0"/>
              <a:buChar char="•"/>
              <a:defRPr/>
            </a:pPr>
            <a:endParaRPr lang="de-CH" sz="2000" dirty="0">
              <a:solidFill>
                <a:schemeClr val="tx1"/>
              </a:solidFill>
              <a:sym typeface="Wingdings" panose="05000000000000000000" pitchFamily="2" charset="2"/>
            </a:endParaRPr>
          </a:p>
          <a:p>
            <a:pPr algn="l">
              <a:buFont typeface="Arial" charset="0"/>
              <a:buNone/>
              <a:defRPr/>
            </a:pPr>
            <a:r>
              <a:rPr lang="de-CH" sz="2000" b="1" dirty="0">
                <a:solidFill>
                  <a:schemeClr val="tx1"/>
                </a:solidFill>
                <a:sym typeface="Wingdings" panose="05000000000000000000" pitchFamily="2" charset="2"/>
              </a:rPr>
              <a:t>3)      	Chronische </a:t>
            </a:r>
            <a:r>
              <a:rPr lang="de-CH" sz="2000" b="1" dirty="0" err="1">
                <a:solidFill>
                  <a:schemeClr val="tx1"/>
                </a:solidFill>
                <a:sym typeface="Wingdings" panose="05000000000000000000" pitchFamily="2" charset="2"/>
              </a:rPr>
              <a:t>Abdominalbeschwerden</a:t>
            </a:r>
            <a:r>
              <a:rPr lang="de-CH" sz="2000" b="1" dirty="0">
                <a:solidFill>
                  <a:schemeClr val="tx1"/>
                </a:solidFill>
                <a:sym typeface="Wingdings" panose="05000000000000000000" pitchFamily="2" charset="2"/>
              </a:rPr>
              <a:t> </a:t>
            </a:r>
            <a:r>
              <a:rPr lang="de-CH" sz="2000" dirty="0">
                <a:solidFill>
                  <a:schemeClr val="tx1"/>
                </a:solidFill>
                <a:sym typeface="Wingdings" panose="05000000000000000000" pitchFamily="2" charset="2"/>
              </a:rPr>
              <a:t>mit St. n.                	diagnostischer  Laparoskopie, bei therapierefraktären       	Unterbauchschmerzen </a:t>
            </a:r>
          </a:p>
          <a:p>
            <a:pPr algn="l">
              <a:buFont typeface="Arial" charset="0"/>
              <a:buNone/>
              <a:defRPr/>
            </a:pPr>
            <a:r>
              <a:rPr lang="en-GB" sz="2000" dirty="0">
                <a:solidFill>
                  <a:schemeClr val="tx1"/>
                </a:solidFill>
                <a:sym typeface="Wingdings" panose="05000000000000000000" pitchFamily="2" charset="2"/>
              </a:rPr>
              <a:t>	</a:t>
            </a:r>
          </a:p>
          <a:p>
            <a:pPr lvl="1" algn="l">
              <a:buFont typeface="Arial" charset="0"/>
              <a:buNone/>
              <a:defRPr/>
            </a:pPr>
            <a:endParaRPr lang="en-GB" sz="2000" dirty="0">
              <a:sym typeface="Wingdings" panose="05000000000000000000" pitchFamily="2" charset="2"/>
            </a:endParaRPr>
          </a:p>
          <a:p>
            <a:pPr marL="800100" lvl="1" indent="-342900" algn="l">
              <a:buFont typeface="Arial" panose="020B0604020202020204" pitchFamily="34" charset="0"/>
              <a:buChar char="•"/>
              <a:defRPr/>
            </a:pPr>
            <a:r>
              <a:rPr lang="de-CH" sz="2000" dirty="0"/>
              <a:t>Juristin, Cheffunktion beim Bund und verantwortlich für Stellenabbau in ihrem Departement</a:t>
            </a:r>
          </a:p>
          <a:p>
            <a:pPr marL="800100" lvl="1" indent="-342900" algn="l">
              <a:buFont typeface="Arial" panose="020B0604020202020204" pitchFamily="34" charset="0"/>
              <a:buChar char="•"/>
              <a:defRPr/>
            </a:pPr>
            <a:r>
              <a:rPr lang="de-CH" sz="2000" dirty="0"/>
              <a:t>Klein </a:t>
            </a:r>
            <a:r>
              <a:rPr lang="de-CH" sz="2000" dirty="0">
                <a:sym typeface="Wingdings" panose="05000000000000000000" pitchFamily="2" charset="2"/>
              </a:rPr>
              <a:t> h</a:t>
            </a:r>
            <a:r>
              <a:rPr lang="de-CH" sz="2000" dirty="0"/>
              <a:t>igh </a:t>
            </a:r>
            <a:r>
              <a:rPr lang="de-CH" sz="2000" dirty="0" err="1"/>
              <a:t>heels</a:t>
            </a:r>
            <a:endParaRPr lang="de-CH" sz="2000" dirty="0"/>
          </a:p>
          <a:p>
            <a:pPr marL="800100" lvl="1" indent="-342900" algn="l">
              <a:buFont typeface="Arial" panose="020B0604020202020204" pitchFamily="34" charset="0"/>
              <a:buChar char="•"/>
              <a:defRPr/>
            </a:pPr>
            <a:endParaRPr lang="en-GB" sz="2000" dirty="0"/>
          </a:p>
          <a:p>
            <a:pPr marL="800100" lvl="1" indent="-342900" algn="l">
              <a:buFont typeface="Arial" panose="020B0604020202020204" pitchFamily="34" charset="0"/>
              <a:buChar char="•"/>
              <a:defRPr/>
            </a:pPr>
            <a:endParaRPr lang="en-GB" sz="2000" dirty="0"/>
          </a:p>
          <a:p>
            <a:pPr marL="800100" lvl="1" indent="-342900" algn="l">
              <a:buFont typeface="Arial" panose="020B0604020202020204" pitchFamily="34" charset="0"/>
              <a:buChar char="•"/>
              <a:defRPr/>
            </a:pPr>
            <a:endParaRPr lang="en-GB" sz="2000" dirty="0"/>
          </a:p>
        </p:txBody>
      </p:sp>
      <p:sp>
        <p:nvSpPr>
          <p:cNvPr id="4" name="Textfeld 3">
            <a:extLst>
              <a:ext uri="{FF2B5EF4-FFF2-40B4-BE49-F238E27FC236}">
                <a16:creationId xmlns:a16="http://schemas.microsoft.com/office/drawing/2014/main" id="{93852AAF-3535-FA76-7E92-FC354CE0439D}"/>
              </a:ext>
            </a:extLst>
          </p:cNvPr>
          <p:cNvSpPr txBox="1"/>
          <p:nvPr/>
        </p:nvSpPr>
        <p:spPr>
          <a:xfrm>
            <a:off x="684213" y="806450"/>
            <a:ext cx="3154362" cy="461963"/>
          </a:xfrm>
          <a:prstGeom prst="rect">
            <a:avLst/>
          </a:prstGeom>
          <a:solidFill>
            <a:schemeClr val="accent2">
              <a:lumMod val="40000"/>
              <a:lumOff val="60000"/>
            </a:schemeClr>
          </a:solidFill>
        </p:spPr>
        <p:txBody>
          <a:bodyPr>
            <a:spAutoFit/>
          </a:bodyPr>
          <a:lstStyle/>
          <a:p>
            <a:pPr eaLnBrk="1" hangingPunct="1">
              <a:defRPr/>
            </a:pPr>
            <a:r>
              <a:rPr lang="en-GB" sz="2400" dirty="0">
                <a:cs typeface="Arial" charset="0"/>
              </a:rPr>
              <a:t>Frau Painful  Bladder</a:t>
            </a:r>
          </a:p>
        </p:txBody>
      </p:sp>
      <p:pic>
        <p:nvPicPr>
          <p:cNvPr id="25604" name="Picture 7" descr="http://cdn2.omidoo.com/sites/default/files/imagecache/half_width/images/bydate/201505/shutterstock266849798.jpg">
            <a:hlinkClick r:id="rId2"/>
            <a:extLst>
              <a:ext uri="{FF2B5EF4-FFF2-40B4-BE49-F238E27FC236}">
                <a16:creationId xmlns:a16="http://schemas.microsoft.com/office/drawing/2014/main" id="{CE76BACD-329F-82D0-35B6-AFC143B4E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788" r="35503"/>
          <a:stretch>
            <a:fillRect/>
          </a:stretch>
        </p:blipFill>
        <p:spPr bwMode="auto">
          <a:xfrm>
            <a:off x="323850" y="1844675"/>
            <a:ext cx="167005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
            <a:extLst>
              <a:ext uri="{FF2B5EF4-FFF2-40B4-BE49-F238E27FC236}">
                <a16:creationId xmlns:a16="http://schemas.microsoft.com/office/drawing/2014/main" id="{237117BD-223D-4C20-FDFC-40264788B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http://cdn2.omidoo.com/sites/default/files/imagecache/half_width/images/bydate/201505/shutterstock266849798.jpg">
            <a:hlinkClick r:id="rId3"/>
            <a:extLst>
              <a:ext uri="{FF2B5EF4-FFF2-40B4-BE49-F238E27FC236}">
                <a16:creationId xmlns:a16="http://schemas.microsoft.com/office/drawing/2014/main" id="{AB57E06F-31D2-D390-8066-06AE51098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88" r="35503"/>
          <a:stretch>
            <a:fillRect/>
          </a:stretch>
        </p:blipFill>
        <p:spPr bwMode="auto">
          <a:xfrm>
            <a:off x="107950" y="1484313"/>
            <a:ext cx="20161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a:extLst>
              <a:ext uri="{FF2B5EF4-FFF2-40B4-BE49-F238E27FC236}">
                <a16:creationId xmlns:a16="http://schemas.microsoft.com/office/drawing/2014/main" id="{6A1E0F73-3FE8-51D5-1D0D-4E1D09E67228}"/>
              </a:ext>
            </a:extLst>
          </p:cNvPr>
          <p:cNvSpPr/>
          <p:nvPr/>
        </p:nvSpPr>
        <p:spPr>
          <a:xfrm>
            <a:off x="2189163" y="549275"/>
            <a:ext cx="6621462" cy="5016500"/>
          </a:xfrm>
          <a:prstGeom prst="rect">
            <a:avLst/>
          </a:prstGeom>
        </p:spPr>
        <p:txBody>
          <a:bodyPr>
            <a:spAutoFit/>
          </a:bodyPr>
          <a:lstStyle/>
          <a:p>
            <a:pPr marL="285750" indent="-285750" eaLnBrk="1" hangingPunct="1">
              <a:buFont typeface="Arial" panose="020B0604020202020204" pitchFamily="34" charset="0"/>
              <a:buChar char="•"/>
              <a:defRPr/>
            </a:pPr>
            <a:endParaRPr lang="en-GB" sz="2000" dirty="0">
              <a:solidFill>
                <a:schemeClr val="bg2">
                  <a:lumMod val="10000"/>
                </a:schemeClr>
              </a:solidFill>
            </a:endParaRPr>
          </a:p>
          <a:p>
            <a:pPr marL="285750" indent="-285750" eaLnBrk="1" hangingPunct="1">
              <a:buFont typeface="Arial" panose="020B0604020202020204" pitchFamily="34" charset="0"/>
              <a:buChar char="•"/>
              <a:defRPr/>
            </a:pPr>
            <a:endParaRPr lang="en-GB" sz="2000" dirty="0">
              <a:solidFill>
                <a:schemeClr val="bg2">
                  <a:lumMod val="10000"/>
                </a:schemeClr>
              </a:solidFill>
            </a:endParaRPr>
          </a:p>
          <a:p>
            <a:pPr eaLnBrk="1" hangingPunct="1">
              <a:defRPr/>
            </a:pPr>
            <a:r>
              <a:rPr lang="de-DE" sz="2000" b="1" dirty="0"/>
              <a:t>Physiotherapeutischer extra-</a:t>
            </a:r>
            <a:r>
              <a:rPr lang="de-DE" sz="2000" b="1" dirty="0" err="1"/>
              <a:t>pelviner</a:t>
            </a:r>
            <a:r>
              <a:rPr lang="de-DE" sz="2000" b="1" dirty="0"/>
              <a:t> Befund</a:t>
            </a:r>
          </a:p>
          <a:p>
            <a:pPr eaLnBrk="1" hangingPunct="1">
              <a:defRPr/>
            </a:pPr>
            <a:endParaRPr lang="de-DE" sz="2000" b="1" dirty="0">
              <a:solidFill>
                <a:schemeClr val="bg2">
                  <a:lumMod val="10000"/>
                </a:schemeClr>
              </a:solidFill>
            </a:endParaRPr>
          </a:p>
          <a:p>
            <a:pPr marL="342900" indent="-342900" eaLnBrk="1" hangingPunct="1">
              <a:buFont typeface="Arial" panose="020B0604020202020204" pitchFamily="34" charset="0"/>
              <a:buChar char="•"/>
              <a:defRPr/>
            </a:pPr>
            <a:r>
              <a:rPr lang="de-DE" sz="2000" dirty="0" err="1">
                <a:solidFill>
                  <a:schemeClr val="bg2">
                    <a:lumMod val="10000"/>
                  </a:schemeClr>
                </a:solidFill>
              </a:rPr>
              <a:t>Posture</a:t>
            </a:r>
            <a:r>
              <a:rPr lang="de-DE" sz="2000" dirty="0">
                <a:solidFill>
                  <a:schemeClr val="bg2">
                    <a:lumMod val="10000"/>
                  </a:schemeClr>
                </a:solidFill>
              </a:rPr>
              <a:t> : Hyperlordosis, verstärkt durch High </a:t>
            </a:r>
            <a:r>
              <a:rPr lang="de-DE" sz="2000" dirty="0" err="1">
                <a:solidFill>
                  <a:schemeClr val="bg2">
                    <a:lumMod val="10000"/>
                  </a:schemeClr>
                </a:solidFill>
              </a:rPr>
              <a:t>heels</a:t>
            </a:r>
            <a:endParaRPr lang="de-DE" sz="2000" dirty="0">
              <a:solidFill>
                <a:schemeClr val="bg2">
                  <a:lumMod val="10000"/>
                </a:schemeClr>
              </a:solidFill>
            </a:endParaRPr>
          </a:p>
          <a:p>
            <a:pPr marL="342900" indent="-342900" eaLnBrk="1" hangingPunct="1">
              <a:buFont typeface="Arial" panose="020B0604020202020204" pitchFamily="34" charset="0"/>
              <a:buChar char="•"/>
              <a:defRPr/>
            </a:pPr>
            <a:endParaRPr lang="de-DE" sz="2000" dirty="0">
              <a:solidFill>
                <a:schemeClr val="bg2">
                  <a:lumMod val="10000"/>
                </a:schemeClr>
              </a:solidFill>
            </a:endParaRPr>
          </a:p>
          <a:p>
            <a:pPr marL="342900" indent="-342900" eaLnBrk="1" hangingPunct="1">
              <a:buFont typeface="Arial" panose="020B0604020202020204" pitchFamily="34" charset="0"/>
              <a:buChar char="•"/>
              <a:defRPr/>
            </a:pPr>
            <a:r>
              <a:rPr lang="de-DE" sz="2000" dirty="0">
                <a:solidFill>
                  <a:schemeClr val="bg2">
                    <a:lumMod val="10000"/>
                  </a:schemeClr>
                </a:solidFill>
              </a:rPr>
              <a:t>Erhöhte Spannung im Unterbauch (</a:t>
            </a:r>
            <a:r>
              <a:rPr lang="de-DE" sz="2000" dirty="0" err="1">
                <a:solidFill>
                  <a:schemeClr val="bg2">
                    <a:lumMod val="10000"/>
                  </a:schemeClr>
                </a:solidFill>
              </a:rPr>
              <a:t>TrA</a:t>
            </a:r>
            <a:r>
              <a:rPr lang="de-DE" sz="2000" dirty="0">
                <a:solidFill>
                  <a:schemeClr val="bg2">
                    <a:lumMod val="10000"/>
                  </a:schemeClr>
                </a:solidFill>
              </a:rPr>
              <a:t>)</a:t>
            </a:r>
          </a:p>
          <a:p>
            <a:pPr marL="342900" indent="-342900" eaLnBrk="1" hangingPunct="1">
              <a:buFont typeface="Arial" panose="020B0604020202020204" pitchFamily="34" charset="0"/>
              <a:buChar char="•"/>
              <a:defRPr/>
            </a:pPr>
            <a:endParaRPr lang="de-DE" sz="2000" dirty="0">
              <a:solidFill>
                <a:schemeClr val="bg2">
                  <a:lumMod val="10000"/>
                </a:schemeClr>
              </a:solidFill>
            </a:endParaRPr>
          </a:p>
          <a:p>
            <a:pPr marL="342900" indent="-342900" eaLnBrk="1" hangingPunct="1">
              <a:buFont typeface="Arial" panose="020B0604020202020204" pitchFamily="34" charset="0"/>
              <a:buChar char="•"/>
              <a:defRPr/>
            </a:pPr>
            <a:r>
              <a:rPr lang="de-DE" sz="2000" dirty="0">
                <a:solidFill>
                  <a:schemeClr val="bg2">
                    <a:lumMod val="10000"/>
                  </a:schemeClr>
                </a:solidFill>
              </a:rPr>
              <a:t>Triggerpunkte  M. rectus abdominis </a:t>
            </a:r>
            <a:r>
              <a:rPr lang="de-DE" sz="2000" dirty="0" err="1">
                <a:solidFill>
                  <a:schemeClr val="bg2">
                    <a:lumMod val="10000"/>
                  </a:schemeClr>
                </a:solidFill>
              </a:rPr>
              <a:t>re</a:t>
            </a:r>
            <a:endParaRPr lang="de-DE" sz="2000" dirty="0">
              <a:solidFill>
                <a:schemeClr val="bg2">
                  <a:lumMod val="10000"/>
                </a:schemeClr>
              </a:solidFill>
            </a:endParaRPr>
          </a:p>
          <a:p>
            <a:pPr marL="342900" indent="-342900" eaLnBrk="1" hangingPunct="1">
              <a:buFont typeface="Arial" panose="020B0604020202020204" pitchFamily="34" charset="0"/>
              <a:buChar char="•"/>
              <a:defRPr/>
            </a:pPr>
            <a:endParaRPr lang="de-DE" sz="2000" dirty="0">
              <a:solidFill>
                <a:schemeClr val="bg2">
                  <a:lumMod val="10000"/>
                </a:schemeClr>
              </a:solidFill>
            </a:endParaRPr>
          </a:p>
          <a:p>
            <a:pPr marL="342900" indent="-342900" eaLnBrk="1" hangingPunct="1">
              <a:buFont typeface="Arial" panose="020B0604020202020204" pitchFamily="34" charset="0"/>
              <a:buChar char="•"/>
              <a:defRPr/>
            </a:pPr>
            <a:r>
              <a:rPr lang="de-DE" sz="2000" dirty="0">
                <a:solidFill>
                  <a:schemeClr val="bg2">
                    <a:lumMod val="10000"/>
                  </a:schemeClr>
                </a:solidFill>
              </a:rPr>
              <a:t>Hypomobilität Diaphragma </a:t>
            </a:r>
            <a:r>
              <a:rPr lang="de-DE" sz="2000" dirty="0" err="1">
                <a:solidFill>
                  <a:schemeClr val="bg2">
                    <a:lumMod val="10000"/>
                  </a:schemeClr>
                </a:solidFill>
              </a:rPr>
              <a:t>re</a:t>
            </a:r>
            <a:r>
              <a:rPr lang="de-DE" sz="2000" dirty="0">
                <a:solidFill>
                  <a:schemeClr val="bg2">
                    <a:lumMod val="10000"/>
                  </a:schemeClr>
                </a:solidFill>
              </a:rPr>
              <a:t> </a:t>
            </a:r>
          </a:p>
          <a:p>
            <a:pPr marL="342900" indent="-342900" eaLnBrk="1" hangingPunct="1">
              <a:buFont typeface="Arial" panose="020B0604020202020204" pitchFamily="34" charset="0"/>
              <a:buChar char="•"/>
              <a:defRPr/>
            </a:pPr>
            <a:endParaRPr lang="de-DE" sz="2000" dirty="0">
              <a:solidFill>
                <a:schemeClr val="bg2">
                  <a:lumMod val="10000"/>
                </a:schemeClr>
              </a:solidFill>
            </a:endParaRPr>
          </a:p>
          <a:p>
            <a:pPr marL="342900" indent="-342900" eaLnBrk="1" hangingPunct="1">
              <a:buFont typeface="Arial" panose="020B0604020202020204" pitchFamily="34" charset="0"/>
              <a:buChar char="•"/>
              <a:defRPr/>
            </a:pPr>
            <a:endParaRPr lang="de-DE" sz="2000" dirty="0">
              <a:solidFill>
                <a:schemeClr val="bg2">
                  <a:lumMod val="10000"/>
                </a:schemeClr>
              </a:solidFill>
            </a:endParaRPr>
          </a:p>
          <a:p>
            <a:pPr marL="342900" indent="-342900" eaLnBrk="1" hangingPunct="1">
              <a:buFont typeface="Arial" panose="020B0604020202020204" pitchFamily="34" charset="0"/>
              <a:buChar char="•"/>
              <a:defRPr/>
            </a:pPr>
            <a:endParaRPr lang="de-DE" sz="2000" dirty="0">
              <a:solidFill>
                <a:schemeClr val="bg2">
                  <a:lumMod val="10000"/>
                </a:schemeClr>
              </a:solidFill>
            </a:endParaRPr>
          </a:p>
          <a:p>
            <a:pPr marL="342900" indent="-342900" eaLnBrk="1" hangingPunct="1">
              <a:buFont typeface="Arial" panose="020B0604020202020204" pitchFamily="34" charset="0"/>
              <a:buChar char="•"/>
              <a:defRPr/>
            </a:pPr>
            <a:endParaRPr lang="de-DE" sz="2000" dirty="0">
              <a:solidFill>
                <a:schemeClr val="bg2">
                  <a:lumMod val="10000"/>
                </a:schemeClr>
              </a:solidFill>
            </a:endParaRPr>
          </a:p>
          <a:p>
            <a:pPr eaLnBrk="1" hangingPunct="1">
              <a:defRPr/>
            </a:pPr>
            <a:endParaRPr lang="en-GB" sz="2000" dirty="0"/>
          </a:p>
        </p:txBody>
      </p:sp>
      <p:sp>
        <p:nvSpPr>
          <p:cNvPr id="8" name="Rechteck 7">
            <a:extLst>
              <a:ext uri="{FF2B5EF4-FFF2-40B4-BE49-F238E27FC236}">
                <a16:creationId xmlns:a16="http://schemas.microsoft.com/office/drawing/2014/main" id="{9B921ABE-C86E-2246-5E86-9298E2686B4B}"/>
              </a:ext>
            </a:extLst>
          </p:cNvPr>
          <p:cNvSpPr/>
          <p:nvPr/>
        </p:nvSpPr>
        <p:spPr>
          <a:xfrm>
            <a:off x="971550" y="549275"/>
            <a:ext cx="3400425" cy="460375"/>
          </a:xfrm>
          <a:prstGeom prst="rect">
            <a:avLst/>
          </a:prstGeom>
          <a:solidFill>
            <a:schemeClr val="accent2">
              <a:lumMod val="40000"/>
              <a:lumOff val="60000"/>
            </a:schemeClr>
          </a:solidFill>
        </p:spPr>
        <p:txBody>
          <a:bodyPr>
            <a:spAutoFit/>
          </a:bodyPr>
          <a:lstStyle/>
          <a:p>
            <a:pPr eaLnBrk="1" hangingPunct="1">
              <a:defRPr/>
            </a:pPr>
            <a:r>
              <a:rPr lang="en-GB" sz="2400" dirty="0">
                <a:solidFill>
                  <a:prstClr val="black"/>
                </a:solidFill>
                <a:cs typeface="Arial" charset="0"/>
              </a:rPr>
              <a:t>Frau Painful  Bladder</a:t>
            </a:r>
          </a:p>
        </p:txBody>
      </p:sp>
      <p:pic>
        <p:nvPicPr>
          <p:cNvPr id="26629" name="Picture 8" descr="msotw9_temp0">
            <a:extLst>
              <a:ext uri="{FF2B5EF4-FFF2-40B4-BE49-F238E27FC236}">
                <a16:creationId xmlns:a16="http://schemas.microsoft.com/office/drawing/2014/main" id="{58B0C6AC-DF93-9387-26DB-4FBB5AC10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0067" b="48146"/>
          <a:stretch>
            <a:fillRect/>
          </a:stretch>
        </p:blipFill>
        <p:spPr bwMode="auto">
          <a:xfrm>
            <a:off x="5305425" y="5065713"/>
            <a:ext cx="31496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947DC189-3FBC-5B1D-D22F-79BE7CE98864}"/>
              </a:ext>
            </a:extLst>
          </p:cNvPr>
          <p:cNvSpPr/>
          <p:nvPr/>
        </p:nvSpPr>
        <p:spPr>
          <a:xfrm>
            <a:off x="2189163" y="3836988"/>
            <a:ext cx="6270625" cy="1631950"/>
          </a:xfrm>
          <a:prstGeom prst="rect">
            <a:avLst/>
          </a:prstGeom>
        </p:spPr>
        <p:txBody>
          <a:bodyPr>
            <a:spAutoFit/>
          </a:bodyPr>
          <a:lstStyle/>
          <a:p>
            <a:pPr eaLnBrk="1" hangingPunct="1">
              <a:defRPr/>
            </a:pPr>
            <a:endParaRPr lang="en-GB" sz="2000" b="1" dirty="0">
              <a:solidFill>
                <a:schemeClr val="bg2">
                  <a:lumMod val="10000"/>
                </a:schemeClr>
              </a:solidFill>
            </a:endParaRPr>
          </a:p>
          <a:p>
            <a:pPr eaLnBrk="1" hangingPunct="1">
              <a:defRPr/>
            </a:pPr>
            <a:endParaRPr lang="en-GB" sz="2000" b="1" dirty="0">
              <a:solidFill>
                <a:schemeClr val="bg2">
                  <a:lumMod val="10000"/>
                </a:schemeClr>
              </a:solidFill>
            </a:endParaRPr>
          </a:p>
          <a:p>
            <a:pPr eaLnBrk="1" hangingPunct="1">
              <a:defRPr/>
            </a:pPr>
            <a:endParaRPr lang="en-GB" sz="2000" b="1" dirty="0">
              <a:solidFill>
                <a:schemeClr val="bg2">
                  <a:lumMod val="10000"/>
                </a:schemeClr>
              </a:solidFill>
            </a:endParaRPr>
          </a:p>
          <a:p>
            <a:pPr eaLnBrk="1" hangingPunct="1">
              <a:defRPr/>
            </a:pPr>
            <a:endParaRPr lang="en-GB" sz="2000" b="1" dirty="0">
              <a:solidFill>
                <a:schemeClr val="bg2">
                  <a:lumMod val="10000"/>
                </a:schemeClr>
              </a:solidFill>
            </a:endParaRPr>
          </a:p>
          <a:p>
            <a:pPr eaLnBrk="1" hangingPunct="1">
              <a:defRPr/>
            </a:pPr>
            <a:endParaRPr lang="en-GB" sz="2000" b="1" dirty="0">
              <a:solidFill>
                <a:schemeClr val="bg2">
                  <a:lumMod val="10000"/>
                </a:schemeClr>
              </a:solidFill>
            </a:endParaRPr>
          </a:p>
        </p:txBody>
      </p:sp>
      <p:pic>
        <p:nvPicPr>
          <p:cNvPr id="26631" name="Picture 1">
            <a:extLst>
              <a:ext uri="{FF2B5EF4-FFF2-40B4-BE49-F238E27FC236}">
                <a16:creationId xmlns:a16="http://schemas.microsoft.com/office/drawing/2014/main" id="{411A8EC3-7051-8051-CEE6-E65337BF95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http://cdn2.omidoo.com/sites/default/files/imagecache/half_width/images/bydate/201505/shutterstock266849798.jpg">
            <a:hlinkClick r:id="rId3"/>
            <a:extLst>
              <a:ext uri="{FF2B5EF4-FFF2-40B4-BE49-F238E27FC236}">
                <a16:creationId xmlns:a16="http://schemas.microsoft.com/office/drawing/2014/main" id="{E7F33C21-8EEE-BCAF-FF04-49B2273F8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88" r="35503"/>
          <a:stretch>
            <a:fillRect/>
          </a:stretch>
        </p:blipFill>
        <p:spPr bwMode="auto">
          <a:xfrm>
            <a:off x="107950" y="1484313"/>
            <a:ext cx="20161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a:extLst>
              <a:ext uri="{FF2B5EF4-FFF2-40B4-BE49-F238E27FC236}">
                <a16:creationId xmlns:a16="http://schemas.microsoft.com/office/drawing/2014/main" id="{433974BB-ABB1-CA48-9EF1-46B831CBE05E}"/>
              </a:ext>
            </a:extLst>
          </p:cNvPr>
          <p:cNvSpPr/>
          <p:nvPr/>
        </p:nvSpPr>
        <p:spPr>
          <a:xfrm>
            <a:off x="2189163" y="549275"/>
            <a:ext cx="6621462" cy="1016000"/>
          </a:xfrm>
          <a:prstGeom prst="rect">
            <a:avLst/>
          </a:prstGeom>
        </p:spPr>
        <p:txBody>
          <a:bodyPr>
            <a:spAutoFit/>
          </a:bodyPr>
          <a:lstStyle/>
          <a:p>
            <a:pPr marL="285750" indent="-285750" eaLnBrk="1" hangingPunct="1">
              <a:buFont typeface="Arial" panose="020B0604020202020204" pitchFamily="34" charset="0"/>
              <a:buChar char="•"/>
              <a:defRPr/>
            </a:pPr>
            <a:endParaRPr lang="en-GB" sz="2000" dirty="0">
              <a:solidFill>
                <a:schemeClr val="bg2">
                  <a:lumMod val="10000"/>
                </a:schemeClr>
              </a:solidFill>
            </a:endParaRPr>
          </a:p>
          <a:p>
            <a:pPr marL="285750" indent="-285750" eaLnBrk="1" hangingPunct="1">
              <a:buFont typeface="Arial" panose="020B0604020202020204" pitchFamily="34" charset="0"/>
              <a:buChar char="•"/>
              <a:defRPr/>
            </a:pPr>
            <a:endParaRPr lang="en-GB" sz="2000" dirty="0">
              <a:solidFill>
                <a:schemeClr val="bg2">
                  <a:lumMod val="10000"/>
                </a:schemeClr>
              </a:solidFill>
            </a:endParaRPr>
          </a:p>
          <a:p>
            <a:pPr eaLnBrk="1" hangingPunct="1">
              <a:defRPr/>
            </a:pPr>
            <a:endParaRPr lang="en-GB" sz="2000" dirty="0"/>
          </a:p>
        </p:txBody>
      </p:sp>
      <p:sp>
        <p:nvSpPr>
          <p:cNvPr id="8" name="Rechteck 7">
            <a:extLst>
              <a:ext uri="{FF2B5EF4-FFF2-40B4-BE49-F238E27FC236}">
                <a16:creationId xmlns:a16="http://schemas.microsoft.com/office/drawing/2014/main" id="{67779642-5F04-50C0-FEF9-D523D7F76054}"/>
              </a:ext>
            </a:extLst>
          </p:cNvPr>
          <p:cNvSpPr/>
          <p:nvPr/>
        </p:nvSpPr>
        <p:spPr>
          <a:xfrm>
            <a:off x="971550" y="549275"/>
            <a:ext cx="3400425" cy="460375"/>
          </a:xfrm>
          <a:prstGeom prst="rect">
            <a:avLst/>
          </a:prstGeom>
          <a:solidFill>
            <a:schemeClr val="accent2">
              <a:lumMod val="40000"/>
              <a:lumOff val="60000"/>
            </a:schemeClr>
          </a:solidFill>
        </p:spPr>
        <p:txBody>
          <a:bodyPr>
            <a:spAutoFit/>
          </a:bodyPr>
          <a:lstStyle/>
          <a:p>
            <a:pPr eaLnBrk="1" hangingPunct="1">
              <a:defRPr/>
            </a:pPr>
            <a:r>
              <a:rPr lang="en-GB" sz="2400" dirty="0">
                <a:solidFill>
                  <a:prstClr val="black"/>
                </a:solidFill>
                <a:cs typeface="Arial" charset="0"/>
              </a:rPr>
              <a:t>Frau Painful  Bladder</a:t>
            </a:r>
          </a:p>
        </p:txBody>
      </p:sp>
      <p:sp>
        <p:nvSpPr>
          <p:cNvPr id="2" name="Rechteck 1">
            <a:extLst>
              <a:ext uri="{FF2B5EF4-FFF2-40B4-BE49-F238E27FC236}">
                <a16:creationId xmlns:a16="http://schemas.microsoft.com/office/drawing/2014/main" id="{34B0EA3B-E9B8-D7A9-B9D0-3D82018094D0}"/>
              </a:ext>
            </a:extLst>
          </p:cNvPr>
          <p:cNvSpPr/>
          <p:nvPr/>
        </p:nvSpPr>
        <p:spPr>
          <a:xfrm>
            <a:off x="2124075" y="1844675"/>
            <a:ext cx="6840538" cy="2862263"/>
          </a:xfrm>
          <a:prstGeom prst="rect">
            <a:avLst/>
          </a:prstGeom>
        </p:spPr>
        <p:txBody>
          <a:bodyPr>
            <a:spAutoFit/>
          </a:bodyPr>
          <a:lstStyle/>
          <a:p>
            <a:pPr eaLnBrk="1" hangingPunct="1">
              <a:defRPr/>
            </a:pPr>
            <a:r>
              <a:rPr lang="de-CH" sz="2000" b="1" dirty="0">
                <a:solidFill>
                  <a:schemeClr val="bg2">
                    <a:lumMod val="10000"/>
                  </a:schemeClr>
                </a:solidFill>
              </a:rPr>
              <a:t>Beckenbodenbefund</a:t>
            </a:r>
          </a:p>
          <a:p>
            <a:pPr eaLnBrk="1" hangingPunct="1">
              <a:defRPr/>
            </a:pPr>
            <a:endParaRPr lang="de-CH" sz="2000" b="1" dirty="0">
              <a:solidFill>
                <a:schemeClr val="bg2">
                  <a:lumMod val="10000"/>
                </a:schemeClr>
              </a:solidFill>
            </a:endParaRPr>
          </a:p>
          <a:p>
            <a:pPr marL="342900" indent="-342900" eaLnBrk="1" hangingPunct="1">
              <a:buFont typeface="Arial" panose="020B0604020202020204" pitchFamily="34" charset="0"/>
              <a:buChar char="•"/>
              <a:defRPr/>
            </a:pPr>
            <a:r>
              <a:rPr lang="de-CH" sz="2000" dirty="0"/>
              <a:t>Erhöhter BB. Muskeltonus (</a:t>
            </a:r>
            <a:r>
              <a:rPr lang="de-CH" sz="2000" dirty="0" err="1"/>
              <a:t>re</a:t>
            </a:r>
            <a:r>
              <a:rPr lang="de-CH" sz="2000" dirty="0"/>
              <a:t>&gt;li)</a:t>
            </a:r>
          </a:p>
          <a:p>
            <a:pPr marL="342900" indent="-342900" eaLnBrk="1" hangingPunct="1">
              <a:buFont typeface="Arial" panose="020B0604020202020204" pitchFamily="34" charset="0"/>
              <a:buChar char="•"/>
              <a:defRPr/>
            </a:pPr>
            <a:endParaRPr lang="de-CH" sz="2000" dirty="0">
              <a:solidFill>
                <a:schemeClr val="bg2">
                  <a:lumMod val="10000"/>
                </a:schemeClr>
              </a:solidFill>
            </a:endParaRPr>
          </a:p>
          <a:p>
            <a:pPr marL="342900" indent="-342900" eaLnBrk="1" hangingPunct="1">
              <a:buFont typeface="Arial" panose="020B0604020202020204" pitchFamily="34" charset="0"/>
              <a:buChar char="•"/>
              <a:defRPr/>
            </a:pPr>
            <a:r>
              <a:rPr lang="de-CH" sz="2000" dirty="0">
                <a:solidFill>
                  <a:schemeClr val="bg2">
                    <a:lumMod val="10000"/>
                  </a:schemeClr>
                </a:solidFill>
              </a:rPr>
              <a:t>Verminderte Muskelkraft,  Ausdauer und Koordination</a:t>
            </a:r>
          </a:p>
          <a:p>
            <a:pPr marL="342900" indent="-342900" eaLnBrk="1" hangingPunct="1">
              <a:buFont typeface="Arial" panose="020B0604020202020204" pitchFamily="34" charset="0"/>
              <a:buChar char="•"/>
              <a:defRPr/>
            </a:pPr>
            <a:endParaRPr lang="de-CH" sz="2000" dirty="0">
              <a:solidFill>
                <a:schemeClr val="bg2">
                  <a:lumMod val="10000"/>
                </a:schemeClr>
              </a:solidFill>
            </a:endParaRPr>
          </a:p>
          <a:p>
            <a:pPr marL="342900" indent="-342900" eaLnBrk="1" hangingPunct="1">
              <a:buFont typeface="Arial" panose="020B0604020202020204" pitchFamily="34" charset="0"/>
              <a:buChar char="•"/>
              <a:defRPr/>
            </a:pPr>
            <a:r>
              <a:rPr lang="de-CH" sz="2000" dirty="0">
                <a:solidFill>
                  <a:schemeClr val="bg2">
                    <a:lumMod val="10000"/>
                  </a:schemeClr>
                </a:solidFill>
              </a:rPr>
              <a:t> Relaxation verzögert,  Pressmanöver inadäquat</a:t>
            </a:r>
            <a:endParaRPr lang="de-CH" sz="2000" strike="sngStrike" dirty="0">
              <a:solidFill>
                <a:srgbClr val="FF0000"/>
              </a:solidFill>
            </a:endParaRPr>
          </a:p>
          <a:p>
            <a:pPr marL="342900" indent="-342900" eaLnBrk="1" hangingPunct="1">
              <a:buFont typeface="Arial" panose="020B0604020202020204" pitchFamily="34" charset="0"/>
              <a:buChar char="•"/>
              <a:defRPr/>
            </a:pPr>
            <a:endParaRPr lang="de-CH" sz="2000" dirty="0">
              <a:solidFill>
                <a:schemeClr val="bg2">
                  <a:lumMod val="10000"/>
                </a:schemeClr>
              </a:solidFill>
            </a:endParaRPr>
          </a:p>
          <a:p>
            <a:pPr marL="342900" indent="-342900" eaLnBrk="1" hangingPunct="1">
              <a:buFont typeface="Arial" panose="020B0604020202020204" pitchFamily="34" charset="0"/>
              <a:buChar char="•"/>
              <a:defRPr/>
            </a:pPr>
            <a:r>
              <a:rPr lang="de-CH" sz="2000" dirty="0">
                <a:solidFill>
                  <a:schemeClr val="bg2">
                    <a:lumMod val="10000"/>
                  </a:schemeClr>
                </a:solidFill>
              </a:rPr>
              <a:t>Tenderpoints in der </a:t>
            </a:r>
            <a:r>
              <a:rPr lang="de-CH" sz="2000" dirty="0" err="1">
                <a:solidFill>
                  <a:schemeClr val="bg2">
                    <a:lumMod val="10000"/>
                  </a:schemeClr>
                </a:solidFill>
              </a:rPr>
              <a:t>Iliococcygeus</a:t>
            </a:r>
            <a:r>
              <a:rPr lang="de-CH" sz="2000" dirty="0">
                <a:solidFill>
                  <a:schemeClr val="bg2">
                    <a:lumMod val="10000"/>
                  </a:schemeClr>
                </a:solidFill>
              </a:rPr>
              <a:t>, </a:t>
            </a:r>
            <a:r>
              <a:rPr lang="de-CH" sz="2000" dirty="0" err="1">
                <a:solidFill>
                  <a:schemeClr val="bg2">
                    <a:lumMod val="10000"/>
                  </a:schemeClr>
                </a:solidFill>
              </a:rPr>
              <a:t>Coccygeus</a:t>
            </a:r>
            <a:r>
              <a:rPr lang="de-CH" sz="2000" dirty="0">
                <a:solidFill>
                  <a:schemeClr val="bg2">
                    <a:lumMod val="10000"/>
                  </a:schemeClr>
                </a:solidFill>
              </a:rPr>
              <a:t> und </a:t>
            </a:r>
            <a:r>
              <a:rPr lang="de-CH" sz="2000" dirty="0" err="1">
                <a:solidFill>
                  <a:schemeClr val="bg2">
                    <a:lumMod val="10000"/>
                  </a:schemeClr>
                </a:solidFill>
              </a:rPr>
              <a:t>Obt</a:t>
            </a:r>
            <a:r>
              <a:rPr lang="de-CH" sz="2000" dirty="0">
                <a:solidFill>
                  <a:schemeClr val="bg2">
                    <a:lumMod val="10000"/>
                  </a:schemeClr>
                </a:solidFill>
              </a:rPr>
              <a:t>. Int. </a:t>
            </a:r>
            <a:r>
              <a:rPr lang="de-CH" sz="2000" dirty="0" err="1">
                <a:solidFill>
                  <a:schemeClr val="bg2">
                    <a:lumMod val="10000"/>
                  </a:schemeClr>
                </a:solidFill>
              </a:rPr>
              <a:t>re</a:t>
            </a:r>
            <a:endParaRPr lang="de-CH" sz="2000" dirty="0">
              <a:solidFill>
                <a:schemeClr val="bg2">
                  <a:lumMod val="10000"/>
                </a:schemeClr>
              </a:solidFill>
            </a:endParaRPr>
          </a:p>
        </p:txBody>
      </p:sp>
      <p:pic>
        <p:nvPicPr>
          <p:cNvPr id="27654" name="Picture 1">
            <a:extLst>
              <a:ext uri="{FF2B5EF4-FFF2-40B4-BE49-F238E27FC236}">
                <a16:creationId xmlns:a16="http://schemas.microsoft.com/office/drawing/2014/main" id="{E10A1161-2BF0-343D-BB98-6B5005D27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E852975-41EF-12CE-A73D-EE66A1222ACA}"/>
              </a:ext>
            </a:extLst>
          </p:cNvPr>
          <p:cNvSpPr/>
          <p:nvPr/>
        </p:nvSpPr>
        <p:spPr>
          <a:xfrm>
            <a:off x="971550" y="549275"/>
            <a:ext cx="3400425" cy="460375"/>
          </a:xfrm>
          <a:prstGeom prst="rect">
            <a:avLst/>
          </a:prstGeom>
          <a:solidFill>
            <a:schemeClr val="accent2">
              <a:lumMod val="40000"/>
              <a:lumOff val="60000"/>
            </a:schemeClr>
          </a:solidFill>
        </p:spPr>
        <p:txBody>
          <a:bodyPr>
            <a:spAutoFit/>
          </a:bodyPr>
          <a:lstStyle/>
          <a:p>
            <a:pPr eaLnBrk="1" hangingPunct="1">
              <a:defRPr/>
            </a:pPr>
            <a:r>
              <a:rPr lang="en-GB" sz="2400" dirty="0">
                <a:solidFill>
                  <a:prstClr val="black"/>
                </a:solidFill>
                <a:cs typeface="Arial" charset="0"/>
              </a:rPr>
              <a:t>Frau Painful  Bladder</a:t>
            </a:r>
          </a:p>
        </p:txBody>
      </p:sp>
      <p:pic>
        <p:nvPicPr>
          <p:cNvPr id="28675" name="Picture 7" descr="http://cdn2.omidoo.com/sites/default/files/imagecache/half_width/images/bydate/201505/shutterstock266849798.jpg">
            <a:hlinkClick r:id="rId2"/>
            <a:extLst>
              <a:ext uri="{FF2B5EF4-FFF2-40B4-BE49-F238E27FC236}">
                <a16:creationId xmlns:a16="http://schemas.microsoft.com/office/drawing/2014/main" id="{0C4D9BC5-F0AB-5A84-3725-67C9615ACC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6788" r="35503"/>
          <a:stretch>
            <a:fillRect/>
          </a:stretch>
        </p:blipFill>
        <p:spPr>
          <a:xfrm>
            <a:off x="1058863" y="2060575"/>
            <a:ext cx="1612900" cy="3765550"/>
          </a:xfrm>
        </p:spPr>
      </p:pic>
      <p:sp>
        <p:nvSpPr>
          <p:cNvPr id="7" name="Pfeil nach links 6">
            <a:extLst>
              <a:ext uri="{FF2B5EF4-FFF2-40B4-BE49-F238E27FC236}">
                <a16:creationId xmlns:a16="http://schemas.microsoft.com/office/drawing/2014/main" id="{B40AEC21-FDD9-11CE-6804-EFB0A9FDB11A}"/>
              </a:ext>
            </a:extLst>
          </p:cNvPr>
          <p:cNvSpPr/>
          <p:nvPr/>
        </p:nvSpPr>
        <p:spPr>
          <a:xfrm>
            <a:off x="2384425" y="3503613"/>
            <a:ext cx="576263"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0000"/>
              </a:solidFill>
            </a:endParaRPr>
          </a:p>
        </p:txBody>
      </p:sp>
      <p:sp>
        <p:nvSpPr>
          <p:cNvPr id="8" name="Textfeld 7">
            <a:extLst>
              <a:ext uri="{FF2B5EF4-FFF2-40B4-BE49-F238E27FC236}">
                <a16:creationId xmlns:a16="http://schemas.microsoft.com/office/drawing/2014/main" id="{0BB77C58-EFD4-3DE9-0047-ABE11727F32D}"/>
              </a:ext>
            </a:extLst>
          </p:cNvPr>
          <p:cNvSpPr txBox="1"/>
          <p:nvPr/>
        </p:nvSpPr>
        <p:spPr>
          <a:xfrm>
            <a:off x="3059113" y="1844675"/>
            <a:ext cx="3529012" cy="1200150"/>
          </a:xfrm>
          <a:prstGeom prst="rect">
            <a:avLst/>
          </a:prstGeom>
          <a:solidFill>
            <a:schemeClr val="accent2">
              <a:lumMod val="40000"/>
              <a:lumOff val="60000"/>
            </a:schemeClr>
          </a:solidFill>
        </p:spPr>
        <p:txBody>
          <a:bodyPr>
            <a:spAutoFit/>
          </a:bodyPr>
          <a:lstStyle/>
          <a:p>
            <a:pPr eaLnBrk="1" hangingPunct="1">
              <a:defRPr/>
            </a:pPr>
            <a:r>
              <a:rPr lang="en-GB" sz="2400" dirty="0">
                <a:cs typeface="Arial" charset="0"/>
              </a:rPr>
              <a:t>    </a:t>
            </a:r>
          </a:p>
          <a:p>
            <a:pPr eaLnBrk="1" hangingPunct="1">
              <a:defRPr/>
            </a:pPr>
            <a:r>
              <a:rPr lang="en-GB" sz="2400" dirty="0">
                <a:cs typeface="Arial" charset="0"/>
              </a:rPr>
              <a:t> POSTURALES VERHALTEN</a:t>
            </a:r>
          </a:p>
          <a:p>
            <a:pPr eaLnBrk="1" hangingPunct="1">
              <a:defRPr/>
            </a:pPr>
            <a:endParaRPr lang="en-GB" sz="2400" dirty="0">
              <a:cs typeface="Arial" charset="0"/>
            </a:endParaRPr>
          </a:p>
        </p:txBody>
      </p:sp>
      <p:pic>
        <p:nvPicPr>
          <p:cNvPr id="2" name="Picture 5" descr="https://tse1.mm.bing.net/th?&amp;id=OIP.Mdfdea4e38746c6cf80401e920dc04906o0&amp;w=165&amp;h=165&amp;c=0&amp;pid=1.9&amp;rs=0&amp;p=0&amp;r=0">
            <a:hlinkClick r:id="rId4" tooltip="Bilddetails anzeigen"/>
            <a:extLst>
              <a:ext uri="{FF2B5EF4-FFF2-40B4-BE49-F238E27FC236}">
                <a16:creationId xmlns:a16="http://schemas.microsoft.com/office/drawing/2014/main" id="{49E662E2-554C-6F59-35BF-092A623952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4363" y="3813175"/>
            <a:ext cx="24352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https://tse1.mm.bing.net/th?&amp;id=OIP.Med457392635f0b515b1f6f46d13266c7H0&amp;w=197&amp;h=169&amp;c=0&amp;pid=1.9&amp;rs=0&amp;p=0&amp;r=0">
            <a:hlinkClick r:id="rId6" tooltip="Bilddetails anzeigen"/>
            <a:extLst>
              <a:ext uri="{FF2B5EF4-FFF2-40B4-BE49-F238E27FC236}">
                <a16:creationId xmlns:a16="http://schemas.microsoft.com/office/drawing/2014/main" id="{9455CAE4-1AE8-293F-0614-0FF7CEAB02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763" y="3141663"/>
            <a:ext cx="25209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
            <a:extLst>
              <a:ext uri="{FF2B5EF4-FFF2-40B4-BE49-F238E27FC236}">
                <a16:creationId xmlns:a16="http://schemas.microsoft.com/office/drawing/2014/main" id="{CF7C319C-9271-4C8F-989C-0CBE437D95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a:extLst>
              <a:ext uri="{FF2B5EF4-FFF2-40B4-BE49-F238E27FC236}">
                <a16:creationId xmlns:a16="http://schemas.microsoft.com/office/drawing/2014/main" id="{74362266-E721-C3DF-EBDB-6761DECF4140}"/>
              </a:ext>
            </a:extLst>
          </p:cNvPr>
          <p:cNvSpPr>
            <a:spLocks noGrp="1"/>
          </p:cNvSpPr>
          <p:nvPr>
            <p:ph type="ctrTitle"/>
          </p:nvPr>
        </p:nvSpPr>
        <p:spPr>
          <a:xfrm>
            <a:off x="0" y="0"/>
            <a:ext cx="9144000" cy="865188"/>
          </a:xfrm>
          <a:solidFill>
            <a:schemeClr val="accent2">
              <a:lumMod val="40000"/>
              <a:lumOff val="60000"/>
            </a:schemeClr>
          </a:solidFill>
        </p:spPr>
        <p:txBody>
          <a:bodyPr/>
          <a:lstStyle/>
          <a:p>
            <a:pPr eaLnBrk="1" hangingPunct="1">
              <a:defRPr/>
            </a:pPr>
            <a:r>
              <a:rPr lang="de-CH" altLang="de-DE" sz="2400" dirty="0"/>
              <a:t>Entspannung</a:t>
            </a:r>
            <a:endParaRPr lang="en-GB" altLang="de-DE" sz="2400" dirty="0"/>
          </a:p>
        </p:txBody>
      </p:sp>
      <p:sp>
        <p:nvSpPr>
          <p:cNvPr id="3" name="Untertitel 2">
            <a:extLst>
              <a:ext uri="{FF2B5EF4-FFF2-40B4-BE49-F238E27FC236}">
                <a16:creationId xmlns:a16="http://schemas.microsoft.com/office/drawing/2014/main" id="{A062A55A-F66E-A3D6-0A45-617FAC1B2DE2}"/>
              </a:ext>
            </a:extLst>
          </p:cNvPr>
          <p:cNvSpPr>
            <a:spLocks noGrp="1"/>
          </p:cNvSpPr>
          <p:nvPr>
            <p:ph type="subTitle" idx="1"/>
          </p:nvPr>
        </p:nvSpPr>
        <p:spPr>
          <a:xfrm>
            <a:off x="900113" y="1484313"/>
            <a:ext cx="6400800" cy="5764212"/>
          </a:xfrm>
        </p:spPr>
        <p:txBody>
          <a:bodyPr rtlCol="0">
            <a:normAutofit/>
          </a:bodyPr>
          <a:lstStyle/>
          <a:p>
            <a:pPr marL="342900" indent="-342900" algn="l" eaLnBrk="1" fontAlgn="auto" hangingPunct="1">
              <a:spcAft>
                <a:spcPts val="0"/>
              </a:spcAft>
              <a:buFont typeface="Arial" panose="020B0604020202020204" pitchFamily="34" charset="0"/>
              <a:buChar char="•"/>
              <a:defRPr/>
            </a:pPr>
            <a:r>
              <a:rPr lang="en-GB" sz="2000" dirty="0" err="1">
                <a:solidFill>
                  <a:schemeClr val="tx1"/>
                </a:solidFill>
              </a:rPr>
              <a:t>Wärme</a:t>
            </a:r>
            <a:endParaRPr lang="en-GB" sz="2000" dirty="0">
              <a:solidFill>
                <a:schemeClr val="tx1"/>
              </a:solidFill>
            </a:endParaRPr>
          </a:p>
          <a:p>
            <a:pPr marL="342900" indent="-342900" algn="l" eaLnBrk="1" fontAlgn="auto" hangingPunct="1">
              <a:spcAft>
                <a:spcPts val="0"/>
              </a:spcAft>
              <a:buFont typeface="Arial" panose="020B0604020202020204" pitchFamily="34" charset="0"/>
              <a:buChar char="•"/>
              <a:defRPr/>
            </a:pPr>
            <a:r>
              <a:rPr lang="en-GB" sz="2000" dirty="0" err="1">
                <a:solidFill>
                  <a:schemeClr val="tx1"/>
                </a:solidFill>
              </a:rPr>
              <a:t>Entspannung</a:t>
            </a:r>
            <a:r>
              <a:rPr lang="en-GB" sz="2000" dirty="0">
                <a:solidFill>
                  <a:schemeClr val="tx1"/>
                </a:solidFill>
              </a:rPr>
              <a:t> (Jacobson)</a:t>
            </a:r>
          </a:p>
          <a:p>
            <a:pPr marL="342900" indent="-342900" algn="l" eaLnBrk="1" fontAlgn="auto" hangingPunct="1">
              <a:spcAft>
                <a:spcPts val="0"/>
              </a:spcAft>
              <a:buFont typeface="Arial" panose="020B0604020202020204" pitchFamily="34" charset="0"/>
              <a:buChar char="•"/>
              <a:defRPr/>
            </a:pPr>
            <a:r>
              <a:rPr lang="en-GB" sz="2000" dirty="0" err="1">
                <a:solidFill>
                  <a:schemeClr val="tx1"/>
                </a:solidFill>
              </a:rPr>
              <a:t>Atmung</a:t>
            </a:r>
            <a:r>
              <a:rPr lang="en-GB" sz="2000" dirty="0">
                <a:solidFill>
                  <a:schemeClr val="tx1"/>
                </a:solidFill>
              </a:rPr>
              <a:t>, Relaxation</a:t>
            </a:r>
          </a:p>
          <a:p>
            <a:pPr marL="342900" indent="-342900" algn="l" eaLnBrk="1" fontAlgn="auto" hangingPunct="1">
              <a:spcAft>
                <a:spcPts val="0"/>
              </a:spcAft>
              <a:buFont typeface="Arial" panose="020B0604020202020204" pitchFamily="34" charset="0"/>
              <a:buChar char="•"/>
              <a:defRPr/>
            </a:pPr>
            <a:r>
              <a:rPr lang="en-GB" sz="2000" dirty="0" err="1">
                <a:solidFill>
                  <a:schemeClr val="tx1"/>
                </a:solidFill>
              </a:rPr>
              <a:t>Diaphragma</a:t>
            </a:r>
            <a:r>
              <a:rPr lang="en-GB" sz="2000" dirty="0">
                <a:solidFill>
                  <a:schemeClr val="tx1"/>
                </a:solidFill>
              </a:rPr>
              <a:t> Mobilisation</a:t>
            </a:r>
          </a:p>
          <a:p>
            <a:pPr marL="342900" indent="-342900" algn="l" eaLnBrk="1" fontAlgn="auto" hangingPunct="1">
              <a:spcAft>
                <a:spcPts val="0"/>
              </a:spcAft>
              <a:buFont typeface="Arial" panose="020B0604020202020204" pitchFamily="34" charset="0"/>
              <a:buChar char="•"/>
              <a:defRPr/>
            </a:pPr>
            <a:r>
              <a:rPr lang="en-GB" sz="2000" dirty="0" err="1">
                <a:solidFill>
                  <a:schemeClr val="tx1"/>
                </a:solidFill>
              </a:rPr>
              <a:t>Abdominale</a:t>
            </a:r>
            <a:r>
              <a:rPr lang="en-GB" sz="2000" dirty="0">
                <a:solidFill>
                  <a:schemeClr val="tx1"/>
                </a:solidFill>
              </a:rPr>
              <a:t> relaxation (Massage, TENS)</a:t>
            </a:r>
          </a:p>
          <a:p>
            <a:pPr marL="342900" indent="-342900" algn="l" eaLnBrk="1" fontAlgn="auto" hangingPunct="1">
              <a:spcAft>
                <a:spcPts val="0"/>
              </a:spcAft>
              <a:buFont typeface="Arial" panose="020B0604020202020204" pitchFamily="34" charset="0"/>
              <a:buChar char="•"/>
              <a:defRPr/>
            </a:pPr>
            <a:r>
              <a:rPr lang="en-GB" sz="2000" dirty="0" err="1">
                <a:solidFill>
                  <a:schemeClr val="tx1"/>
                </a:solidFill>
              </a:rPr>
              <a:t>Verhalten</a:t>
            </a:r>
            <a:endParaRPr lang="en-GB" sz="2000" dirty="0">
              <a:solidFill>
                <a:schemeClr val="tx1"/>
              </a:solidFill>
            </a:endParaRPr>
          </a:p>
          <a:p>
            <a:pPr marL="342900" indent="-342900" algn="l" eaLnBrk="1" fontAlgn="auto" hangingPunct="1">
              <a:spcAft>
                <a:spcPts val="0"/>
              </a:spcAft>
              <a:buFont typeface="Arial" panose="020B0604020202020204" pitchFamily="34" charset="0"/>
              <a:buChar char="•"/>
              <a:defRPr/>
            </a:pPr>
            <a:endParaRPr lang="en-GB" sz="2000" dirty="0"/>
          </a:p>
          <a:p>
            <a:pPr marL="342900" indent="-342900" algn="l" eaLnBrk="1" fontAlgn="auto" hangingPunct="1">
              <a:spcAft>
                <a:spcPts val="0"/>
              </a:spcAft>
              <a:buFont typeface="Arial" panose="020B0604020202020204" pitchFamily="34" charset="0"/>
              <a:buChar char="•"/>
              <a:defRPr/>
            </a:pPr>
            <a:endParaRPr lang="en-GB" sz="2000" dirty="0"/>
          </a:p>
          <a:p>
            <a:pPr marL="342900" indent="-342900" algn="l" eaLnBrk="1" fontAlgn="auto" hangingPunct="1">
              <a:spcAft>
                <a:spcPts val="0"/>
              </a:spcAft>
              <a:buFont typeface="Arial" panose="020B0604020202020204" pitchFamily="34" charset="0"/>
              <a:buChar char="•"/>
              <a:defRPr/>
            </a:pPr>
            <a:endParaRPr lang="en-GB" sz="2000" dirty="0"/>
          </a:p>
          <a:p>
            <a:pPr algn="l" eaLnBrk="1" fontAlgn="auto" hangingPunct="1">
              <a:spcAft>
                <a:spcPts val="0"/>
              </a:spcAft>
              <a:defRPr/>
            </a:pPr>
            <a:endParaRPr lang="en-GB" sz="2000" dirty="0"/>
          </a:p>
        </p:txBody>
      </p:sp>
      <p:pic>
        <p:nvPicPr>
          <p:cNvPr id="29700" name="Picture 5" descr="Bildergebnis fÃ¼r lawyer with abdominal pain cartoon">
            <a:extLst>
              <a:ext uri="{FF2B5EF4-FFF2-40B4-BE49-F238E27FC236}">
                <a16:creationId xmlns:a16="http://schemas.microsoft.com/office/drawing/2014/main" id="{96C7B7E2-9E9E-F5EF-9A0E-EAA479546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294"/>
          <a:stretch>
            <a:fillRect/>
          </a:stretch>
        </p:blipFill>
        <p:spPr bwMode="auto">
          <a:xfrm>
            <a:off x="5940425" y="1452563"/>
            <a:ext cx="27130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Atembewegung und BeBo">
            <a:extLst>
              <a:ext uri="{FF2B5EF4-FFF2-40B4-BE49-F238E27FC236}">
                <a16:creationId xmlns:a16="http://schemas.microsoft.com/office/drawing/2014/main" id="{F952340A-986F-B372-7345-7054B6124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13" y="3627438"/>
            <a:ext cx="2713037"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
            <a:extLst>
              <a:ext uri="{FF2B5EF4-FFF2-40B4-BE49-F238E27FC236}">
                <a16:creationId xmlns:a16="http://schemas.microsoft.com/office/drawing/2014/main" id="{947DB13E-08EE-2C4D-D3E2-F410508981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0E0C9377-F668-A208-12F3-B1601714EFAD}"/>
              </a:ext>
            </a:extLst>
          </p:cNvPr>
          <p:cNvSpPr>
            <a:spLocks noGrp="1"/>
          </p:cNvSpPr>
          <p:nvPr>
            <p:ph type="ctrTitle"/>
          </p:nvPr>
        </p:nvSpPr>
        <p:spPr>
          <a:xfrm>
            <a:off x="0" y="0"/>
            <a:ext cx="9144000" cy="981075"/>
          </a:xfrm>
          <a:solidFill>
            <a:schemeClr val="accent2">
              <a:lumMod val="40000"/>
              <a:lumOff val="60000"/>
            </a:schemeClr>
          </a:solidFill>
        </p:spPr>
        <p:txBody>
          <a:bodyPr/>
          <a:lstStyle/>
          <a:p>
            <a:pPr eaLnBrk="1" hangingPunct="1">
              <a:defRPr/>
            </a:pPr>
            <a:r>
              <a:rPr lang="de-CH" sz="2400" dirty="0"/>
              <a:t>Interventionen (</a:t>
            </a:r>
            <a:r>
              <a:rPr lang="de-CH" sz="2400" dirty="0" err="1"/>
              <a:t>intra</a:t>
            </a:r>
            <a:r>
              <a:rPr lang="de-CH" sz="2400" dirty="0"/>
              <a:t> </a:t>
            </a:r>
            <a:r>
              <a:rPr lang="de-CH" sz="2400" dirty="0" err="1"/>
              <a:t>pelvine</a:t>
            </a:r>
            <a:r>
              <a:rPr lang="de-CH" sz="2400" dirty="0"/>
              <a:t>)</a:t>
            </a:r>
            <a:endParaRPr lang="en-GB" altLang="de-DE" sz="2400" dirty="0"/>
          </a:p>
        </p:txBody>
      </p:sp>
      <p:pic>
        <p:nvPicPr>
          <p:cNvPr id="30723" name="Picture 4">
            <a:extLst>
              <a:ext uri="{FF2B5EF4-FFF2-40B4-BE49-F238E27FC236}">
                <a16:creationId xmlns:a16="http://schemas.microsoft.com/office/drawing/2014/main" id="{703E9920-0793-2FA0-827E-6F71A7D64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50" y="1855788"/>
            <a:ext cx="29495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feld 4">
            <a:extLst>
              <a:ext uri="{FF2B5EF4-FFF2-40B4-BE49-F238E27FC236}">
                <a16:creationId xmlns:a16="http://schemas.microsoft.com/office/drawing/2014/main" id="{4E8629E0-E0BA-7668-2513-6466A17DAB82}"/>
              </a:ext>
            </a:extLst>
          </p:cNvPr>
          <p:cNvSpPr txBox="1">
            <a:spLocks noChangeArrowheads="1"/>
          </p:cNvSpPr>
          <p:nvPr/>
        </p:nvSpPr>
        <p:spPr bwMode="auto">
          <a:xfrm>
            <a:off x="2230438" y="6030913"/>
            <a:ext cx="6630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de-DE" altLang="de-DE" sz="1600">
              <a:solidFill>
                <a:srgbClr val="4A452A"/>
              </a:solidFill>
              <a:ea typeface="Angsana New" panose="02020603050405020304" pitchFamily="18" charset="-34"/>
              <a:cs typeface="Angsana New" panose="02020603050405020304" pitchFamily="18" charset="-34"/>
            </a:endParaRPr>
          </a:p>
          <a:p>
            <a:pPr eaLnBrk="1" hangingPunct="1"/>
            <a:r>
              <a:rPr lang="de-DE" altLang="de-DE" sz="1400">
                <a:ea typeface="Angsana New" panose="02020603050405020304" pitchFamily="18" charset="-34"/>
                <a:cs typeface="Angsana New" panose="02020603050405020304" pitchFamily="18" charset="-34"/>
              </a:rPr>
              <a:t>Dumoulin 2014, Hay-Schmith 2007,Frawley 2007, Shelly 2002, Fitzgerald 2004, Gail 2009</a:t>
            </a:r>
          </a:p>
        </p:txBody>
      </p:sp>
      <p:sp>
        <p:nvSpPr>
          <p:cNvPr id="30725" name="TextBox 8">
            <a:extLst>
              <a:ext uri="{FF2B5EF4-FFF2-40B4-BE49-F238E27FC236}">
                <a16:creationId xmlns:a16="http://schemas.microsoft.com/office/drawing/2014/main" id="{D2DAD385-55A7-B09F-F5B3-494698B4700F}"/>
              </a:ext>
            </a:extLst>
          </p:cNvPr>
          <p:cNvSpPr txBox="1">
            <a:spLocks noChangeArrowheads="1"/>
          </p:cNvSpPr>
          <p:nvPr/>
        </p:nvSpPr>
        <p:spPr bwMode="auto">
          <a:xfrm>
            <a:off x="611188" y="1136650"/>
            <a:ext cx="64817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de-DE" altLang="de-DE" sz="2000"/>
              <a:t>Wahrnehmung-Kontraktion-Relaxation-Dehnungstechnik</a:t>
            </a:r>
            <a:endParaRPr lang="de-CH" altLang="de-DE" sz="2000"/>
          </a:p>
          <a:p>
            <a:pPr eaLnBrk="1" hangingPunct="1">
              <a:buFont typeface="Arial" panose="020B0604020202020204" pitchFamily="34" charset="0"/>
              <a:buChar char="•"/>
            </a:pPr>
            <a:r>
              <a:rPr lang="de-CH" altLang="de-DE" sz="2000"/>
              <a:t>Negatives Biofeedback</a:t>
            </a:r>
          </a:p>
          <a:p>
            <a:pPr eaLnBrk="1" hangingPunct="1">
              <a:buFont typeface="Arial" panose="020B0604020202020204" pitchFamily="34" charset="0"/>
              <a:buChar char="•"/>
            </a:pPr>
            <a:r>
              <a:rPr lang="de-CH" altLang="de-DE" sz="2000"/>
              <a:t>PFM-exercises</a:t>
            </a:r>
          </a:p>
          <a:p>
            <a:pPr eaLnBrk="1" hangingPunct="1">
              <a:buFont typeface="Arial" panose="020B0604020202020204" pitchFamily="34" charset="0"/>
              <a:buChar char="•"/>
            </a:pPr>
            <a:r>
              <a:rPr lang="de-CH" altLang="de-DE" sz="2000"/>
              <a:t>Pressmanöver (Pelvic drop)</a:t>
            </a:r>
          </a:p>
          <a:p>
            <a:pPr eaLnBrk="1" hangingPunct="1">
              <a:buFont typeface="Arial" panose="020B0604020202020204" pitchFamily="34" charset="0"/>
              <a:buChar char="•"/>
            </a:pPr>
            <a:endParaRPr lang="de-CH" altLang="de-DE" sz="2000"/>
          </a:p>
          <a:p>
            <a:pPr eaLnBrk="1" hangingPunct="1">
              <a:buFont typeface="Arial" panose="020B0604020202020204" pitchFamily="34" charset="0"/>
              <a:buChar char="•"/>
            </a:pPr>
            <a:endParaRPr lang="de-CH" altLang="de-DE" sz="2000"/>
          </a:p>
        </p:txBody>
      </p:sp>
      <p:graphicFrame>
        <p:nvGraphicFramePr>
          <p:cNvPr id="2" name="Inhaltsplatzhalter 3">
            <a:extLst>
              <a:ext uri="{FF2B5EF4-FFF2-40B4-BE49-F238E27FC236}">
                <a16:creationId xmlns:a16="http://schemas.microsoft.com/office/drawing/2014/main" id="{F25AE001-3795-981C-9B64-BB5F057DB35D}"/>
              </a:ext>
            </a:extLst>
          </p:cNvPr>
          <p:cNvGraphicFramePr>
            <a:graphicFrameLocks/>
          </p:cNvGraphicFramePr>
          <p:nvPr/>
        </p:nvGraphicFramePr>
        <p:xfrm>
          <a:off x="971621" y="2600528"/>
          <a:ext cx="4579796" cy="2246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feld 12">
            <a:extLst>
              <a:ext uri="{FF2B5EF4-FFF2-40B4-BE49-F238E27FC236}">
                <a16:creationId xmlns:a16="http://schemas.microsoft.com/office/drawing/2014/main" id="{D8A7E1D5-0372-8904-CF4F-5081A490038C}"/>
              </a:ext>
            </a:extLst>
          </p:cNvPr>
          <p:cNvSpPr txBox="1"/>
          <p:nvPr/>
        </p:nvSpPr>
        <p:spPr>
          <a:xfrm>
            <a:off x="611188" y="5199063"/>
            <a:ext cx="5451475" cy="923925"/>
          </a:xfrm>
          <a:prstGeom prst="rect">
            <a:avLst/>
          </a:prstGeom>
          <a:solidFill>
            <a:schemeClr val="accent2">
              <a:lumMod val="40000"/>
              <a:lumOff val="60000"/>
            </a:schemeClr>
          </a:solidFill>
        </p:spPr>
        <p:txBody>
          <a:bodyPr wrap="none">
            <a:spAutoFit/>
          </a:bodyPr>
          <a:lstStyle/>
          <a:p>
            <a:pPr eaLnBrk="1" fontAlgn="auto" hangingPunct="1">
              <a:spcAft>
                <a:spcPts val="0"/>
              </a:spcAft>
              <a:defRPr/>
            </a:pPr>
            <a:r>
              <a:rPr lang="en-US" altLang="de-DE" dirty="0">
                <a:solidFill>
                  <a:schemeClr val="bg2">
                    <a:lumMod val="10000"/>
                  </a:schemeClr>
                </a:solidFill>
                <a:cs typeface="Arial" charset="0"/>
              </a:rPr>
              <a:t> In patients with an overactive pelvic floor biofeedback is</a:t>
            </a:r>
          </a:p>
          <a:p>
            <a:pPr eaLnBrk="1" fontAlgn="auto" hangingPunct="1">
              <a:spcAft>
                <a:spcPts val="0"/>
              </a:spcAft>
              <a:defRPr/>
            </a:pPr>
            <a:r>
              <a:rPr lang="en-US" altLang="de-DE" dirty="0">
                <a:solidFill>
                  <a:schemeClr val="bg2">
                    <a:lumMod val="10000"/>
                  </a:schemeClr>
                </a:solidFill>
                <a:cs typeface="Arial" charset="0"/>
              </a:rPr>
              <a:t> recommended as therapy adjuvant to muscle exercises.</a:t>
            </a:r>
          </a:p>
          <a:p>
            <a:pPr eaLnBrk="1" fontAlgn="auto" hangingPunct="1">
              <a:spcAft>
                <a:spcPts val="0"/>
              </a:spcAft>
              <a:defRPr/>
            </a:pPr>
            <a:r>
              <a:rPr lang="en-US" altLang="de-DE" dirty="0">
                <a:solidFill>
                  <a:schemeClr val="bg2">
                    <a:lumMod val="10000"/>
                  </a:schemeClr>
                </a:solidFill>
                <a:cs typeface="Arial" charset="0"/>
              </a:rPr>
              <a:t>Level of evidence A</a:t>
            </a:r>
            <a:endParaRPr lang="de-DE" altLang="de-DE" dirty="0">
              <a:solidFill>
                <a:schemeClr val="bg2">
                  <a:lumMod val="10000"/>
                </a:schemeClr>
              </a:solidFill>
              <a:cs typeface="Arial" charset="0"/>
            </a:endParaRPr>
          </a:p>
        </p:txBody>
      </p:sp>
      <p:pic>
        <p:nvPicPr>
          <p:cNvPr id="30728" name="Picture 1">
            <a:extLst>
              <a:ext uri="{FF2B5EF4-FFF2-40B4-BE49-F238E27FC236}">
                <a16:creationId xmlns:a16="http://schemas.microsoft.com/office/drawing/2014/main" id="{F1519703-24A7-5E85-9CA4-A2020DD0BC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0">
            <a:extLst>
              <a:ext uri="{FF2B5EF4-FFF2-40B4-BE49-F238E27FC236}">
                <a16:creationId xmlns:a16="http://schemas.microsoft.com/office/drawing/2014/main" id="{5A44BC7F-211E-6C38-9699-B0598B6F2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864" t="5139" r="8060" b="6351"/>
          <a:stretch>
            <a:fillRect/>
          </a:stretch>
        </p:blipFill>
        <p:spPr bwMode="auto">
          <a:xfrm>
            <a:off x="6973888" y="4175125"/>
            <a:ext cx="19446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9">
            <a:extLst>
              <a:ext uri="{FF2B5EF4-FFF2-40B4-BE49-F238E27FC236}">
                <a16:creationId xmlns:a16="http://schemas.microsoft.com/office/drawing/2014/main" id="{325E49C6-0E31-E9AB-D7C9-52757F0DE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388" t="-9528" r="2" b="9528"/>
          <a:stretch>
            <a:fillRect/>
          </a:stretch>
        </p:blipFill>
        <p:spPr bwMode="auto">
          <a:xfrm>
            <a:off x="4301167" y="2086822"/>
            <a:ext cx="2552700" cy="321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C:\Users\Jaqueline\Desktop\Bild 3 obt int  copy (2).jpg">
            <a:extLst>
              <a:ext uri="{FF2B5EF4-FFF2-40B4-BE49-F238E27FC236}">
                <a16:creationId xmlns:a16="http://schemas.microsoft.com/office/drawing/2014/main" id="{C95D7920-AC4F-BBD6-6078-B7FE20451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44" y="4007528"/>
            <a:ext cx="3881902" cy="260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tertitel 2">
            <a:extLst>
              <a:ext uri="{FF2B5EF4-FFF2-40B4-BE49-F238E27FC236}">
                <a16:creationId xmlns:a16="http://schemas.microsoft.com/office/drawing/2014/main" id="{00FFBD7B-3D64-0C1C-BDCC-D00948C36315}"/>
              </a:ext>
            </a:extLst>
          </p:cNvPr>
          <p:cNvSpPr>
            <a:spLocks noGrp="1"/>
          </p:cNvSpPr>
          <p:nvPr>
            <p:ph type="subTitle" idx="1"/>
          </p:nvPr>
        </p:nvSpPr>
        <p:spPr>
          <a:xfrm>
            <a:off x="828675" y="930275"/>
            <a:ext cx="4000500" cy="5692775"/>
          </a:xfrm>
        </p:spPr>
        <p:txBody>
          <a:bodyPr rtlCol="0">
            <a:normAutofit/>
          </a:bodyPr>
          <a:lstStyle/>
          <a:p>
            <a:pPr marL="342900" indent="-342900" algn="l" eaLnBrk="1" fontAlgn="auto" hangingPunct="1">
              <a:spcAft>
                <a:spcPts val="0"/>
              </a:spcAft>
              <a:buFont typeface="Arial" panose="020B0604020202020204" pitchFamily="34" charset="0"/>
              <a:buChar char="•"/>
              <a:defRPr/>
            </a:pPr>
            <a:endParaRPr lang="en-GB" sz="2000" dirty="0"/>
          </a:p>
          <a:p>
            <a:pPr marL="342900" indent="-342900" algn="l" eaLnBrk="1" fontAlgn="auto" hangingPunct="1">
              <a:spcAft>
                <a:spcPts val="0"/>
              </a:spcAft>
              <a:buFont typeface="Arial" panose="020B0604020202020204" pitchFamily="34" charset="0"/>
              <a:buChar char="•"/>
              <a:defRPr/>
            </a:pPr>
            <a:endParaRPr lang="en-GB" sz="2000" b="1" dirty="0"/>
          </a:p>
          <a:p>
            <a:pPr marL="342900" indent="-342900" algn="l" eaLnBrk="1" fontAlgn="auto" hangingPunct="1">
              <a:spcAft>
                <a:spcPts val="0"/>
              </a:spcAft>
              <a:buFont typeface="Arial" panose="020B0604020202020204" pitchFamily="34" charset="0"/>
              <a:buChar char="•"/>
              <a:defRPr/>
            </a:pPr>
            <a:endParaRPr lang="en-GB" sz="2000" b="1" dirty="0"/>
          </a:p>
          <a:p>
            <a:pPr marL="342900" indent="-342900" algn="l" eaLnBrk="1" fontAlgn="auto" hangingPunct="1">
              <a:spcAft>
                <a:spcPts val="0"/>
              </a:spcAft>
              <a:buFont typeface="Arial" panose="020B0604020202020204" pitchFamily="34" charset="0"/>
              <a:buChar char="•"/>
              <a:defRPr/>
            </a:pPr>
            <a:r>
              <a:rPr lang="en-GB" sz="2000" b="1" dirty="0"/>
              <a:t>P</a:t>
            </a:r>
          </a:p>
        </p:txBody>
      </p:sp>
      <p:sp>
        <p:nvSpPr>
          <p:cNvPr id="96259" name="Titel 1">
            <a:extLst>
              <a:ext uri="{FF2B5EF4-FFF2-40B4-BE49-F238E27FC236}">
                <a16:creationId xmlns:a16="http://schemas.microsoft.com/office/drawing/2014/main" id="{BCA79AE2-C1CB-2658-3192-82FEBE550CDD}"/>
              </a:ext>
            </a:extLst>
          </p:cNvPr>
          <p:cNvSpPr>
            <a:spLocks noGrp="1"/>
          </p:cNvSpPr>
          <p:nvPr>
            <p:ph type="ctrTitle"/>
          </p:nvPr>
        </p:nvSpPr>
        <p:spPr>
          <a:xfrm>
            <a:off x="0" y="0"/>
            <a:ext cx="9144000" cy="989013"/>
          </a:xfrm>
          <a:solidFill>
            <a:schemeClr val="accent2">
              <a:lumMod val="40000"/>
              <a:lumOff val="60000"/>
            </a:schemeClr>
          </a:solidFill>
        </p:spPr>
        <p:txBody>
          <a:bodyPr/>
          <a:lstStyle/>
          <a:p>
            <a:pPr eaLnBrk="1" hangingPunct="1">
              <a:defRPr/>
            </a:pPr>
            <a:r>
              <a:rPr lang="de-CH" altLang="de-DE" sz="2400" dirty="0"/>
              <a:t>Interventionen Myofaszial</a:t>
            </a:r>
            <a:endParaRPr lang="en-GB" altLang="de-DE" sz="2400" dirty="0"/>
          </a:p>
        </p:txBody>
      </p:sp>
      <p:pic>
        <p:nvPicPr>
          <p:cNvPr id="31751" name="Picture 2" descr="C:\Users\Jaqueline\Desktop\Bild 2 schmerzpunkte (2).jpg">
            <a:extLst>
              <a:ext uri="{FF2B5EF4-FFF2-40B4-BE49-F238E27FC236}">
                <a16:creationId xmlns:a16="http://schemas.microsoft.com/office/drawing/2014/main" id="{38B33632-5DAB-F0B5-82FE-D834868A52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3" y="1589088"/>
            <a:ext cx="267176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7">
            <a:extLst>
              <a:ext uri="{FF2B5EF4-FFF2-40B4-BE49-F238E27FC236}">
                <a16:creationId xmlns:a16="http://schemas.microsoft.com/office/drawing/2014/main" id="{B5472B7E-B9CD-2E30-1753-7829A1841A6A}"/>
              </a:ext>
            </a:extLst>
          </p:cNvPr>
          <p:cNvCxnSpPr>
            <a:cxnSpLocks/>
          </p:cNvCxnSpPr>
          <p:nvPr/>
        </p:nvCxnSpPr>
        <p:spPr>
          <a:xfrm>
            <a:off x="2489200" y="2344738"/>
            <a:ext cx="774700" cy="153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53" name="Textfeld 10">
            <a:extLst>
              <a:ext uri="{FF2B5EF4-FFF2-40B4-BE49-F238E27FC236}">
                <a16:creationId xmlns:a16="http://schemas.microsoft.com/office/drawing/2014/main" id="{8C5D2596-A7AB-2EE9-920A-465EE74DA0B4}"/>
              </a:ext>
            </a:extLst>
          </p:cNvPr>
          <p:cNvSpPr txBox="1">
            <a:spLocks noChangeArrowheads="1"/>
          </p:cNvSpPr>
          <p:nvPr/>
        </p:nvSpPr>
        <p:spPr bwMode="auto">
          <a:xfrm>
            <a:off x="2339975" y="3811588"/>
            <a:ext cx="16000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CH" altLang="en-US" sz="1400" dirty="0" err="1"/>
              <a:t>Obturatur</a:t>
            </a:r>
            <a:r>
              <a:rPr lang="de-CH" altLang="en-US" sz="1400" dirty="0"/>
              <a:t> </a:t>
            </a:r>
            <a:r>
              <a:rPr lang="de-CH" altLang="en-US" sz="1400" dirty="0" err="1"/>
              <a:t>internus</a:t>
            </a:r>
            <a:r>
              <a:rPr lang="de-CH" altLang="en-US" sz="1400" dirty="0"/>
              <a:t> </a:t>
            </a:r>
          </a:p>
        </p:txBody>
      </p:sp>
      <p:sp>
        <p:nvSpPr>
          <p:cNvPr id="31754" name="Textfeld 15">
            <a:extLst>
              <a:ext uri="{FF2B5EF4-FFF2-40B4-BE49-F238E27FC236}">
                <a16:creationId xmlns:a16="http://schemas.microsoft.com/office/drawing/2014/main" id="{1EAC3296-D4C0-E33E-9392-57C369BD401D}"/>
              </a:ext>
            </a:extLst>
          </p:cNvPr>
          <p:cNvSpPr txBox="1">
            <a:spLocks noChangeArrowheads="1"/>
          </p:cNvSpPr>
          <p:nvPr/>
        </p:nvSpPr>
        <p:spPr bwMode="auto">
          <a:xfrm>
            <a:off x="2897188" y="1235075"/>
            <a:ext cx="11444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CH" altLang="en-US" sz="1400" dirty="0" err="1"/>
              <a:t>Iliococcygeus</a:t>
            </a:r>
            <a:endParaRPr lang="de-CH" altLang="en-US" sz="1400" dirty="0"/>
          </a:p>
        </p:txBody>
      </p:sp>
      <p:cxnSp>
        <p:nvCxnSpPr>
          <p:cNvPr id="7" name="Gerade Verbindung 3">
            <a:extLst>
              <a:ext uri="{FF2B5EF4-FFF2-40B4-BE49-F238E27FC236}">
                <a16:creationId xmlns:a16="http://schemas.microsoft.com/office/drawing/2014/main" id="{37E4E7AD-DC4F-E5A6-68AF-B61FE7D9BB55}"/>
              </a:ext>
            </a:extLst>
          </p:cNvPr>
          <p:cNvCxnSpPr>
            <a:cxnSpLocks/>
            <a:endCxn id="31754" idx="2"/>
          </p:cNvCxnSpPr>
          <p:nvPr/>
        </p:nvCxnSpPr>
        <p:spPr>
          <a:xfrm flipV="1">
            <a:off x="2136775" y="1542852"/>
            <a:ext cx="1332621" cy="911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Gerade Verbindung 3">
            <a:extLst>
              <a:ext uri="{FF2B5EF4-FFF2-40B4-BE49-F238E27FC236}">
                <a16:creationId xmlns:a16="http://schemas.microsoft.com/office/drawing/2014/main" id="{C2748451-51E0-CCED-AF19-47EE3EDD04EE}"/>
              </a:ext>
            </a:extLst>
          </p:cNvPr>
          <p:cNvCxnSpPr>
            <a:cxnSpLocks/>
          </p:cNvCxnSpPr>
          <p:nvPr/>
        </p:nvCxnSpPr>
        <p:spPr>
          <a:xfrm flipH="1">
            <a:off x="2719198" y="4157957"/>
            <a:ext cx="528637" cy="1047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57" name="TextBox 18">
            <a:extLst>
              <a:ext uri="{FF2B5EF4-FFF2-40B4-BE49-F238E27FC236}">
                <a16:creationId xmlns:a16="http://schemas.microsoft.com/office/drawing/2014/main" id="{57D1DEB0-8E24-6C78-0476-4479B273096D}"/>
              </a:ext>
            </a:extLst>
          </p:cNvPr>
          <p:cNvSpPr txBox="1">
            <a:spLocks noChangeArrowheads="1"/>
          </p:cNvSpPr>
          <p:nvPr/>
        </p:nvSpPr>
        <p:spPr bwMode="auto">
          <a:xfrm>
            <a:off x="5634038" y="1384300"/>
            <a:ext cx="20812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de-CH" altLang="en-US" sz="2000"/>
              <a:t>Tenderpunkte</a:t>
            </a:r>
          </a:p>
          <a:p>
            <a:pPr>
              <a:buFont typeface="Arial" panose="020B0604020202020204" pitchFamily="34" charset="0"/>
              <a:buChar char="•"/>
            </a:pPr>
            <a:r>
              <a:rPr lang="de-CH" altLang="en-US" sz="2000"/>
              <a:t>Thiele Massage</a:t>
            </a:r>
          </a:p>
          <a:p>
            <a:pPr>
              <a:buFont typeface="Arial" panose="020B0604020202020204" pitchFamily="34" charset="0"/>
              <a:buChar char="•"/>
            </a:pPr>
            <a:r>
              <a:rPr lang="de-CH" altLang="en-US" sz="2000"/>
              <a:t>Skin-Rolling</a:t>
            </a:r>
          </a:p>
          <a:p>
            <a:pPr>
              <a:buFont typeface="Arial" panose="020B0604020202020204" pitchFamily="34" charset="0"/>
              <a:buChar char="•"/>
            </a:pPr>
            <a:r>
              <a:rPr lang="de-CH" altLang="en-US" sz="2000"/>
              <a:t>Dehnungen</a:t>
            </a:r>
            <a:endParaRPr lang="en-GB" altLang="en-US" sz="2000"/>
          </a:p>
        </p:txBody>
      </p:sp>
      <p:pic>
        <p:nvPicPr>
          <p:cNvPr id="31758" name="Picture 1">
            <a:extLst>
              <a:ext uri="{FF2B5EF4-FFF2-40B4-BE49-F238E27FC236}">
                <a16:creationId xmlns:a16="http://schemas.microsoft.com/office/drawing/2014/main" id="{67958353-19FD-7EC7-4F62-550CCA4135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feld 2">
            <a:extLst>
              <a:ext uri="{FF2B5EF4-FFF2-40B4-BE49-F238E27FC236}">
                <a16:creationId xmlns:a16="http://schemas.microsoft.com/office/drawing/2014/main" id="{FB236F15-9A45-F77E-7E5C-A3490823DF17}"/>
              </a:ext>
            </a:extLst>
          </p:cNvPr>
          <p:cNvSpPr txBox="1">
            <a:spLocks noChangeArrowheads="1"/>
          </p:cNvSpPr>
          <p:nvPr/>
        </p:nvSpPr>
        <p:spPr bwMode="auto">
          <a:xfrm>
            <a:off x="323850" y="2997200"/>
            <a:ext cx="8561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en-GB" altLang="de-DE" sz="2000" dirty="0"/>
              <a:t>81 Frauen </a:t>
            </a:r>
            <a:r>
              <a:rPr lang="en-GB" altLang="de-DE" sz="2000" dirty="0" err="1"/>
              <a:t>randomisiert</a:t>
            </a:r>
            <a:r>
              <a:rPr lang="en-GB" altLang="de-DE" sz="2000" dirty="0"/>
              <a:t>  in 2 </a:t>
            </a:r>
            <a:r>
              <a:rPr lang="en-GB" altLang="de-DE" sz="2000" dirty="0" err="1"/>
              <a:t>Interventionsgruppen</a:t>
            </a:r>
            <a:endParaRPr lang="en-GB" altLang="de-DE" sz="2000" dirty="0"/>
          </a:p>
          <a:p>
            <a:pPr eaLnBrk="1" hangingPunct="1">
              <a:buFont typeface="Arial" panose="020B0604020202020204" pitchFamily="34" charset="0"/>
              <a:buChar char="•"/>
            </a:pPr>
            <a:r>
              <a:rPr lang="en-GB" altLang="de-DE" sz="2000" dirty="0"/>
              <a:t>56% moderate </a:t>
            </a:r>
            <a:r>
              <a:rPr lang="en-GB" altLang="de-DE" sz="2000" dirty="0" err="1"/>
              <a:t>oder</a:t>
            </a:r>
            <a:r>
              <a:rPr lang="en-GB" altLang="de-DE" sz="2000" dirty="0"/>
              <a:t> </a:t>
            </a:r>
            <a:r>
              <a:rPr lang="en-GB" altLang="de-DE" sz="2000" dirty="0" err="1"/>
              <a:t>gute</a:t>
            </a:r>
            <a:r>
              <a:rPr lang="en-GB" altLang="de-DE" sz="2000" dirty="0"/>
              <a:t> </a:t>
            </a:r>
            <a:r>
              <a:rPr lang="en-GB" altLang="de-DE" sz="2000" dirty="0" err="1"/>
              <a:t>Verbesserung</a:t>
            </a:r>
            <a:r>
              <a:rPr lang="en-GB" altLang="de-DE" sz="2000" dirty="0"/>
              <a:t> in der </a:t>
            </a:r>
            <a:r>
              <a:rPr lang="en-GB" altLang="de-DE" sz="2000" dirty="0" err="1"/>
              <a:t>myofasziale</a:t>
            </a:r>
            <a:r>
              <a:rPr lang="en-GB" altLang="de-DE" sz="2000" dirty="0"/>
              <a:t> Gruppe</a:t>
            </a:r>
          </a:p>
          <a:p>
            <a:pPr eaLnBrk="1" hangingPunct="1">
              <a:buFont typeface="Arial" panose="020B0604020202020204" pitchFamily="34" charset="0"/>
              <a:buChar char="•"/>
            </a:pPr>
            <a:r>
              <a:rPr lang="en-GB" altLang="de-DE" sz="2000" dirty="0"/>
              <a:t>26% in der </a:t>
            </a:r>
            <a:r>
              <a:rPr lang="en-GB" altLang="de-DE" sz="2000" dirty="0" err="1"/>
              <a:t>globalen</a:t>
            </a:r>
            <a:r>
              <a:rPr lang="en-GB" altLang="de-DE" sz="2000" dirty="0"/>
              <a:t> </a:t>
            </a:r>
            <a:r>
              <a:rPr lang="en-GB" altLang="de-DE" sz="2000" dirty="0" err="1"/>
              <a:t>therapeutischen</a:t>
            </a:r>
            <a:r>
              <a:rPr lang="en-GB" altLang="de-DE" sz="2000" dirty="0"/>
              <a:t> </a:t>
            </a:r>
            <a:r>
              <a:rPr lang="en-GB" altLang="de-DE" sz="2000" dirty="0" err="1"/>
              <a:t>Massagegruppe</a:t>
            </a:r>
            <a:endParaRPr lang="en-GB" altLang="de-DE" sz="2000" dirty="0"/>
          </a:p>
          <a:p>
            <a:pPr eaLnBrk="1" hangingPunct="1">
              <a:buFont typeface="Arial" panose="020B0604020202020204" pitchFamily="34" charset="0"/>
              <a:buChar char="•"/>
            </a:pPr>
            <a:endParaRPr lang="en-GB" altLang="de-DE" sz="2000" dirty="0"/>
          </a:p>
        </p:txBody>
      </p:sp>
      <p:pic>
        <p:nvPicPr>
          <p:cNvPr id="32771" name="Picture 2">
            <a:extLst>
              <a:ext uri="{FF2B5EF4-FFF2-40B4-BE49-F238E27FC236}">
                <a16:creationId xmlns:a16="http://schemas.microsoft.com/office/drawing/2014/main" id="{8225F079-AD66-D7B4-748F-7B2CB3006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0"/>
            <a:ext cx="635158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a:extLst>
              <a:ext uri="{FF2B5EF4-FFF2-40B4-BE49-F238E27FC236}">
                <a16:creationId xmlns:a16="http://schemas.microsoft.com/office/drawing/2014/main" id="{DB4B70FF-E4AA-43C7-E956-24BFB78AA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4437063"/>
            <a:ext cx="83454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feld 1">
            <a:extLst>
              <a:ext uri="{FF2B5EF4-FFF2-40B4-BE49-F238E27FC236}">
                <a16:creationId xmlns:a16="http://schemas.microsoft.com/office/drawing/2014/main" id="{3354528B-DCBA-26E1-8547-5B3AB3D98113}"/>
              </a:ext>
            </a:extLst>
          </p:cNvPr>
          <p:cNvSpPr txBox="1">
            <a:spLocks noChangeArrowheads="1"/>
          </p:cNvSpPr>
          <p:nvPr/>
        </p:nvSpPr>
        <p:spPr bwMode="auto">
          <a:xfrm>
            <a:off x="6443663" y="115888"/>
            <a:ext cx="2640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de-DE"/>
              <a:t>The journal of urology, </a:t>
            </a:r>
          </a:p>
          <a:p>
            <a:pPr eaLnBrk="1" hangingPunct="1"/>
            <a:r>
              <a:rPr lang="en-GB" altLang="de-DE"/>
              <a:t>June 2012</a:t>
            </a:r>
          </a:p>
        </p:txBody>
      </p:sp>
      <p:pic>
        <p:nvPicPr>
          <p:cNvPr id="32774" name="Picture 1">
            <a:extLst>
              <a:ext uri="{FF2B5EF4-FFF2-40B4-BE49-F238E27FC236}">
                <a16:creationId xmlns:a16="http://schemas.microsoft.com/office/drawing/2014/main" id="{82CCF703-C17E-2FB7-AF14-1DBC0E964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E349B9-FD2B-7385-763C-8EA3F977EB84}"/>
              </a:ext>
            </a:extLst>
          </p:cNvPr>
          <p:cNvSpPr txBox="1"/>
          <p:nvPr/>
        </p:nvSpPr>
        <p:spPr>
          <a:xfrm>
            <a:off x="371475" y="2276475"/>
            <a:ext cx="8353425" cy="3830638"/>
          </a:xfrm>
          <a:prstGeom prst="rect">
            <a:avLst/>
          </a:prstGeom>
          <a:solidFill>
            <a:schemeClr val="accent2">
              <a:lumMod val="20000"/>
              <a:lumOff val="80000"/>
            </a:schemeClr>
          </a:solidFill>
        </p:spPr>
        <p:txBody>
          <a:bodyPr>
            <a:spAutoFit/>
          </a:bodyPr>
          <a:lstStyle/>
          <a:p>
            <a:pPr>
              <a:defRPr/>
            </a:pPr>
            <a:r>
              <a:rPr lang="en-GB" sz="1600" b="1" dirty="0">
                <a:latin typeface="Segoe UI" panose="020B0502040204020203" pitchFamily="34" charset="0"/>
              </a:rPr>
              <a:t>The fundamentals of chronic pelvic pain assessment, based on international continence society recommendations</a:t>
            </a:r>
          </a:p>
          <a:p>
            <a:pPr>
              <a:defRPr/>
            </a:pPr>
            <a:endParaRPr lang="en-GB" sz="1100" dirty="0">
              <a:latin typeface="Segoe UI" panose="020B0502040204020203" pitchFamily="34" charset="0"/>
            </a:endParaRPr>
          </a:p>
          <a:p>
            <a:pPr>
              <a:defRPr/>
            </a:pPr>
            <a:r>
              <a:rPr lang="en-GB" sz="1100" dirty="0">
                <a:latin typeface="Segoe UI" panose="020B0502040204020203" pitchFamily="34" charset="0"/>
              </a:rPr>
              <a:t>N. Rana, M. J. Drake, R. </a:t>
            </a:r>
            <a:r>
              <a:rPr lang="en-GB" sz="1100" dirty="0" err="1">
                <a:latin typeface="Segoe UI" panose="020B0502040204020203" pitchFamily="34" charset="0"/>
              </a:rPr>
              <a:t>Rinko</a:t>
            </a:r>
            <a:r>
              <a:rPr lang="en-GB" sz="1100" dirty="0">
                <a:latin typeface="Segoe UI" panose="020B0502040204020203" pitchFamily="34" charset="0"/>
              </a:rPr>
              <a:t>, M. Dawson and K. E. Whitmore </a:t>
            </a:r>
          </a:p>
          <a:p>
            <a:pPr>
              <a:defRPr/>
            </a:pPr>
            <a:r>
              <a:rPr lang="en-GB" sz="1100" dirty="0" err="1">
                <a:latin typeface="Segoe UI" panose="020B0502040204020203" pitchFamily="34" charset="0"/>
              </a:rPr>
              <a:t>Neurourol</a:t>
            </a:r>
            <a:r>
              <a:rPr lang="en-GB" sz="1100" dirty="0">
                <a:latin typeface="Segoe UI" panose="020B0502040204020203" pitchFamily="34" charset="0"/>
              </a:rPr>
              <a:t> </a:t>
            </a:r>
            <a:r>
              <a:rPr lang="en-GB" sz="1100" dirty="0" err="1">
                <a:latin typeface="Segoe UI" panose="020B0502040204020203" pitchFamily="34" charset="0"/>
              </a:rPr>
              <a:t>Urodyn</a:t>
            </a:r>
            <a:r>
              <a:rPr lang="en-GB" sz="1100" dirty="0">
                <a:latin typeface="Segoe UI" panose="020B0502040204020203" pitchFamily="34" charset="0"/>
              </a:rPr>
              <a:t> </a:t>
            </a:r>
            <a:r>
              <a:rPr lang="en-GB" sz="1100" b="1" dirty="0">
                <a:latin typeface="Segoe UI" panose="020B0502040204020203" pitchFamily="34" charset="0"/>
              </a:rPr>
              <a:t>2018 </a:t>
            </a:r>
            <a:r>
              <a:rPr lang="en-GB" sz="1100" dirty="0">
                <a:latin typeface="Segoe UI" panose="020B0502040204020203" pitchFamily="34" charset="0"/>
              </a:rPr>
              <a:t>Vol. 37 Pages 32-38</a:t>
            </a:r>
            <a:r>
              <a:rPr lang="fr-FR" sz="1100" dirty="0">
                <a:latin typeface="Segoe UI" panose="020B0502040204020203" pitchFamily="34" charset="0"/>
              </a:rPr>
              <a:t>: 30614061 DOI: 10.1002/nau.23776</a:t>
            </a:r>
          </a:p>
          <a:p>
            <a:pPr>
              <a:defRPr/>
            </a:pPr>
            <a:endParaRPr lang="en-GB" sz="1100" dirty="0">
              <a:latin typeface="Segoe UI" panose="020B0502040204020203" pitchFamily="34" charset="0"/>
            </a:endParaRPr>
          </a:p>
          <a:p>
            <a:pPr>
              <a:defRPr/>
            </a:pPr>
            <a:endParaRPr lang="en-GB" sz="1100" dirty="0">
              <a:latin typeface="Segoe UI" panose="020B0502040204020203" pitchFamily="34" charset="0"/>
            </a:endParaRPr>
          </a:p>
          <a:p>
            <a:pPr>
              <a:defRPr/>
            </a:pPr>
            <a:r>
              <a:rPr lang="en-GB" sz="1200" b="1" dirty="0">
                <a:latin typeface="Segoe UI" panose="020B0502040204020203" pitchFamily="34" charset="0"/>
              </a:rPr>
              <a:t>AIMS</a:t>
            </a:r>
            <a:r>
              <a:rPr lang="en-GB" sz="1200" dirty="0">
                <a:latin typeface="Segoe UI" panose="020B0502040204020203" pitchFamily="34" charset="0"/>
              </a:rPr>
              <a:t>:  CPP)is defined as a noncyclical pain that has duration of at least 6 months and can lead to decreased quality of life and physical performance. The pain can be attributed to problems in the pelvic organs and/or problems in related systems, and possible psycho-social attributes may contribute to the manifestation. Due to the </a:t>
            </a:r>
            <a:r>
              <a:rPr lang="en-GB" sz="1200" b="1" dirty="0">
                <a:latin typeface="Segoe UI" panose="020B0502040204020203" pitchFamily="34" charset="0"/>
              </a:rPr>
              <a:t>complex nature, CPP syndromes are multifactorial, </a:t>
            </a:r>
            <a:r>
              <a:rPr lang="en-GB" sz="1200" dirty="0">
                <a:latin typeface="Segoe UI" panose="020B0502040204020203" pitchFamily="34" charset="0"/>
              </a:rPr>
              <a:t>and the terminology needs to reflect the setting. </a:t>
            </a:r>
          </a:p>
          <a:p>
            <a:pPr>
              <a:defRPr/>
            </a:pPr>
            <a:endParaRPr lang="en-GB" sz="1200" dirty="0">
              <a:latin typeface="Segoe UI" panose="020B0502040204020203" pitchFamily="34" charset="0"/>
            </a:endParaRPr>
          </a:p>
          <a:p>
            <a:pPr>
              <a:defRPr/>
            </a:pPr>
            <a:r>
              <a:rPr lang="en-GB" sz="1200" b="1" dirty="0">
                <a:latin typeface="Segoe UI" panose="020B0502040204020203" pitchFamily="34" charset="0"/>
              </a:rPr>
              <a:t>RESULTS</a:t>
            </a:r>
            <a:r>
              <a:rPr lang="en-GB" sz="1200" dirty="0">
                <a:latin typeface="Segoe UI" panose="020B0502040204020203" pitchFamily="34" charset="0"/>
              </a:rPr>
              <a:t>: Four domains specific to the </a:t>
            </a:r>
            <a:r>
              <a:rPr lang="en-GB" sz="1200" b="1" dirty="0">
                <a:latin typeface="Segoe UI" panose="020B0502040204020203" pitchFamily="34" charset="0"/>
              </a:rPr>
              <a:t>pelvic organs </a:t>
            </a:r>
            <a:r>
              <a:rPr lang="en-GB" sz="1200" dirty="0">
                <a:latin typeface="Segoe UI" panose="020B0502040204020203" pitchFamily="34" charset="0"/>
              </a:rPr>
              <a:t>(lower urinary tract, female genital, male genital, gastrointestinal), two related to other sources of </a:t>
            </a:r>
            <a:r>
              <a:rPr lang="en-GB" sz="1200" b="1" dirty="0">
                <a:latin typeface="Segoe UI" panose="020B0502040204020203" pitchFamily="34" charset="0"/>
              </a:rPr>
              <a:t>pain which may be perceived in the pelvis </a:t>
            </a:r>
            <a:r>
              <a:rPr lang="en-GB" sz="1200" dirty="0">
                <a:latin typeface="Segoe UI" panose="020B0502040204020203" pitchFamily="34" charset="0"/>
              </a:rPr>
              <a:t>(musculoskeletal, neurological) and three which may influence the response to the pain or its impact on the individual (</a:t>
            </a:r>
            <a:r>
              <a:rPr lang="en-GB" sz="1200" b="1" dirty="0">
                <a:latin typeface="Segoe UI" panose="020B0502040204020203" pitchFamily="34" charset="0"/>
              </a:rPr>
              <a:t>psychological, sexual, and comorbidities</a:t>
            </a:r>
            <a:r>
              <a:rPr lang="en-GB" sz="1200" dirty="0">
                <a:latin typeface="Segoe UI" panose="020B0502040204020203" pitchFamily="34" charset="0"/>
              </a:rPr>
              <a:t>). For an individual patient with CPP, each domain should be reviewed in terms of symptoms and signs, noting that positive findings could reflect either a primary cause or a secondary consequence. </a:t>
            </a:r>
          </a:p>
          <a:p>
            <a:pPr>
              <a:defRPr/>
            </a:pPr>
            <a:endParaRPr lang="en-GB" sz="1200" dirty="0">
              <a:latin typeface="Segoe UI" panose="020B0502040204020203" pitchFamily="34" charset="0"/>
            </a:endParaRPr>
          </a:p>
          <a:p>
            <a:pPr>
              <a:defRPr/>
            </a:pPr>
            <a:r>
              <a:rPr lang="en-GB" sz="1200" b="1" dirty="0">
                <a:latin typeface="Segoe UI" panose="020B0502040204020203" pitchFamily="34" charset="0"/>
              </a:rPr>
              <a:t>CONCLUSION:</a:t>
            </a:r>
            <a:r>
              <a:rPr lang="en-GB" sz="1200" dirty="0">
                <a:latin typeface="Segoe UI" panose="020B0502040204020203" pitchFamily="34" charset="0"/>
              </a:rPr>
              <a:t> We present a synthesis of the standard for terminology in CPP syndromes in women and men, which serves as a systematic framework to consider possible sources of pain and the individual responses and impact.</a:t>
            </a:r>
            <a:endParaRPr lang="en-GB" sz="1200" dirty="0"/>
          </a:p>
        </p:txBody>
      </p:sp>
      <p:sp>
        <p:nvSpPr>
          <p:cNvPr id="3" name="TextBox 2">
            <a:extLst>
              <a:ext uri="{FF2B5EF4-FFF2-40B4-BE49-F238E27FC236}">
                <a16:creationId xmlns:a16="http://schemas.microsoft.com/office/drawing/2014/main" id="{894CA49E-DFD8-7158-6693-EF07268A4A18}"/>
              </a:ext>
            </a:extLst>
          </p:cNvPr>
          <p:cNvSpPr txBox="1"/>
          <p:nvPr/>
        </p:nvSpPr>
        <p:spPr>
          <a:xfrm>
            <a:off x="395288" y="1125538"/>
            <a:ext cx="8402637" cy="1016000"/>
          </a:xfrm>
          <a:prstGeom prst="rect">
            <a:avLst/>
          </a:prstGeom>
          <a:solidFill>
            <a:schemeClr val="accent2">
              <a:lumMod val="20000"/>
              <a:lumOff val="80000"/>
            </a:schemeClr>
          </a:solidFill>
        </p:spPr>
        <p:txBody>
          <a:bodyPr>
            <a:spAutoFit/>
          </a:bodyPr>
          <a:lstStyle/>
          <a:p>
            <a:pPr>
              <a:defRPr/>
            </a:pPr>
            <a:r>
              <a:rPr lang="en-GB" b="1" dirty="0"/>
              <a:t>A Standard for Terminology in chronic pelvic pain syndromes: A report from the chronic pelvic pain working group of the ICS</a:t>
            </a:r>
          </a:p>
          <a:p>
            <a:pPr>
              <a:defRPr/>
            </a:pPr>
            <a:r>
              <a:rPr lang="en-GB" sz="1200" dirty="0"/>
              <a:t>R. </a:t>
            </a:r>
            <a:r>
              <a:rPr lang="en-GB" sz="1200" dirty="0" err="1"/>
              <a:t>Doggweiler</a:t>
            </a:r>
            <a:r>
              <a:rPr lang="en-GB" sz="1200" dirty="0"/>
              <a:t>, K.E. </a:t>
            </a:r>
            <a:r>
              <a:rPr lang="en-GB" sz="1200" dirty="0" err="1"/>
              <a:t>Withmore</a:t>
            </a:r>
            <a:r>
              <a:rPr lang="en-GB" sz="1200" dirty="0"/>
              <a:t>, J.M. </a:t>
            </a:r>
            <a:r>
              <a:rPr lang="en-GB" sz="1200" dirty="0" err="1"/>
              <a:t>Meijlink</a:t>
            </a:r>
            <a:r>
              <a:rPr lang="en-GB" sz="1200" dirty="0"/>
              <a:t>, M.J. Drake, H. Frawley, J. </a:t>
            </a:r>
            <a:r>
              <a:rPr lang="en-GB" sz="1200" dirty="0" err="1"/>
              <a:t>Nordling</a:t>
            </a:r>
            <a:r>
              <a:rPr lang="en-GB" sz="1200" dirty="0"/>
              <a:t>, P. Hanno, J.P. van de Merwe, </a:t>
            </a:r>
          </a:p>
          <a:p>
            <a:pPr>
              <a:defRPr/>
            </a:pPr>
            <a:r>
              <a:rPr lang="en-GB" sz="1200" dirty="0"/>
              <a:t>A.T Lin,  H. Tomoe.  Neurol. and </a:t>
            </a:r>
            <a:r>
              <a:rPr lang="en-GB" sz="1200" dirty="0" err="1"/>
              <a:t>Urodyn</a:t>
            </a:r>
            <a:r>
              <a:rPr lang="en-GB" sz="1200" dirty="0"/>
              <a:t>. </a:t>
            </a:r>
            <a:r>
              <a:rPr lang="en-GB" sz="1200" b="1" dirty="0"/>
              <a:t>2016</a:t>
            </a:r>
            <a:endParaRPr lang="en-GB" b="1" dirty="0"/>
          </a:p>
        </p:txBody>
      </p:sp>
      <p:pic>
        <p:nvPicPr>
          <p:cNvPr id="4100" name="Picture 4">
            <a:extLst>
              <a:ext uri="{FF2B5EF4-FFF2-40B4-BE49-F238E27FC236}">
                <a16:creationId xmlns:a16="http://schemas.microsoft.com/office/drawing/2014/main" id="{6F7ED193-153E-6066-84A5-5EEB50F12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60350"/>
            <a:ext cx="19097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a:extLst>
              <a:ext uri="{FF2B5EF4-FFF2-40B4-BE49-F238E27FC236}">
                <a16:creationId xmlns:a16="http://schemas.microsoft.com/office/drawing/2014/main" id="{9731EAB9-9F8C-23E1-AF76-9F90225E6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8">
            <a:extLst>
              <a:ext uri="{FF2B5EF4-FFF2-40B4-BE49-F238E27FC236}">
                <a16:creationId xmlns:a16="http://schemas.microsoft.com/office/drawing/2014/main" id="{AAF89279-8875-DFAF-1D25-A7C8AE10D1F2}"/>
              </a:ext>
            </a:extLst>
          </p:cNvPr>
          <p:cNvPicPr>
            <a:picLocks noChangeAspect="1" noChangeArrowheads="1"/>
          </p:cNvPicPr>
          <p:nvPr/>
        </p:nvPicPr>
        <p:blipFill>
          <a:blip r:embed="rId3"/>
          <a:srcRect/>
          <a:stretch>
            <a:fillRect/>
          </a:stretch>
        </p:blipFill>
        <p:spPr bwMode="auto">
          <a:xfrm>
            <a:off x="827088" y="5208588"/>
            <a:ext cx="5170487" cy="1381125"/>
          </a:xfrm>
          <a:prstGeom prst="rect">
            <a:avLst/>
          </a:prstGeom>
          <a:solidFill>
            <a:schemeClr val="accent2">
              <a:lumMod val="40000"/>
              <a:lumOff val="60000"/>
            </a:schemeClr>
          </a:solidFill>
          <a:ln>
            <a:noFill/>
          </a:ln>
        </p:spPr>
      </p:pic>
      <p:sp>
        <p:nvSpPr>
          <p:cNvPr id="2" name="Textfeld 1">
            <a:extLst>
              <a:ext uri="{FF2B5EF4-FFF2-40B4-BE49-F238E27FC236}">
                <a16:creationId xmlns:a16="http://schemas.microsoft.com/office/drawing/2014/main" id="{0E117BE0-1EF9-679D-98F6-BDEA81111661}"/>
              </a:ext>
            </a:extLst>
          </p:cNvPr>
          <p:cNvSpPr txBox="1"/>
          <p:nvPr/>
        </p:nvSpPr>
        <p:spPr>
          <a:xfrm>
            <a:off x="614363" y="5259388"/>
            <a:ext cx="7994650" cy="1330325"/>
          </a:xfrm>
          <a:prstGeom prst="rect">
            <a:avLst/>
          </a:prstGeom>
          <a:noFill/>
          <a:ln w="50800">
            <a:solidFill>
              <a:schemeClr val="accent2">
                <a:lumMod val="40000"/>
                <a:lumOff val="60000"/>
              </a:schemeClr>
            </a:solidFill>
          </a:ln>
        </p:spPr>
        <p:txBody>
          <a:bodyPr>
            <a:spAutoFit/>
          </a:bodyPr>
          <a:lstStyle/>
          <a:p>
            <a:pPr eaLnBrk="1" hangingPunct="1">
              <a:defRPr/>
            </a:pPr>
            <a:endParaRPr lang="de-CH" dirty="0"/>
          </a:p>
        </p:txBody>
      </p:sp>
      <p:pic>
        <p:nvPicPr>
          <p:cNvPr id="33796" name="Picture 2">
            <a:extLst>
              <a:ext uri="{FF2B5EF4-FFF2-40B4-BE49-F238E27FC236}">
                <a16:creationId xmlns:a16="http://schemas.microsoft.com/office/drawing/2014/main" id="{2E1BA99F-14CA-C562-6969-6F0F80195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19075"/>
            <a:ext cx="51784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tertitel 2">
            <a:extLst>
              <a:ext uri="{FF2B5EF4-FFF2-40B4-BE49-F238E27FC236}">
                <a16:creationId xmlns:a16="http://schemas.microsoft.com/office/drawing/2014/main" id="{826A9279-4149-FF75-38E6-14DD6818C200}"/>
              </a:ext>
            </a:extLst>
          </p:cNvPr>
          <p:cNvSpPr>
            <a:spLocks noGrp="1"/>
          </p:cNvSpPr>
          <p:nvPr>
            <p:ph type="subTitle" idx="1"/>
          </p:nvPr>
        </p:nvSpPr>
        <p:spPr>
          <a:xfrm>
            <a:off x="560388" y="1612900"/>
            <a:ext cx="8023225" cy="3452813"/>
          </a:xfrm>
          <a:solidFill>
            <a:schemeClr val="accent2">
              <a:lumMod val="20000"/>
              <a:lumOff val="80000"/>
            </a:schemeClr>
          </a:solidFill>
        </p:spPr>
        <p:txBody>
          <a:bodyPr/>
          <a:lstStyle/>
          <a:p>
            <a:pPr algn="l">
              <a:buFont typeface="Arial" charset="0"/>
              <a:buNone/>
              <a:defRPr/>
            </a:pPr>
            <a:r>
              <a:rPr lang="de-DE" sz="2000" b="1" dirty="0">
                <a:solidFill>
                  <a:schemeClr val="tx1"/>
                </a:solidFill>
              </a:rPr>
              <a:t>Therapy:</a:t>
            </a:r>
          </a:p>
          <a:p>
            <a:pPr marL="342900" indent="-342900" algn="l">
              <a:buFont typeface="Arial" panose="020B0604020202020204" pitchFamily="34" charset="0"/>
              <a:buChar char="•"/>
              <a:defRPr/>
            </a:pPr>
            <a:r>
              <a:rPr lang="en-GB" sz="2000" dirty="0">
                <a:solidFill>
                  <a:schemeClr val="tx1"/>
                </a:solidFill>
              </a:rPr>
              <a:t>Intra- und extra pelvic myofascial and musculoskeletal interventions</a:t>
            </a:r>
          </a:p>
          <a:p>
            <a:pPr marL="342900" indent="-342900" algn="l">
              <a:buFont typeface="Arial" panose="020B0604020202020204" pitchFamily="34" charset="0"/>
              <a:buChar char="•"/>
              <a:defRPr/>
            </a:pPr>
            <a:r>
              <a:rPr lang="en-GB" sz="2000" dirty="0">
                <a:solidFill>
                  <a:schemeClr val="tx1"/>
                </a:solidFill>
              </a:rPr>
              <a:t>Relaxation training</a:t>
            </a:r>
          </a:p>
          <a:p>
            <a:pPr marL="342900" indent="-342900" algn="l">
              <a:buFont typeface="Arial" panose="020B0604020202020204" pitchFamily="34" charset="0"/>
              <a:buChar char="•"/>
              <a:defRPr/>
            </a:pPr>
            <a:r>
              <a:rPr lang="en-GB" sz="2000" dirty="0">
                <a:solidFill>
                  <a:schemeClr val="tx1"/>
                </a:solidFill>
              </a:rPr>
              <a:t>During 6 days, daily 3-5 times</a:t>
            </a:r>
          </a:p>
          <a:p>
            <a:pPr marL="342900" indent="-342900" algn="l">
              <a:buFont typeface="Arial" panose="020B0604020202020204" pitchFamily="34" charset="0"/>
              <a:buChar char="•"/>
              <a:defRPr/>
            </a:pPr>
            <a:r>
              <a:rPr lang="en-GB" sz="2000" dirty="0">
                <a:solidFill>
                  <a:schemeClr val="tx1"/>
                </a:solidFill>
              </a:rPr>
              <a:t>Self treatment for 6 Months, incl. </a:t>
            </a:r>
            <a:r>
              <a:rPr lang="en-GB" sz="2000" dirty="0" err="1">
                <a:solidFill>
                  <a:schemeClr val="tx1"/>
                </a:solidFill>
              </a:rPr>
              <a:t>TrP</a:t>
            </a:r>
            <a:r>
              <a:rPr lang="en-GB" sz="2000" dirty="0">
                <a:solidFill>
                  <a:schemeClr val="tx1"/>
                </a:solidFill>
              </a:rPr>
              <a:t> therapy with device</a:t>
            </a:r>
          </a:p>
          <a:p>
            <a:pPr algn="l">
              <a:buFont typeface="Arial" charset="0"/>
              <a:buNone/>
              <a:defRPr/>
            </a:pPr>
            <a:r>
              <a:rPr lang="en-GB" sz="2000" b="1" dirty="0">
                <a:solidFill>
                  <a:schemeClr val="tx1"/>
                </a:solidFill>
              </a:rPr>
              <a:t>Results:</a:t>
            </a:r>
          </a:p>
          <a:p>
            <a:pPr marL="342900" indent="-342900" algn="l">
              <a:buFont typeface="Arial" panose="020B0604020202020204" pitchFamily="34" charset="0"/>
              <a:buChar char="•"/>
              <a:defRPr/>
            </a:pPr>
            <a:r>
              <a:rPr lang="en-GB" sz="2000" dirty="0">
                <a:solidFill>
                  <a:schemeClr val="tx1"/>
                </a:solidFill>
              </a:rPr>
              <a:t>NIH-CPSI  30%  Reduction (p&gt;0.001)</a:t>
            </a:r>
          </a:p>
          <a:p>
            <a:pPr marL="342900" indent="-342900" algn="l">
              <a:buFont typeface="Arial" panose="020B0604020202020204" pitchFamily="34" charset="0"/>
              <a:buChar char="•"/>
              <a:defRPr/>
            </a:pPr>
            <a:r>
              <a:rPr lang="en-GB" sz="2000" dirty="0">
                <a:solidFill>
                  <a:schemeClr val="tx1"/>
                </a:solidFill>
              </a:rPr>
              <a:t>Significant  pain reduction , improved bladder function and QoL (p&gt;0.001) </a:t>
            </a:r>
          </a:p>
          <a:p>
            <a:pPr algn="l">
              <a:buFont typeface="Arial" charset="0"/>
              <a:buNone/>
              <a:defRPr/>
            </a:pPr>
            <a:endParaRPr lang="en-GB" sz="2000" dirty="0">
              <a:solidFill>
                <a:schemeClr val="tx1"/>
              </a:solidFill>
            </a:endParaRPr>
          </a:p>
          <a:p>
            <a:pPr algn="l">
              <a:buFont typeface="Arial" charset="0"/>
              <a:buNone/>
              <a:defRPr/>
            </a:pPr>
            <a:endParaRPr lang="de-DE" sz="2000" dirty="0">
              <a:solidFill>
                <a:schemeClr val="tx1"/>
              </a:solidFill>
            </a:endParaRPr>
          </a:p>
        </p:txBody>
      </p:sp>
      <p:pic>
        <p:nvPicPr>
          <p:cNvPr id="33798" name="Picture 4">
            <a:extLst>
              <a:ext uri="{FF2B5EF4-FFF2-40B4-BE49-F238E27FC236}">
                <a16:creationId xmlns:a16="http://schemas.microsoft.com/office/drawing/2014/main" id="{B8B7D0E9-A84C-25E1-33DD-C24A165DD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1450" y="196850"/>
            <a:ext cx="2479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5">
            <a:extLst>
              <a:ext uri="{FF2B5EF4-FFF2-40B4-BE49-F238E27FC236}">
                <a16:creationId xmlns:a16="http://schemas.microsoft.com/office/drawing/2014/main" id="{58D3DDEE-7E9E-121E-2AD0-790986A65B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275" y="376238"/>
            <a:ext cx="21812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9">
            <a:extLst>
              <a:ext uri="{FF2B5EF4-FFF2-40B4-BE49-F238E27FC236}">
                <a16:creationId xmlns:a16="http://schemas.microsoft.com/office/drawing/2014/main" id="{83E454DE-160B-3FA6-24EF-F8659C948F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2275" y="6429375"/>
            <a:ext cx="26574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2FAEC23D-C15C-3A93-81C8-BAF8DA46F5D9}"/>
              </a:ext>
            </a:extLst>
          </p:cNvPr>
          <p:cNvSpPr txBox="1"/>
          <p:nvPr/>
        </p:nvSpPr>
        <p:spPr>
          <a:xfrm rot="1308843">
            <a:off x="6218238" y="1382713"/>
            <a:ext cx="2363787" cy="460375"/>
          </a:xfrm>
          <a:prstGeom prst="rect">
            <a:avLst/>
          </a:prstGeom>
          <a:solidFill>
            <a:schemeClr val="bg1">
              <a:lumMod val="65000"/>
            </a:schemeClr>
          </a:solidFill>
          <a:ln>
            <a:noFill/>
          </a:ln>
        </p:spPr>
        <p:txBody>
          <a:bodyPr wrap="none">
            <a:spAutoFit/>
          </a:bodyPr>
          <a:lstStyle/>
          <a:p>
            <a:pPr>
              <a:defRPr/>
            </a:pPr>
            <a:r>
              <a:rPr lang="en-GB" sz="2400" dirty="0">
                <a:solidFill>
                  <a:schemeClr val="bg1"/>
                </a:solidFill>
              </a:rPr>
              <a:t>Stanford protocol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C02CF8BD-4441-67FB-0239-F6C9A1C07C19}"/>
              </a:ext>
            </a:extLst>
          </p:cNvPr>
          <p:cNvSpPr>
            <a:spLocks noGrp="1"/>
          </p:cNvSpPr>
          <p:nvPr>
            <p:ph type="ctrTitle"/>
          </p:nvPr>
        </p:nvSpPr>
        <p:spPr>
          <a:xfrm>
            <a:off x="0" y="0"/>
            <a:ext cx="9144000" cy="1044575"/>
          </a:xfrm>
          <a:solidFill>
            <a:schemeClr val="accent2">
              <a:lumMod val="40000"/>
              <a:lumOff val="60000"/>
            </a:schemeClr>
          </a:solidFill>
        </p:spPr>
        <p:txBody>
          <a:bodyPr rtlCol="0">
            <a:normAutofit/>
          </a:bodyPr>
          <a:lstStyle/>
          <a:p>
            <a:pPr eaLnBrk="1" fontAlgn="auto" hangingPunct="1">
              <a:spcAft>
                <a:spcPts val="0"/>
              </a:spcAft>
              <a:defRPr/>
            </a:pPr>
            <a:r>
              <a:rPr lang="en-GB" sz="2400" dirty="0">
                <a:solidFill>
                  <a:schemeClr val="tx1">
                    <a:lumMod val="50000"/>
                    <a:lumOff val="50000"/>
                  </a:schemeClr>
                </a:solidFill>
              </a:rPr>
              <a:t>Thielemassage</a:t>
            </a:r>
          </a:p>
        </p:txBody>
      </p:sp>
      <p:sp>
        <p:nvSpPr>
          <p:cNvPr id="26627" name="Untertitel 2">
            <a:extLst>
              <a:ext uri="{FF2B5EF4-FFF2-40B4-BE49-F238E27FC236}">
                <a16:creationId xmlns:a16="http://schemas.microsoft.com/office/drawing/2014/main" id="{97B34703-AEB3-F58A-1EC6-D68244E1F9E8}"/>
              </a:ext>
            </a:extLst>
          </p:cNvPr>
          <p:cNvSpPr>
            <a:spLocks noGrp="1"/>
          </p:cNvSpPr>
          <p:nvPr>
            <p:ph type="subTitle" idx="1"/>
          </p:nvPr>
        </p:nvSpPr>
        <p:spPr>
          <a:xfrm>
            <a:off x="395288" y="1196975"/>
            <a:ext cx="8748712" cy="5329238"/>
          </a:xfrm>
        </p:spPr>
        <p:txBody>
          <a:bodyPr rtlCol="0">
            <a:normAutofit/>
          </a:bodyPr>
          <a:lstStyle/>
          <a:p>
            <a:pPr marL="342900" indent="-342900" algn="l" eaLnBrk="1" fontAlgn="auto" hangingPunct="1">
              <a:spcAft>
                <a:spcPts val="0"/>
              </a:spcAft>
              <a:defRPr/>
            </a:pPr>
            <a:r>
              <a:rPr lang="de-DE" altLang="de-DE" sz="1400" dirty="0">
                <a:solidFill>
                  <a:schemeClr val="bg2">
                    <a:lumMod val="10000"/>
                  </a:schemeClr>
                </a:solidFill>
                <a:cs typeface="Angsana New" pitchFamily="18" charset="-34"/>
              </a:rPr>
              <a:t>	              </a:t>
            </a:r>
          </a:p>
          <a:p>
            <a:pPr marL="342900" indent="-342900" algn="l" eaLnBrk="1" fontAlgn="auto" hangingPunct="1">
              <a:spcAft>
                <a:spcPts val="0"/>
              </a:spcAft>
              <a:buFont typeface="Arial" charset="0"/>
              <a:buChar char="•"/>
              <a:defRPr/>
            </a:pPr>
            <a:r>
              <a:rPr lang="de-DE" altLang="de-DE" sz="2000" dirty="0" err="1">
                <a:solidFill>
                  <a:schemeClr val="bg2">
                    <a:lumMod val="10000"/>
                  </a:schemeClr>
                </a:solidFill>
              </a:rPr>
              <a:t>Thielemassage</a:t>
            </a:r>
            <a:r>
              <a:rPr lang="de-DE" altLang="de-DE" sz="2000" dirty="0">
                <a:solidFill>
                  <a:schemeClr val="bg2">
                    <a:lumMod val="10000"/>
                  </a:schemeClr>
                </a:solidFill>
              </a:rPr>
              <a:t> ist effektiv in der Behandlung von IC, Blasenschmerz und Beckenschmerzsyndrom. Signifikante Schmerzreduktion und </a:t>
            </a:r>
            <a:br>
              <a:rPr lang="de-DE" altLang="de-DE" sz="2000" dirty="0">
                <a:solidFill>
                  <a:schemeClr val="bg2">
                    <a:lumMod val="10000"/>
                  </a:schemeClr>
                </a:solidFill>
              </a:rPr>
            </a:br>
            <a:r>
              <a:rPr lang="de-DE" altLang="de-DE" sz="2000" dirty="0">
                <a:solidFill>
                  <a:schemeClr val="tx1"/>
                </a:solidFill>
              </a:rPr>
              <a:t>Senkung des BB. </a:t>
            </a:r>
            <a:r>
              <a:rPr lang="de-DE" altLang="de-DE" sz="2000" dirty="0">
                <a:solidFill>
                  <a:schemeClr val="bg2">
                    <a:lumMod val="10000"/>
                  </a:schemeClr>
                </a:solidFill>
              </a:rPr>
              <a:t>Tonus </a:t>
            </a:r>
            <a:r>
              <a:rPr lang="de-DE" altLang="de-DE" sz="1400" dirty="0">
                <a:solidFill>
                  <a:schemeClr val="bg2">
                    <a:lumMod val="10000"/>
                  </a:schemeClr>
                </a:solidFill>
              </a:rPr>
              <a:t>[</a:t>
            </a:r>
            <a:r>
              <a:rPr lang="de-DE" altLang="de-DE" sz="1400" dirty="0" err="1">
                <a:solidFill>
                  <a:schemeClr val="bg2">
                    <a:lumMod val="10000"/>
                  </a:schemeClr>
                </a:solidFill>
              </a:rPr>
              <a:t>O</a:t>
            </a:r>
            <a:r>
              <a:rPr lang="de-DE" altLang="de-DE" sz="1400" dirty="0" err="1">
                <a:solidFill>
                  <a:schemeClr val="bg2">
                    <a:lumMod val="10000"/>
                  </a:schemeClr>
                </a:solidFill>
                <a:cs typeface="Angsana New" pitchFamily="18" charset="-34"/>
              </a:rPr>
              <a:t>yama</a:t>
            </a:r>
            <a:r>
              <a:rPr lang="de-DE" altLang="de-DE" sz="1400" dirty="0">
                <a:solidFill>
                  <a:schemeClr val="bg2">
                    <a:lumMod val="10000"/>
                  </a:schemeClr>
                </a:solidFill>
                <a:cs typeface="Angsana New" pitchFamily="18" charset="-34"/>
              </a:rPr>
              <a:t> et al. 2004 ] </a:t>
            </a:r>
          </a:p>
          <a:p>
            <a:pPr marL="342900" indent="-342900" algn="l" eaLnBrk="1" fontAlgn="auto" hangingPunct="1">
              <a:spcAft>
                <a:spcPts val="0"/>
              </a:spcAft>
              <a:buFont typeface="Arial" charset="0"/>
              <a:buChar char="•"/>
              <a:defRPr/>
            </a:pPr>
            <a:endParaRPr lang="en-GB" altLang="de-DE" sz="2000" dirty="0">
              <a:solidFill>
                <a:schemeClr val="bg2">
                  <a:lumMod val="10000"/>
                </a:schemeClr>
              </a:solidFill>
              <a:latin typeface="Angsana New" pitchFamily="18" charset="-34"/>
              <a:cs typeface="Angsana New" pitchFamily="18" charset="-34"/>
            </a:endParaRPr>
          </a:p>
          <a:p>
            <a:pPr marL="342900" indent="-342900" algn="l" eaLnBrk="1" fontAlgn="auto" hangingPunct="1">
              <a:spcAft>
                <a:spcPts val="0"/>
              </a:spcAft>
              <a:buFont typeface="Arial" charset="0"/>
              <a:buChar char="•"/>
              <a:defRPr/>
            </a:pPr>
            <a:endParaRPr lang="en-GB" altLang="de-DE" sz="2000" b="1" dirty="0">
              <a:solidFill>
                <a:schemeClr val="bg2">
                  <a:lumMod val="10000"/>
                </a:schemeClr>
              </a:solidFill>
            </a:endParaRPr>
          </a:p>
          <a:p>
            <a:pPr marL="342900" indent="-342900" algn="l" eaLnBrk="1" fontAlgn="auto" hangingPunct="1">
              <a:spcAft>
                <a:spcPts val="0"/>
              </a:spcAft>
              <a:buFont typeface="Arial" charset="0"/>
              <a:buChar char="•"/>
              <a:defRPr/>
            </a:pPr>
            <a:endParaRPr lang="en-GB" altLang="de-DE" sz="2000" dirty="0">
              <a:solidFill>
                <a:schemeClr val="bg2">
                  <a:lumMod val="10000"/>
                </a:schemeClr>
              </a:solidFill>
            </a:endParaRPr>
          </a:p>
          <a:p>
            <a:pPr marL="342900" indent="-342900" algn="l" eaLnBrk="1" fontAlgn="auto" hangingPunct="1">
              <a:spcAft>
                <a:spcPts val="0"/>
              </a:spcAft>
              <a:defRPr/>
            </a:pPr>
            <a:r>
              <a:rPr lang="en-GB" altLang="de-DE" sz="2000" dirty="0">
                <a:solidFill>
                  <a:schemeClr val="bg2">
                    <a:lumMod val="10000"/>
                  </a:schemeClr>
                </a:solidFill>
              </a:rPr>
              <a:t>	</a:t>
            </a:r>
          </a:p>
        </p:txBody>
      </p:sp>
      <p:pic>
        <p:nvPicPr>
          <p:cNvPr id="34820" name="Picture 2">
            <a:extLst>
              <a:ext uri="{FF2B5EF4-FFF2-40B4-BE49-F238E27FC236}">
                <a16:creationId xmlns:a16="http://schemas.microsoft.com/office/drawing/2014/main" id="{6A9022A8-C4AF-0B36-F127-252F6631E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213100"/>
            <a:ext cx="88868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DA28AFBF-863F-6269-60EA-563B3007C776}"/>
              </a:ext>
            </a:extLst>
          </p:cNvPr>
          <p:cNvSpPr/>
          <p:nvPr/>
        </p:nvSpPr>
        <p:spPr>
          <a:xfrm>
            <a:off x="344488" y="5084763"/>
            <a:ext cx="8497887"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 name="Rechteck 2">
            <a:extLst>
              <a:ext uri="{FF2B5EF4-FFF2-40B4-BE49-F238E27FC236}">
                <a16:creationId xmlns:a16="http://schemas.microsoft.com/office/drawing/2014/main" id="{9CFDDEB6-FA24-03BC-2713-12CCCD3D8483}"/>
              </a:ext>
            </a:extLst>
          </p:cNvPr>
          <p:cNvSpPr/>
          <p:nvPr/>
        </p:nvSpPr>
        <p:spPr>
          <a:xfrm>
            <a:off x="5365750" y="2452688"/>
            <a:ext cx="1655763" cy="6254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bg1"/>
                </a:solidFill>
              </a:rPr>
              <a:t>Level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E9BC1BD8-DB52-5F97-0AB3-3D0E3F9B9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528" r="2226"/>
          <a:stretch>
            <a:fillRect/>
          </a:stretch>
        </p:blipFill>
        <p:spPr bwMode="auto">
          <a:xfrm>
            <a:off x="2411413" y="61913"/>
            <a:ext cx="673258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a:extLst>
              <a:ext uri="{FF2B5EF4-FFF2-40B4-BE49-F238E27FC236}">
                <a16:creationId xmlns:a16="http://schemas.microsoft.com/office/drawing/2014/main" id="{57E1B15C-0339-3D41-4F56-136321444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552"/>
          <a:stretch>
            <a:fillRect/>
          </a:stretch>
        </p:blipFill>
        <p:spPr bwMode="auto">
          <a:xfrm>
            <a:off x="349250" y="1497013"/>
            <a:ext cx="8459788"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a:extLst>
              <a:ext uri="{FF2B5EF4-FFF2-40B4-BE49-F238E27FC236}">
                <a16:creationId xmlns:a16="http://schemas.microsoft.com/office/drawing/2014/main" id="{0C23933D-2374-9684-10C7-0CE14DD10F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260350"/>
            <a:ext cx="26177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AE5FE5BB-882A-D39A-DB38-E98824E6C147}"/>
              </a:ext>
            </a:extLst>
          </p:cNvPr>
          <p:cNvSpPr/>
          <p:nvPr/>
        </p:nvSpPr>
        <p:spPr>
          <a:xfrm>
            <a:off x="349250" y="2757488"/>
            <a:ext cx="1223963" cy="936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 name="Rechteck 2">
            <a:extLst>
              <a:ext uri="{FF2B5EF4-FFF2-40B4-BE49-F238E27FC236}">
                <a16:creationId xmlns:a16="http://schemas.microsoft.com/office/drawing/2014/main" id="{E8E671E8-7B66-2974-3BC2-AA01D11F3667}"/>
              </a:ext>
            </a:extLst>
          </p:cNvPr>
          <p:cNvSpPr/>
          <p:nvPr/>
        </p:nvSpPr>
        <p:spPr>
          <a:xfrm>
            <a:off x="3563938" y="4365625"/>
            <a:ext cx="4705350" cy="1169988"/>
          </a:xfrm>
          <a:prstGeom prst="rect">
            <a:avLst/>
          </a:prstGeom>
          <a:solidFill>
            <a:schemeClr val="accent2">
              <a:lumMod val="40000"/>
              <a:lumOff val="60000"/>
            </a:schemeClr>
          </a:solidFill>
        </p:spPr>
        <p:txBody>
          <a:bodyPr>
            <a:spAutoFit/>
          </a:bodyPr>
          <a:lstStyle/>
          <a:p>
            <a:pPr eaLnBrk="1" hangingPunct="1">
              <a:defRPr/>
            </a:pPr>
            <a:r>
              <a:rPr lang="en-GB" dirty="0" err="1">
                <a:cs typeface="Arial" charset="0"/>
              </a:rPr>
              <a:t>Heyman</a:t>
            </a:r>
            <a:r>
              <a:rPr lang="en-GB" dirty="0">
                <a:cs typeface="Arial" charset="0"/>
              </a:rPr>
              <a:t> J, </a:t>
            </a:r>
            <a:r>
              <a:rPr lang="en-GB" dirty="0" err="1">
                <a:cs typeface="Arial" charset="0"/>
              </a:rPr>
              <a:t>Ohrvik</a:t>
            </a:r>
            <a:r>
              <a:rPr lang="en-GB" dirty="0">
                <a:cs typeface="Arial" charset="0"/>
              </a:rPr>
              <a:t> J, </a:t>
            </a:r>
            <a:r>
              <a:rPr lang="en-GB" dirty="0" err="1">
                <a:cs typeface="Arial" charset="0"/>
              </a:rPr>
              <a:t>Leppert</a:t>
            </a:r>
            <a:r>
              <a:rPr lang="en-GB" dirty="0">
                <a:cs typeface="Arial" charset="0"/>
              </a:rPr>
              <a:t> J. Distension of painful structures in the treatment for chronic pelvic pain in women</a:t>
            </a:r>
            <a:r>
              <a:rPr lang="en-GB" sz="1600" dirty="0">
                <a:cs typeface="Arial" charset="0"/>
              </a:rPr>
              <a:t>. </a:t>
            </a:r>
            <a:r>
              <a:rPr lang="en-GB" sz="1600" dirty="0" err="1">
                <a:cs typeface="Arial" charset="0"/>
              </a:rPr>
              <a:t>Acta</a:t>
            </a:r>
            <a:r>
              <a:rPr lang="en-GB" sz="1600" dirty="0">
                <a:cs typeface="Arial" charset="0"/>
              </a:rPr>
              <a:t> </a:t>
            </a:r>
            <a:r>
              <a:rPr lang="en-GB" sz="1600" dirty="0" err="1">
                <a:cs typeface="Arial" charset="0"/>
              </a:rPr>
              <a:t>Obstetricia</a:t>
            </a:r>
            <a:r>
              <a:rPr lang="en-GB" sz="1600" dirty="0">
                <a:cs typeface="Arial" charset="0"/>
              </a:rPr>
              <a:t> et </a:t>
            </a:r>
            <a:r>
              <a:rPr lang="en-GB" sz="1600" dirty="0" err="1">
                <a:cs typeface="Arial" charset="0"/>
              </a:rPr>
              <a:t>Gynaecologica</a:t>
            </a:r>
            <a:r>
              <a:rPr lang="en-GB" sz="1600" dirty="0">
                <a:cs typeface="Arial" charset="0"/>
              </a:rPr>
              <a:t> </a:t>
            </a:r>
            <a:r>
              <a:rPr lang="en-GB" sz="1600" dirty="0" err="1">
                <a:cs typeface="Arial" charset="0"/>
              </a:rPr>
              <a:t>Scandinavica</a:t>
            </a:r>
            <a:r>
              <a:rPr lang="en-GB" sz="1600" dirty="0">
                <a:cs typeface="Arial" charset="0"/>
              </a:rPr>
              <a:t> 2006;85(5):599–603.</a:t>
            </a:r>
          </a:p>
        </p:txBody>
      </p:sp>
      <p:pic>
        <p:nvPicPr>
          <p:cNvPr id="35847" name="Picture 1">
            <a:extLst>
              <a:ext uri="{FF2B5EF4-FFF2-40B4-BE49-F238E27FC236}">
                <a16:creationId xmlns:a16="http://schemas.microsoft.com/office/drawing/2014/main" id="{C8C4EFFD-20F1-47AD-39FC-454026307E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0DFE-957D-0A83-F6E2-C618C719D72B}"/>
            </a:ext>
          </a:extLst>
        </p:cNvPr>
        <p:cNvGrpSpPr/>
        <p:nvPr/>
      </p:nvGrpSpPr>
      <p:grpSpPr>
        <a:xfrm>
          <a:off x="0" y="0"/>
          <a:ext cx="0" cy="0"/>
          <a:chOff x="0" y="0"/>
          <a:chExt cx="0" cy="0"/>
        </a:xfrm>
      </p:grpSpPr>
      <p:sp>
        <p:nvSpPr>
          <p:cNvPr id="80898" name="TextBox 4">
            <a:extLst>
              <a:ext uri="{FF2B5EF4-FFF2-40B4-BE49-F238E27FC236}">
                <a16:creationId xmlns:a16="http://schemas.microsoft.com/office/drawing/2014/main" id="{50A027FA-9C01-14CE-C609-362F3526CD7E}"/>
              </a:ext>
            </a:extLst>
          </p:cNvPr>
          <p:cNvSpPr txBox="1">
            <a:spLocks noChangeArrowheads="1"/>
          </p:cNvSpPr>
          <p:nvPr/>
        </p:nvSpPr>
        <p:spPr bwMode="auto">
          <a:xfrm>
            <a:off x="179388" y="260350"/>
            <a:ext cx="8785225" cy="4756150"/>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GB" altLang="en-US" b="1" dirty="0">
                <a:latin typeface="+mn-lt"/>
              </a:rPr>
              <a:t>Effectiveness of Myofascial Manual Therapies in Chronic Pelvic Pain Syndrome: A Systematic Review and Meta-Analysis</a:t>
            </a:r>
          </a:p>
          <a:p>
            <a:pPr>
              <a:defRPr/>
            </a:pPr>
            <a:r>
              <a:rPr lang="en-GB" altLang="en-US" dirty="0">
                <a:latin typeface="+mn-lt"/>
              </a:rPr>
              <a:t>F. Dal Farra, A. Aquino, A. G. Tarantino and D. Origo,  Int </a:t>
            </a:r>
            <a:r>
              <a:rPr lang="en-GB" altLang="en-US" dirty="0" err="1">
                <a:latin typeface="+mn-lt"/>
              </a:rPr>
              <a:t>Urogynecol</a:t>
            </a:r>
            <a:r>
              <a:rPr lang="en-GB" altLang="en-US" dirty="0">
                <a:latin typeface="+mn-lt"/>
              </a:rPr>
              <a:t> J 2022 Vol. 33 Issue; DOI: 10.1007/s00192-022-05173-x</a:t>
            </a:r>
          </a:p>
          <a:p>
            <a:pPr>
              <a:defRPr/>
            </a:pPr>
            <a:endParaRPr lang="en-GB" altLang="en-US" sz="1100" dirty="0">
              <a:latin typeface="Segoe UI" panose="020B0502040204020203" pitchFamily="34" charset="0"/>
            </a:endParaRPr>
          </a:p>
          <a:p>
            <a:pPr>
              <a:defRPr/>
            </a:pPr>
            <a:endParaRPr lang="en-GB" altLang="en-US" sz="2000" dirty="0">
              <a:latin typeface="+mn-lt"/>
            </a:endParaRPr>
          </a:p>
          <a:p>
            <a:pPr>
              <a:defRPr/>
            </a:pPr>
            <a:r>
              <a:rPr lang="en-GB" altLang="en-US" sz="2000" b="1" dirty="0">
                <a:latin typeface="+mn-lt"/>
              </a:rPr>
              <a:t>RESULTS</a:t>
            </a:r>
            <a:r>
              <a:rPr lang="en-GB" altLang="en-US" sz="2000" dirty="0">
                <a:latin typeface="+mn-lt"/>
              </a:rPr>
              <a:t>: Seven articles were included in the review, five of these in the meta-analysis. </a:t>
            </a:r>
          </a:p>
          <a:p>
            <a:pPr>
              <a:defRPr/>
            </a:pPr>
            <a:endParaRPr lang="en-GB" altLang="en-US" sz="2000" dirty="0">
              <a:latin typeface="+mn-lt"/>
            </a:endParaRPr>
          </a:p>
          <a:p>
            <a:pPr>
              <a:defRPr/>
            </a:pPr>
            <a:r>
              <a:rPr lang="en-GB" altLang="en-US" sz="2000" b="1" dirty="0">
                <a:latin typeface="+mn-lt"/>
              </a:rPr>
              <a:t>CONCLUSIONS:</a:t>
            </a:r>
            <a:r>
              <a:rPr lang="en-GB" altLang="en-US" sz="2000" dirty="0">
                <a:latin typeface="+mn-lt"/>
              </a:rPr>
              <a:t> </a:t>
            </a:r>
          </a:p>
          <a:p>
            <a:pPr>
              <a:defRPr/>
            </a:pPr>
            <a:r>
              <a:rPr lang="en-GB" altLang="en-US" sz="2000" dirty="0">
                <a:latin typeface="+mn-lt"/>
              </a:rPr>
              <a:t>In patients with CPP/CPPS, MMT is not considered superior to other interventions for pain reduction and symptom impact improvements. </a:t>
            </a:r>
          </a:p>
          <a:p>
            <a:pPr>
              <a:defRPr/>
            </a:pPr>
            <a:r>
              <a:rPr lang="en-GB" altLang="en-US" sz="2000" dirty="0">
                <a:latin typeface="+mn-lt"/>
              </a:rPr>
              <a:t>However, </a:t>
            </a:r>
            <a:r>
              <a:rPr lang="en-GB" altLang="en-US" sz="2000" b="1" dirty="0">
                <a:latin typeface="+mn-lt"/>
              </a:rPr>
              <a:t>a positive trend was detected, </a:t>
            </a:r>
            <a:r>
              <a:rPr lang="en-GB" altLang="en-US" sz="2000" dirty="0">
                <a:latin typeface="+mn-lt"/>
              </a:rPr>
              <a:t>and we should find confirmation in the future. </a:t>
            </a:r>
          </a:p>
          <a:p>
            <a:pPr>
              <a:defRPr/>
            </a:pPr>
            <a:r>
              <a:rPr lang="en-GB" altLang="en-US" sz="2000" dirty="0">
                <a:latin typeface="+mn-lt"/>
              </a:rPr>
              <a:t>Further high-quality, double-blinded, sham-controlled RCTs are first necessary to confirm these positive effects and to improve the quality of evidence.</a:t>
            </a:r>
          </a:p>
        </p:txBody>
      </p:sp>
    </p:spTree>
    <p:extLst>
      <p:ext uri="{BB962C8B-B14F-4D97-AF65-F5344CB8AC3E}">
        <p14:creationId xmlns:p14="http://schemas.microsoft.com/office/powerpoint/2010/main" val="1744675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D9736C-72D5-3429-8E3B-3789C758ECD1}"/>
              </a:ext>
            </a:extLst>
          </p:cNvPr>
          <p:cNvSpPr txBox="1"/>
          <p:nvPr/>
        </p:nvSpPr>
        <p:spPr>
          <a:xfrm>
            <a:off x="287338" y="301625"/>
            <a:ext cx="8569325" cy="1416050"/>
          </a:xfrm>
          <a:prstGeom prst="rect">
            <a:avLst/>
          </a:prstGeom>
          <a:noFill/>
        </p:spPr>
        <p:txBody>
          <a:bodyPr>
            <a:spAutoFit/>
          </a:bodyPr>
          <a:lstStyle/>
          <a:p>
            <a:pPr>
              <a:defRPr/>
            </a:pPr>
            <a:r>
              <a:rPr lang="en-GB" sz="2000" b="1" dirty="0">
                <a:latin typeface="+mn-lt"/>
              </a:rPr>
              <a:t>Effects of a Patient-</a:t>
            </a:r>
            <a:r>
              <a:rPr lang="en-GB" sz="2000" b="1" dirty="0" err="1">
                <a:latin typeface="+mn-lt"/>
              </a:rPr>
              <a:t>Centered</a:t>
            </a:r>
            <a:r>
              <a:rPr lang="en-GB" sz="2000" b="1" dirty="0">
                <a:latin typeface="+mn-lt"/>
              </a:rPr>
              <a:t> Graded Exposure Intervention Added to Manual Therapy for Women With Chronic Pelvic Pain: A Randomized Controlled Trial</a:t>
            </a:r>
          </a:p>
          <a:p>
            <a:pPr>
              <a:defRPr/>
            </a:pPr>
            <a:r>
              <a:rPr lang="en-GB" sz="1400" dirty="0">
                <a:latin typeface="+mn-lt"/>
              </a:rPr>
              <a:t>M. J. Ariza-</a:t>
            </a:r>
            <a:r>
              <a:rPr lang="en-GB" sz="1400" dirty="0" err="1">
                <a:latin typeface="+mn-lt"/>
              </a:rPr>
              <a:t>Mateos</a:t>
            </a:r>
            <a:r>
              <a:rPr lang="en-GB" sz="1400" dirty="0">
                <a:latin typeface="+mn-lt"/>
              </a:rPr>
              <a:t>, I. Cabrera-</a:t>
            </a:r>
            <a:r>
              <a:rPr lang="en-GB" sz="1400" dirty="0" err="1">
                <a:latin typeface="+mn-lt"/>
              </a:rPr>
              <a:t>Martos</a:t>
            </a:r>
            <a:r>
              <a:rPr lang="en-GB" sz="1400" dirty="0">
                <a:latin typeface="+mn-lt"/>
              </a:rPr>
              <a:t>, A. Ortiz-Rubio, I. Torres-Sánchez, J. Rodríguez-Torres and M. C. </a:t>
            </a:r>
            <a:r>
              <a:rPr lang="en-GB" sz="1400" dirty="0" err="1">
                <a:latin typeface="+mn-lt"/>
              </a:rPr>
              <a:t>Valenza</a:t>
            </a:r>
            <a:endParaRPr lang="en-GB" sz="1400" dirty="0">
              <a:latin typeface="+mn-lt"/>
            </a:endParaRPr>
          </a:p>
          <a:p>
            <a:pPr>
              <a:defRPr/>
            </a:pPr>
            <a:r>
              <a:rPr lang="en-GB" sz="1400" dirty="0">
                <a:latin typeface="+mn-lt"/>
              </a:rPr>
              <a:t>Arch Phys Med </a:t>
            </a:r>
            <a:r>
              <a:rPr lang="en-GB" sz="1400" dirty="0" err="1">
                <a:latin typeface="+mn-lt"/>
              </a:rPr>
              <a:t>Rehabil</a:t>
            </a:r>
            <a:r>
              <a:rPr lang="en-GB" sz="1400" dirty="0">
                <a:latin typeface="+mn-lt"/>
              </a:rPr>
              <a:t> 2019</a:t>
            </a:r>
          </a:p>
          <a:p>
            <a:pPr>
              <a:defRPr/>
            </a:pPr>
            <a:endParaRPr lang="en-GB" dirty="0">
              <a:latin typeface="Segoe UI" panose="020B0502040204020203" pitchFamily="34" charset="0"/>
            </a:endParaRPr>
          </a:p>
        </p:txBody>
      </p:sp>
      <p:sp>
        <p:nvSpPr>
          <p:cNvPr id="5" name="TextBox 4">
            <a:extLst>
              <a:ext uri="{FF2B5EF4-FFF2-40B4-BE49-F238E27FC236}">
                <a16:creationId xmlns:a16="http://schemas.microsoft.com/office/drawing/2014/main" id="{B4D5B610-F7DB-0F64-98E9-8762456DA531}"/>
              </a:ext>
            </a:extLst>
          </p:cNvPr>
          <p:cNvSpPr txBox="1"/>
          <p:nvPr/>
        </p:nvSpPr>
        <p:spPr>
          <a:xfrm>
            <a:off x="539750" y="2160588"/>
            <a:ext cx="8135938" cy="4400550"/>
          </a:xfrm>
          <a:prstGeom prst="rect">
            <a:avLst/>
          </a:prstGeom>
          <a:noFill/>
        </p:spPr>
        <p:txBody>
          <a:bodyPr>
            <a:spAutoFit/>
          </a:bodyPr>
          <a:lstStyle/>
          <a:p>
            <a:pPr marL="285750" indent="-285750">
              <a:buFont typeface="Arial" panose="020B0604020202020204" pitchFamily="34" charset="0"/>
              <a:buChar char="•"/>
              <a:defRPr/>
            </a:pPr>
            <a:r>
              <a:rPr lang="en-GB" dirty="0">
                <a:latin typeface="Segoe UI" panose="020B0502040204020203" pitchFamily="34" charset="0"/>
              </a:rPr>
              <a:t> </a:t>
            </a:r>
            <a:r>
              <a:rPr lang="en-GB" sz="2000" dirty="0">
                <a:latin typeface="+mn-lt"/>
              </a:rPr>
              <a:t>49 women with CPP and substantial fear of movement : (1) patient-</a:t>
            </a:r>
            <a:r>
              <a:rPr lang="en-GB" sz="2000" dirty="0" err="1">
                <a:latin typeface="+mn-lt"/>
              </a:rPr>
              <a:t>centered</a:t>
            </a:r>
            <a:r>
              <a:rPr lang="en-GB" sz="2000" dirty="0">
                <a:latin typeface="+mn-lt"/>
              </a:rPr>
              <a:t> graded exposure intervention added to manual therapy; (2) manual therapy; (3) control group. </a:t>
            </a:r>
          </a:p>
          <a:p>
            <a:pPr>
              <a:defRPr/>
            </a:pPr>
            <a:endParaRPr lang="en-GB" sz="2000" dirty="0">
              <a:latin typeface="+mn-lt"/>
            </a:endParaRPr>
          </a:p>
          <a:p>
            <a:pPr marL="342900" indent="-342900">
              <a:buFont typeface="Arial" panose="020B0604020202020204" pitchFamily="34" charset="0"/>
              <a:buChar char="•"/>
              <a:defRPr/>
            </a:pPr>
            <a:r>
              <a:rPr lang="en-GB" sz="2000" dirty="0">
                <a:latin typeface="+mn-lt"/>
              </a:rPr>
              <a:t>6-week intervention consisted of 12 sessions in the group receiving manual therapy and 6 additional sessions of graded exposure therapy in the group receiving both interventions</a:t>
            </a:r>
          </a:p>
          <a:p>
            <a:pPr>
              <a:defRPr/>
            </a:pPr>
            <a:endParaRPr lang="en-GB" sz="2000" dirty="0">
              <a:latin typeface="+mn-lt"/>
            </a:endParaRPr>
          </a:p>
          <a:p>
            <a:pPr>
              <a:defRPr/>
            </a:pPr>
            <a:endParaRPr lang="en-GB" sz="2000" dirty="0">
              <a:latin typeface="+mn-lt"/>
            </a:endParaRPr>
          </a:p>
          <a:p>
            <a:pPr>
              <a:defRPr/>
            </a:pPr>
            <a:r>
              <a:rPr lang="en-GB" sz="2000" dirty="0">
                <a:latin typeface="+mn-lt"/>
              </a:rPr>
              <a:t>CONCLUSIONS: </a:t>
            </a:r>
          </a:p>
          <a:p>
            <a:pPr>
              <a:defRPr/>
            </a:pPr>
            <a:r>
              <a:rPr lang="en-GB" sz="2000" dirty="0">
                <a:latin typeface="+mn-lt"/>
              </a:rPr>
              <a:t>Graded exposure added to manual therapy is a promising approach with long-term effects for women with CPP and fear of movement.</a:t>
            </a:r>
          </a:p>
          <a:p>
            <a:pPr>
              <a:defRPr/>
            </a:pPr>
            <a:endParaRPr lang="en-GB" sz="2000" dirty="0">
              <a:latin typeface="+mn-lt"/>
            </a:endParaRPr>
          </a:p>
          <a:p>
            <a:pPr>
              <a:defRPr/>
            </a:pPr>
            <a:r>
              <a:rPr lang="en-GB" sz="2000" dirty="0">
                <a:latin typeface="Segoe UI" panose="020B0502040204020203" pitchFamily="34" charset="0"/>
              </a:rPr>
              <a:t> </a:t>
            </a:r>
            <a:endParaRPr lang="en-GB" sz="2000" dirty="0"/>
          </a:p>
        </p:txBody>
      </p:sp>
      <p:pic>
        <p:nvPicPr>
          <p:cNvPr id="36868" name="Picture 1">
            <a:extLst>
              <a:ext uri="{FF2B5EF4-FFF2-40B4-BE49-F238E27FC236}">
                <a16:creationId xmlns:a16="http://schemas.microsoft.com/office/drawing/2014/main" id="{E58A2A0F-EDD9-7ECB-CA7E-C6C494E92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CCE0FF-C299-0F44-05AB-44A953B08AF7}"/>
              </a:ext>
            </a:extLst>
          </p:cNvPr>
          <p:cNvSpPr txBox="1"/>
          <p:nvPr/>
        </p:nvSpPr>
        <p:spPr>
          <a:xfrm>
            <a:off x="395288" y="44450"/>
            <a:ext cx="8470900" cy="1138238"/>
          </a:xfrm>
          <a:prstGeom prst="rect">
            <a:avLst/>
          </a:prstGeom>
          <a:noFill/>
        </p:spPr>
        <p:txBody>
          <a:bodyPr>
            <a:spAutoFit/>
          </a:bodyPr>
          <a:lstStyle/>
          <a:p>
            <a:pPr>
              <a:defRPr/>
            </a:pPr>
            <a:r>
              <a:rPr lang="de-DE" altLang="en-US" sz="2000" b="1" dirty="0">
                <a:solidFill>
                  <a:srgbClr val="212121"/>
                </a:solidFill>
                <a:latin typeface="+mn-lt"/>
              </a:rPr>
              <a:t>Myofascial </a:t>
            </a:r>
            <a:r>
              <a:rPr lang="de-DE" altLang="en-US" sz="2000" b="1" dirty="0" err="1">
                <a:solidFill>
                  <a:srgbClr val="212121"/>
                </a:solidFill>
                <a:latin typeface="+mn-lt"/>
              </a:rPr>
              <a:t>Pelvic</a:t>
            </a:r>
            <a:r>
              <a:rPr lang="de-DE" altLang="en-US" sz="2000" b="1" dirty="0">
                <a:solidFill>
                  <a:srgbClr val="212121"/>
                </a:solidFill>
                <a:latin typeface="+mn-lt"/>
              </a:rPr>
              <a:t> Pain: Best Orientation and Clinical Practice. Position </a:t>
            </a:r>
            <a:r>
              <a:rPr lang="de-DE" altLang="en-US" sz="2000" b="1" dirty="0" err="1">
                <a:solidFill>
                  <a:srgbClr val="212121"/>
                </a:solidFill>
                <a:latin typeface="+mn-lt"/>
              </a:rPr>
              <a:t>of</a:t>
            </a:r>
            <a:r>
              <a:rPr lang="de-DE" altLang="en-US" sz="2000" b="1" dirty="0">
                <a:solidFill>
                  <a:srgbClr val="212121"/>
                </a:solidFill>
                <a:latin typeface="+mn-lt"/>
              </a:rPr>
              <a:t> </a:t>
            </a:r>
            <a:r>
              <a:rPr lang="de-DE" altLang="en-US" sz="2000" b="1" dirty="0" err="1">
                <a:solidFill>
                  <a:srgbClr val="212121"/>
                </a:solidFill>
                <a:latin typeface="+mn-lt"/>
              </a:rPr>
              <a:t>the</a:t>
            </a:r>
            <a:r>
              <a:rPr lang="de-DE" altLang="en-US" sz="2000" b="1" dirty="0">
                <a:solidFill>
                  <a:srgbClr val="212121"/>
                </a:solidFill>
                <a:latin typeface="+mn-lt"/>
              </a:rPr>
              <a:t> European </a:t>
            </a:r>
            <a:r>
              <a:rPr lang="de-DE" altLang="en-US" sz="2000" b="1" dirty="0" err="1">
                <a:solidFill>
                  <a:srgbClr val="212121"/>
                </a:solidFill>
                <a:latin typeface="+mn-lt"/>
              </a:rPr>
              <a:t>Association</a:t>
            </a:r>
            <a:r>
              <a:rPr lang="de-DE" altLang="en-US" sz="2000" b="1" dirty="0">
                <a:solidFill>
                  <a:srgbClr val="212121"/>
                </a:solidFill>
                <a:latin typeface="+mn-lt"/>
              </a:rPr>
              <a:t> </a:t>
            </a:r>
            <a:r>
              <a:rPr lang="de-DE" altLang="en-US" sz="2000" b="1" dirty="0" err="1">
                <a:solidFill>
                  <a:srgbClr val="212121"/>
                </a:solidFill>
                <a:latin typeface="+mn-lt"/>
              </a:rPr>
              <a:t>of</a:t>
            </a:r>
            <a:r>
              <a:rPr lang="de-DE" altLang="en-US" sz="2000" b="1" dirty="0">
                <a:solidFill>
                  <a:srgbClr val="212121"/>
                </a:solidFill>
                <a:latin typeface="+mn-lt"/>
              </a:rPr>
              <a:t> </a:t>
            </a:r>
            <a:r>
              <a:rPr lang="de-DE" altLang="en-US" sz="2000" b="1" dirty="0" err="1">
                <a:solidFill>
                  <a:srgbClr val="212121"/>
                </a:solidFill>
                <a:latin typeface="+mn-lt"/>
              </a:rPr>
              <a:t>Urology</a:t>
            </a:r>
            <a:r>
              <a:rPr lang="de-DE" altLang="en-US" sz="2000" b="1" dirty="0">
                <a:solidFill>
                  <a:srgbClr val="212121"/>
                </a:solidFill>
                <a:latin typeface="+mn-lt"/>
              </a:rPr>
              <a:t> Guidelines Panel on </a:t>
            </a:r>
            <a:r>
              <a:rPr lang="de-DE" altLang="en-US" sz="2000" b="1" dirty="0" err="1">
                <a:solidFill>
                  <a:srgbClr val="212121"/>
                </a:solidFill>
                <a:latin typeface="+mn-lt"/>
              </a:rPr>
              <a:t>Chronic</a:t>
            </a:r>
            <a:r>
              <a:rPr lang="de-DE" altLang="en-US" sz="2000" b="1" dirty="0">
                <a:solidFill>
                  <a:srgbClr val="212121"/>
                </a:solidFill>
                <a:latin typeface="+mn-lt"/>
              </a:rPr>
              <a:t> </a:t>
            </a:r>
            <a:r>
              <a:rPr lang="de-DE" altLang="en-US" sz="2000" b="1" dirty="0" err="1">
                <a:solidFill>
                  <a:srgbClr val="212121"/>
                </a:solidFill>
                <a:latin typeface="+mn-lt"/>
              </a:rPr>
              <a:t>Pelvic</a:t>
            </a:r>
            <a:r>
              <a:rPr lang="de-DE" altLang="en-US" sz="2000" b="1" dirty="0">
                <a:solidFill>
                  <a:srgbClr val="212121"/>
                </a:solidFill>
                <a:latin typeface="+mn-lt"/>
              </a:rPr>
              <a:t> Pain </a:t>
            </a:r>
            <a:r>
              <a:rPr lang="de-DE" altLang="en-US" sz="1400" dirty="0">
                <a:solidFill>
                  <a:srgbClr val="212121"/>
                </a:solidFill>
                <a:latin typeface="+mn-lt"/>
              </a:rPr>
              <a:t>Abreu-Mendes P, Baranowski AP., </a:t>
            </a:r>
            <a:r>
              <a:rPr lang="de-DE" altLang="en-US" sz="1400" dirty="0" err="1">
                <a:solidFill>
                  <a:srgbClr val="212121"/>
                </a:solidFill>
                <a:latin typeface="+mn-lt"/>
              </a:rPr>
              <a:t>Berghmans</a:t>
            </a:r>
            <a:r>
              <a:rPr lang="de-DE" altLang="en-US" sz="1400" dirty="0">
                <a:solidFill>
                  <a:srgbClr val="212121"/>
                </a:solidFill>
                <a:latin typeface="+mn-lt"/>
              </a:rPr>
              <a:t> B., </a:t>
            </a:r>
            <a:r>
              <a:rPr lang="de-DE" altLang="en-US" sz="1400" dirty="0" err="1">
                <a:solidFill>
                  <a:srgbClr val="212121"/>
                </a:solidFill>
                <a:latin typeface="+mn-lt"/>
              </a:rPr>
              <a:t>Borovicka</a:t>
            </a:r>
            <a:r>
              <a:rPr lang="de-DE" altLang="en-US" sz="1400" dirty="0">
                <a:solidFill>
                  <a:srgbClr val="212121"/>
                </a:solidFill>
                <a:latin typeface="+mn-lt"/>
              </a:rPr>
              <a:t> J., </a:t>
            </a:r>
            <a:r>
              <a:rPr lang="de-DE" altLang="en-US" sz="1400" dirty="0" err="1">
                <a:solidFill>
                  <a:srgbClr val="212121"/>
                </a:solidFill>
                <a:latin typeface="+mn-lt"/>
              </a:rPr>
              <a:t>Cotrell</a:t>
            </a:r>
            <a:r>
              <a:rPr lang="de-DE" altLang="en-US" sz="1400" dirty="0">
                <a:solidFill>
                  <a:srgbClr val="212121"/>
                </a:solidFill>
                <a:latin typeface="+mn-lt"/>
              </a:rPr>
              <a:t> M., Dinis-Oliveira P., </a:t>
            </a:r>
            <a:r>
              <a:rPr lang="de-DE" altLang="en-US" sz="1400" dirty="0" err="1">
                <a:solidFill>
                  <a:srgbClr val="212121"/>
                </a:solidFill>
                <a:latin typeface="+mn-lt"/>
              </a:rPr>
              <a:t>Elneil</a:t>
            </a:r>
            <a:r>
              <a:rPr lang="de-DE" altLang="en-US" sz="1400" dirty="0">
                <a:solidFill>
                  <a:srgbClr val="212121"/>
                </a:solidFill>
                <a:latin typeface="+mn-lt"/>
              </a:rPr>
              <a:t> S., Hughes J., </a:t>
            </a:r>
            <a:r>
              <a:rPr lang="de-DE" altLang="en-US" sz="1400" dirty="0" err="1">
                <a:solidFill>
                  <a:srgbClr val="212121"/>
                </a:solidFill>
                <a:latin typeface="+mn-lt"/>
              </a:rPr>
              <a:t>Messelinck</a:t>
            </a:r>
            <a:r>
              <a:rPr lang="de-DE" altLang="en-US" sz="1400" dirty="0">
                <a:solidFill>
                  <a:srgbClr val="212121"/>
                </a:solidFill>
                <a:latin typeface="+mn-lt"/>
              </a:rPr>
              <a:t> BEJ., </a:t>
            </a:r>
            <a:r>
              <a:rPr lang="de-DE" altLang="en-US" sz="1400" dirty="0" err="1">
                <a:solidFill>
                  <a:srgbClr val="212121"/>
                </a:solidFill>
                <a:latin typeface="+mn-lt"/>
              </a:rPr>
              <a:t>Tidman</a:t>
            </a:r>
            <a:r>
              <a:rPr lang="de-DE" altLang="en-US" sz="1400" dirty="0">
                <a:solidFill>
                  <a:srgbClr val="212121"/>
                </a:solidFill>
                <a:latin typeface="+mn-lt"/>
              </a:rPr>
              <a:t> V., Pinto R., </a:t>
            </a:r>
            <a:r>
              <a:rPr lang="de-DE" altLang="en-US" sz="1400" dirty="0" err="1">
                <a:solidFill>
                  <a:srgbClr val="212121"/>
                </a:solidFill>
                <a:latin typeface="+mn-lt"/>
              </a:rPr>
              <a:t>Tornic</a:t>
            </a:r>
            <a:r>
              <a:rPr lang="de-DE" altLang="en-US" sz="1400" dirty="0">
                <a:solidFill>
                  <a:srgbClr val="212121"/>
                </a:solidFill>
                <a:latin typeface="+mn-lt"/>
              </a:rPr>
              <a:t> J.,  Flink I., Parsons  BA., Zumstein V., Engeler DS. </a:t>
            </a:r>
            <a:r>
              <a:rPr lang="de-DE" altLang="en-US" sz="1400" dirty="0"/>
              <a:t> </a:t>
            </a:r>
            <a:r>
              <a:rPr lang="de-DE" altLang="en-US" sz="1400" i="1" dirty="0"/>
              <a:t>Eur. </a:t>
            </a:r>
            <a:r>
              <a:rPr lang="de-DE" altLang="en-US" sz="1400" i="1" dirty="0" err="1"/>
              <a:t>Urol</a:t>
            </a:r>
            <a:r>
              <a:rPr lang="de-DE" altLang="en-US" sz="1400" i="1" dirty="0"/>
              <a:t> Focus Jan 2023</a:t>
            </a:r>
            <a:endParaRPr lang="de-DE" altLang="en-US" sz="2000" b="1" dirty="0">
              <a:solidFill>
                <a:srgbClr val="212121"/>
              </a:solidFill>
              <a:latin typeface="+mn-lt"/>
            </a:endParaRPr>
          </a:p>
        </p:txBody>
      </p:sp>
      <p:sp>
        <p:nvSpPr>
          <p:cNvPr id="73731" name="TextBox 12">
            <a:extLst>
              <a:ext uri="{FF2B5EF4-FFF2-40B4-BE49-F238E27FC236}">
                <a16:creationId xmlns:a16="http://schemas.microsoft.com/office/drawing/2014/main" id="{6C0F2FB4-E3AC-9BCD-84D6-52166DD1D396}"/>
              </a:ext>
            </a:extLst>
          </p:cNvPr>
          <p:cNvSpPr txBox="1">
            <a:spLocks noChangeArrowheads="1"/>
          </p:cNvSpPr>
          <p:nvPr/>
        </p:nvSpPr>
        <p:spPr bwMode="auto">
          <a:xfrm>
            <a:off x="630238" y="1790700"/>
            <a:ext cx="7999412" cy="5016758"/>
          </a:xfrm>
          <a:prstGeom prst="rect">
            <a:avLst/>
          </a:prstGeom>
          <a:noFill/>
          <a:ln>
            <a:noFill/>
          </a:ln>
        </p:spPr>
        <p:txBody>
          <a:bodyPr>
            <a:sp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defRPr/>
            </a:pPr>
            <a:r>
              <a:rPr lang="de-CH" sz="2000" b="1" dirty="0">
                <a:solidFill>
                  <a:srgbClr val="212121"/>
                </a:solidFill>
                <a:latin typeface="+mn-lt"/>
              </a:rPr>
              <a:t>Konklusion:</a:t>
            </a:r>
          </a:p>
          <a:p>
            <a:pPr marL="0" indent="0">
              <a:defRPr/>
            </a:pPr>
            <a:endParaRPr lang="de-CH" sz="2000" b="1" dirty="0">
              <a:solidFill>
                <a:srgbClr val="212121"/>
              </a:solidFill>
              <a:latin typeface="+mn-lt"/>
            </a:endParaRPr>
          </a:p>
          <a:p>
            <a:pPr>
              <a:buFont typeface="Arial" panose="020B0604020202020204" pitchFamily="34" charset="0"/>
              <a:buChar char="•"/>
              <a:defRPr/>
            </a:pPr>
            <a:r>
              <a:rPr lang="de-CH" altLang="en-US" sz="2000" dirty="0">
                <a:latin typeface="Söhne"/>
              </a:rPr>
              <a:t>Die Evaluation des Beckenbodens sollte standardisiert (ICS) durchgeführt werden inklusiv der Evaluation des myofaszialen Schmerzes (Level Ia)</a:t>
            </a:r>
          </a:p>
          <a:p>
            <a:pPr>
              <a:buFont typeface="Arial" panose="020B0604020202020204" pitchFamily="34" charset="0"/>
              <a:buChar char="•"/>
              <a:defRPr/>
            </a:pPr>
            <a:endParaRPr lang="de-CH" altLang="en-US" sz="2000" dirty="0">
              <a:latin typeface="Söhne"/>
            </a:endParaRPr>
          </a:p>
          <a:p>
            <a:pPr>
              <a:buFont typeface="Arial" panose="020B0604020202020204" pitchFamily="34" charset="0"/>
              <a:buChar char="•"/>
              <a:defRPr/>
            </a:pPr>
            <a:r>
              <a:rPr lang="de-CH" altLang="en-US" sz="2000" dirty="0">
                <a:latin typeface="Söhne"/>
              </a:rPr>
              <a:t>Die Behandlung von Beckenbodenmuskeldysfunktionen und Schmerzen trägt durch verschiedene physiotherapeutische Techniken zur Kontrolle von CPP bei</a:t>
            </a:r>
          </a:p>
          <a:p>
            <a:pPr>
              <a:buFont typeface="Arial" panose="020B0604020202020204" pitchFamily="34" charset="0"/>
              <a:buChar char="•"/>
              <a:defRPr/>
            </a:pPr>
            <a:endParaRPr lang="de-CH" sz="2000" dirty="0">
              <a:solidFill>
                <a:srgbClr val="212121"/>
              </a:solidFill>
              <a:latin typeface="+mn-lt"/>
            </a:endParaRPr>
          </a:p>
          <a:p>
            <a:pPr marL="342900" indent="-342900">
              <a:buFont typeface="Arial" panose="020B0604020202020204" pitchFamily="34" charset="0"/>
              <a:buChar char="•"/>
              <a:defRPr/>
            </a:pPr>
            <a:r>
              <a:rPr lang="de-CH" sz="2000" dirty="0">
                <a:solidFill>
                  <a:srgbClr val="212121"/>
                </a:solidFill>
                <a:latin typeface="+mn-lt"/>
              </a:rPr>
              <a:t>Die Behandlung der </a:t>
            </a:r>
            <a:r>
              <a:rPr lang="de-CH" sz="2000" dirty="0" err="1">
                <a:solidFill>
                  <a:srgbClr val="212121"/>
                </a:solidFill>
                <a:latin typeface="+mn-lt"/>
              </a:rPr>
              <a:t>myofaszialen</a:t>
            </a:r>
            <a:r>
              <a:rPr lang="de-CH" sz="2000" dirty="0">
                <a:solidFill>
                  <a:srgbClr val="212121"/>
                </a:solidFill>
                <a:latin typeface="+mn-lt"/>
              </a:rPr>
              <a:t> </a:t>
            </a:r>
            <a:r>
              <a:rPr lang="de-CH" sz="2000" dirty="0">
                <a:latin typeface="+mn-lt"/>
              </a:rPr>
              <a:t>Schmerzkomponenten ist für </a:t>
            </a:r>
            <a:r>
              <a:rPr lang="de-CH" sz="2000" dirty="0">
                <a:solidFill>
                  <a:srgbClr val="212121"/>
                </a:solidFill>
                <a:latin typeface="+mn-lt"/>
              </a:rPr>
              <a:t>den globalen Behandlungserfolg relevant (</a:t>
            </a:r>
            <a:r>
              <a:rPr lang="de-CH" sz="2000" dirty="0" err="1">
                <a:solidFill>
                  <a:srgbClr val="212121"/>
                </a:solidFill>
                <a:latin typeface="+mn-lt"/>
              </a:rPr>
              <a:t>Gr</a:t>
            </a:r>
            <a:r>
              <a:rPr lang="de-CH" sz="2000" dirty="0">
                <a:solidFill>
                  <a:srgbClr val="212121"/>
                </a:solidFill>
                <a:latin typeface="+mn-lt"/>
              </a:rPr>
              <a:t> A)</a:t>
            </a:r>
          </a:p>
          <a:p>
            <a:pPr>
              <a:buFont typeface="Arial" panose="020B0604020202020204" pitchFamily="34" charset="0"/>
              <a:buChar char="•"/>
              <a:defRPr/>
            </a:pPr>
            <a:endParaRPr lang="de-CH" altLang="en-US" sz="2000" dirty="0">
              <a:solidFill>
                <a:srgbClr val="0D0D0D"/>
              </a:solidFill>
              <a:latin typeface="Söhne"/>
            </a:endParaRPr>
          </a:p>
          <a:p>
            <a:pPr>
              <a:buFont typeface="Arial" panose="020B0604020202020204" pitchFamily="34" charset="0"/>
              <a:buChar char="•"/>
              <a:defRPr/>
            </a:pPr>
            <a:endParaRPr lang="de-CH" altLang="en-US" sz="2000" dirty="0">
              <a:solidFill>
                <a:srgbClr val="0D0D0D"/>
              </a:solidFill>
              <a:latin typeface="Söhne"/>
            </a:endParaRPr>
          </a:p>
          <a:p>
            <a:pPr>
              <a:buFont typeface="Arial" panose="020B0604020202020204" pitchFamily="34" charset="0"/>
              <a:buChar char="•"/>
              <a:defRPr/>
            </a:pPr>
            <a:endParaRPr lang="de-CH" altLang="en-US" sz="2000" dirty="0">
              <a:solidFill>
                <a:srgbClr val="0D0D0D"/>
              </a:solidFill>
              <a:latin typeface="Söhne"/>
            </a:endParaRPr>
          </a:p>
          <a:p>
            <a:pPr>
              <a:buFont typeface="Arial" panose="020B0604020202020204" pitchFamily="34" charset="0"/>
              <a:buChar char="•"/>
              <a:defRPr/>
            </a:pPr>
            <a:endParaRPr lang="de-CH" altLang="en-US" sz="2000" dirty="0">
              <a:solidFill>
                <a:srgbClr val="0D0D0D"/>
              </a:solidFill>
              <a:latin typeface="Söhne"/>
            </a:endParaRPr>
          </a:p>
          <a:p>
            <a:pPr>
              <a:buFont typeface="Arial" panose="020B0604020202020204" pitchFamily="34" charset="0"/>
              <a:buChar char="•"/>
              <a:defRPr/>
            </a:pPr>
            <a:endParaRPr lang="de-CH" altLang="en-US" sz="2000" dirty="0">
              <a:solidFill>
                <a:srgbClr val="0D0D0D"/>
              </a:solidFill>
              <a:latin typeface="Söhne"/>
            </a:endParaRPr>
          </a:p>
        </p:txBody>
      </p:sp>
      <p:sp>
        <p:nvSpPr>
          <p:cNvPr id="3" name="TextBox 2">
            <a:extLst>
              <a:ext uri="{FF2B5EF4-FFF2-40B4-BE49-F238E27FC236}">
                <a16:creationId xmlns:a16="http://schemas.microsoft.com/office/drawing/2014/main" id="{870605E2-495B-4E53-EC31-09236898D716}"/>
              </a:ext>
            </a:extLst>
          </p:cNvPr>
          <p:cNvSpPr txBox="1"/>
          <p:nvPr/>
        </p:nvSpPr>
        <p:spPr>
          <a:xfrm rot="740641">
            <a:off x="6245225" y="1195388"/>
            <a:ext cx="2733675" cy="461962"/>
          </a:xfrm>
          <a:prstGeom prst="rect">
            <a:avLst/>
          </a:prstGeom>
          <a:solidFill>
            <a:schemeClr val="accent2">
              <a:lumMod val="40000"/>
              <a:lumOff val="60000"/>
            </a:schemeClr>
          </a:solidFill>
        </p:spPr>
        <p:txBody>
          <a:bodyPr wrap="none">
            <a:spAutoFit/>
          </a:bodyPr>
          <a:lstStyle/>
          <a:p>
            <a:pPr>
              <a:defRPr/>
            </a:pPr>
            <a:r>
              <a:rPr lang="de-CH" sz="2400" dirty="0"/>
              <a:t>Take Home Message</a:t>
            </a:r>
            <a:endParaRPr lang="en-GB"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object 4">
            <a:extLst>
              <a:ext uri="{FF2B5EF4-FFF2-40B4-BE49-F238E27FC236}">
                <a16:creationId xmlns:a16="http://schemas.microsoft.com/office/drawing/2014/main" id="{D6C8C0A9-6BD0-D638-A6CA-FE69CAE30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325"/>
          <a:stretch>
            <a:fillRect/>
          </a:stretch>
        </p:blipFill>
        <p:spPr bwMode="auto">
          <a:xfrm>
            <a:off x="577850" y="1368425"/>
            <a:ext cx="26257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object 4">
            <a:extLst>
              <a:ext uri="{FF2B5EF4-FFF2-40B4-BE49-F238E27FC236}">
                <a16:creationId xmlns:a16="http://schemas.microsoft.com/office/drawing/2014/main" id="{10BB4766-C4B7-A8D2-D8C3-3D86655A6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1404938"/>
            <a:ext cx="30638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5">
            <a:extLst>
              <a:ext uri="{FF2B5EF4-FFF2-40B4-BE49-F238E27FC236}">
                <a16:creationId xmlns:a16="http://schemas.microsoft.com/office/drawing/2014/main" id="{FA7ABCB9-4DE4-256B-9BB3-F18942AFA427}"/>
              </a:ext>
            </a:extLst>
          </p:cNvPr>
          <p:cNvSpPr txBox="1">
            <a:spLocks noChangeArrowheads="1"/>
          </p:cNvSpPr>
          <p:nvPr/>
        </p:nvSpPr>
        <p:spPr bwMode="auto">
          <a:xfrm>
            <a:off x="3059113" y="4221163"/>
            <a:ext cx="4730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a:p>
        </p:txBody>
      </p:sp>
      <p:cxnSp>
        <p:nvCxnSpPr>
          <p:cNvPr id="8" name="Straight Arrow Connector 7">
            <a:extLst>
              <a:ext uri="{FF2B5EF4-FFF2-40B4-BE49-F238E27FC236}">
                <a16:creationId xmlns:a16="http://schemas.microsoft.com/office/drawing/2014/main" id="{4CC1FE91-21A2-CE09-F039-9B823F4F24B4}"/>
              </a:ext>
            </a:extLst>
          </p:cNvPr>
          <p:cNvCxnSpPr>
            <a:cxnSpLocks/>
            <a:stCxn id="0" idx="2"/>
            <a:endCxn id="39942" idx="0"/>
          </p:cNvCxnSpPr>
          <p:nvPr/>
        </p:nvCxnSpPr>
        <p:spPr>
          <a:xfrm flipH="1">
            <a:off x="1890713" y="4533900"/>
            <a:ext cx="0" cy="26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942" name="TextBox 11">
            <a:extLst>
              <a:ext uri="{FF2B5EF4-FFF2-40B4-BE49-F238E27FC236}">
                <a16:creationId xmlns:a16="http://schemas.microsoft.com/office/drawing/2014/main" id="{30A8CBC1-7780-0382-2A61-18C779DC2911}"/>
              </a:ext>
            </a:extLst>
          </p:cNvPr>
          <p:cNvSpPr txBox="1">
            <a:spLocks noChangeArrowheads="1"/>
          </p:cNvSpPr>
          <p:nvPr/>
        </p:nvSpPr>
        <p:spPr bwMode="auto">
          <a:xfrm>
            <a:off x="1443038" y="4800600"/>
            <a:ext cx="896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CH" altLang="en-US" sz="1200" b="1">
                <a:solidFill>
                  <a:srgbClr val="FF0000"/>
                </a:solidFill>
              </a:rPr>
              <a:t>Pelvic floor</a:t>
            </a:r>
            <a:endParaRPr lang="en-GB" altLang="en-US" sz="1200" b="1">
              <a:solidFill>
                <a:srgbClr val="FF0000"/>
              </a:solidFill>
            </a:endParaRPr>
          </a:p>
        </p:txBody>
      </p:sp>
      <p:sp>
        <p:nvSpPr>
          <p:cNvPr id="13" name="TextBox 12">
            <a:extLst>
              <a:ext uri="{FF2B5EF4-FFF2-40B4-BE49-F238E27FC236}">
                <a16:creationId xmlns:a16="http://schemas.microsoft.com/office/drawing/2014/main" id="{D27A56A8-58A1-9BD7-E292-C5087FB54E45}"/>
              </a:ext>
            </a:extLst>
          </p:cNvPr>
          <p:cNvSpPr txBox="1"/>
          <p:nvPr/>
        </p:nvSpPr>
        <p:spPr>
          <a:xfrm>
            <a:off x="288925" y="80963"/>
            <a:ext cx="8640763" cy="1139825"/>
          </a:xfrm>
          <a:prstGeom prst="rect">
            <a:avLst/>
          </a:prstGeom>
          <a:noFill/>
        </p:spPr>
        <p:txBody>
          <a:bodyPr>
            <a:spAutoFit/>
          </a:bodyPr>
          <a:lstStyle/>
          <a:p>
            <a:pPr>
              <a:defRPr/>
            </a:pPr>
            <a:r>
              <a:rPr lang="de-DE" altLang="en-US" sz="2000" b="1" dirty="0">
                <a:solidFill>
                  <a:srgbClr val="212121"/>
                </a:solidFill>
                <a:latin typeface="+mn-lt"/>
              </a:rPr>
              <a:t>Myofascial </a:t>
            </a:r>
            <a:r>
              <a:rPr lang="de-DE" altLang="en-US" sz="2000" b="1" dirty="0" err="1">
                <a:solidFill>
                  <a:srgbClr val="212121"/>
                </a:solidFill>
                <a:latin typeface="+mn-lt"/>
              </a:rPr>
              <a:t>Pelvic</a:t>
            </a:r>
            <a:r>
              <a:rPr lang="de-DE" altLang="en-US" sz="2000" b="1" dirty="0">
                <a:solidFill>
                  <a:srgbClr val="212121"/>
                </a:solidFill>
                <a:latin typeface="+mn-lt"/>
              </a:rPr>
              <a:t> Pain: Best Orientation and Clinical Practice. Position </a:t>
            </a:r>
            <a:r>
              <a:rPr lang="de-DE" altLang="en-US" sz="2000" b="1" dirty="0" err="1">
                <a:solidFill>
                  <a:srgbClr val="212121"/>
                </a:solidFill>
                <a:latin typeface="+mn-lt"/>
              </a:rPr>
              <a:t>of</a:t>
            </a:r>
            <a:r>
              <a:rPr lang="de-DE" altLang="en-US" sz="2000" b="1" dirty="0">
                <a:solidFill>
                  <a:srgbClr val="212121"/>
                </a:solidFill>
                <a:latin typeface="+mn-lt"/>
              </a:rPr>
              <a:t> </a:t>
            </a:r>
            <a:r>
              <a:rPr lang="de-DE" altLang="en-US" sz="2000" b="1" dirty="0" err="1">
                <a:solidFill>
                  <a:srgbClr val="212121"/>
                </a:solidFill>
                <a:latin typeface="+mn-lt"/>
              </a:rPr>
              <a:t>the</a:t>
            </a:r>
            <a:r>
              <a:rPr lang="de-DE" altLang="en-US" sz="2000" b="1" dirty="0">
                <a:solidFill>
                  <a:srgbClr val="212121"/>
                </a:solidFill>
                <a:latin typeface="+mn-lt"/>
              </a:rPr>
              <a:t> European </a:t>
            </a:r>
            <a:r>
              <a:rPr lang="de-DE" altLang="en-US" sz="2000" b="1" dirty="0" err="1">
                <a:solidFill>
                  <a:srgbClr val="212121"/>
                </a:solidFill>
                <a:latin typeface="+mn-lt"/>
              </a:rPr>
              <a:t>Association</a:t>
            </a:r>
            <a:r>
              <a:rPr lang="de-DE" altLang="en-US" sz="2000" b="1" dirty="0">
                <a:solidFill>
                  <a:srgbClr val="212121"/>
                </a:solidFill>
                <a:latin typeface="+mn-lt"/>
              </a:rPr>
              <a:t> </a:t>
            </a:r>
            <a:r>
              <a:rPr lang="de-DE" altLang="en-US" sz="2000" b="1" dirty="0" err="1">
                <a:solidFill>
                  <a:srgbClr val="212121"/>
                </a:solidFill>
                <a:latin typeface="+mn-lt"/>
              </a:rPr>
              <a:t>of</a:t>
            </a:r>
            <a:r>
              <a:rPr lang="de-DE" altLang="en-US" sz="2000" b="1" dirty="0">
                <a:solidFill>
                  <a:srgbClr val="212121"/>
                </a:solidFill>
                <a:latin typeface="+mn-lt"/>
              </a:rPr>
              <a:t> </a:t>
            </a:r>
            <a:r>
              <a:rPr lang="de-DE" altLang="en-US" sz="2000" b="1" dirty="0" err="1">
                <a:solidFill>
                  <a:srgbClr val="212121"/>
                </a:solidFill>
                <a:latin typeface="+mn-lt"/>
              </a:rPr>
              <a:t>Urology</a:t>
            </a:r>
            <a:r>
              <a:rPr lang="de-DE" altLang="en-US" sz="2000" b="1" dirty="0">
                <a:solidFill>
                  <a:srgbClr val="212121"/>
                </a:solidFill>
                <a:latin typeface="+mn-lt"/>
              </a:rPr>
              <a:t> Guidelines Panel on </a:t>
            </a:r>
            <a:r>
              <a:rPr lang="de-DE" altLang="en-US" sz="2000" b="1" dirty="0" err="1">
                <a:solidFill>
                  <a:srgbClr val="212121"/>
                </a:solidFill>
                <a:latin typeface="+mn-lt"/>
              </a:rPr>
              <a:t>Chronic</a:t>
            </a:r>
            <a:r>
              <a:rPr lang="de-DE" altLang="en-US" sz="2000" b="1" dirty="0">
                <a:solidFill>
                  <a:srgbClr val="212121"/>
                </a:solidFill>
                <a:latin typeface="+mn-lt"/>
              </a:rPr>
              <a:t> </a:t>
            </a:r>
            <a:r>
              <a:rPr lang="de-DE" altLang="en-US" sz="2000" b="1" dirty="0" err="1">
                <a:solidFill>
                  <a:srgbClr val="212121"/>
                </a:solidFill>
                <a:latin typeface="+mn-lt"/>
              </a:rPr>
              <a:t>Pelvic</a:t>
            </a:r>
            <a:r>
              <a:rPr lang="de-DE" altLang="en-US" sz="2000" b="1" dirty="0">
                <a:solidFill>
                  <a:srgbClr val="212121"/>
                </a:solidFill>
                <a:latin typeface="+mn-lt"/>
              </a:rPr>
              <a:t> Pain        </a:t>
            </a:r>
            <a:r>
              <a:rPr lang="de-DE" altLang="en-US" sz="1400" dirty="0">
                <a:solidFill>
                  <a:srgbClr val="212121"/>
                </a:solidFill>
                <a:latin typeface="+mn-lt"/>
              </a:rPr>
              <a:t>Abreu-Mendes P, Baranowski AP., </a:t>
            </a:r>
            <a:r>
              <a:rPr lang="de-DE" altLang="en-US" sz="1400" dirty="0" err="1">
                <a:solidFill>
                  <a:srgbClr val="212121"/>
                </a:solidFill>
                <a:latin typeface="+mn-lt"/>
              </a:rPr>
              <a:t>Berghmans</a:t>
            </a:r>
            <a:r>
              <a:rPr lang="de-DE" altLang="en-US" sz="1400" dirty="0">
                <a:solidFill>
                  <a:srgbClr val="212121"/>
                </a:solidFill>
                <a:latin typeface="+mn-lt"/>
              </a:rPr>
              <a:t> B., </a:t>
            </a:r>
            <a:r>
              <a:rPr lang="de-DE" altLang="en-US" sz="1400" dirty="0" err="1">
                <a:solidFill>
                  <a:srgbClr val="212121"/>
                </a:solidFill>
                <a:latin typeface="+mn-lt"/>
              </a:rPr>
              <a:t>Borovicka</a:t>
            </a:r>
            <a:r>
              <a:rPr lang="de-DE" altLang="en-US" sz="1400" dirty="0">
                <a:solidFill>
                  <a:srgbClr val="212121"/>
                </a:solidFill>
                <a:latin typeface="+mn-lt"/>
              </a:rPr>
              <a:t> J., </a:t>
            </a:r>
            <a:r>
              <a:rPr lang="de-DE" altLang="en-US" sz="1400" dirty="0" err="1">
                <a:solidFill>
                  <a:srgbClr val="212121"/>
                </a:solidFill>
                <a:latin typeface="+mn-lt"/>
              </a:rPr>
              <a:t>Cotrell</a:t>
            </a:r>
            <a:r>
              <a:rPr lang="de-DE" altLang="en-US" sz="1400" dirty="0">
                <a:solidFill>
                  <a:srgbClr val="212121"/>
                </a:solidFill>
                <a:latin typeface="+mn-lt"/>
              </a:rPr>
              <a:t> M., Dinis-Oliveira P., </a:t>
            </a:r>
            <a:r>
              <a:rPr lang="de-DE" altLang="en-US" sz="1400" dirty="0" err="1">
                <a:solidFill>
                  <a:srgbClr val="212121"/>
                </a:solidFill>
                <a:latin typeface="+mn-lt"/>
              </a:rPr>
              <a:t>Elneil</a:t>
            </a:r>
            <a:r>
              <a:rPr lang="de-DE" altLang="en-US" sz="1400" dirty="0">
                <a:solidFill>
                  <a:srgbClr val="212121"/>
                </a:solidFill>
                <a:latin typeface="+mn-lt"/>
              </a:rPr>
              <a:t> S., Hughes J., </a:t>
            </a:r>
            <a:r>
              <a:rPr lang="de-DE" altLang="en-US" sz="1400" dirty="0" err="1">
                <a:solidFill>
                  <a:srgbClr val="212121"/>
                </a:solidFill>
                <a:latin typeface="+mn-lt"/>
              </a:rPr>
              <a:t>Messelinck</a:t>
            </a:r>
            <a:r>
              <a:rPr lang="de-DE" altLang="en-US" sz="1400" dirty="0">
                <a:solidFill>
                  <a:srgbClr val="212121"/>
                </a:solidFill>
                <a:latin typeface="+mn-lt"/>
              </a:rPr>
              <a:t> BEJ., </a:t>
            </a:r>
            <a:r>
              <a:rPr lang="de-DE" altLang="en-US" sz="1400" dirty="0" err="1">
                <a:solidFill>
                  <a:srgbClr val="212121"/>
                </a:solidFill>
                <a:latin typeface="+mn-lt"/>
              </a:rPr>
              <a:t>Tidman</a:t>
            </a:r>
            <a:r>
              <a:rPr lang="de-DE" altLang="en-US" sz="1400" dirty="0">
                <a:solidFill>
                  <a:srgbClr val="212121"/>
                </a:solidFill>
                <a:latin typeface="+mn-lt"/>
              </a:rPr>
              <a:t> V., Pinto R., </a:t>
            </a:r>
            <a:r>
              <a:rPr lang="de-DE" altLang="en-US" sz="1400" dirty="0" err="1">
                <a:solidFill>
                  <a:srgbClr val="212121"/>
                </a:solidFill>
                <a:latin typeface="+mn-lt"/>
              </a:rPr>
              <a:t>Tornic</a:t>
            </a:r>
            <a:r>
              <a:rPr lang="de-DE" altLang="en-US" sz="1400" dirty="0">
                <a:solidFill>
                  <a:srgbClr val="212121"/>
                </a:solidFill>
                <a:latin typeface="+mn-lt"/>
              </a:rPr>
              <a:t> J.,  Flink I., Parsons  BA., Zumstein V., Engeler DS. </a:t>
            </a:r>
            <a:r>
              <a:rPr lang="de-DE" altLang="en-US" sz="1400" dirty="0"/>
              <a:t> </a:t>
            </a:r>
            <a:r>
              <a:rPr lang="de-DE" altLang="en-US" sz="1400" i="1" dirty="0"/>
              <a:t>Eur. </a:t>
            </a:r>
            <a:r>
              <a:rPr lang="de-DE" altLang="en-US" sz="1400" i="1" dirty="0" err="1"/>
              <a:t>Urol</a:t>
            </a:r>
            <a:r>
              <a:rPr lang="de-DE" altLang="en-US" sz="1400" i="1" dirty="0"/>
              <a:t> Focus Jan 2023</a:t>
            </a:r>
            <a:endParaRPr lang="de-DE" altLang="en-US" sz="2000" b="1" dirty="0">
              <a:solidFill>
                <a:srgbClr val="212121"/>
              </a:solidFill>
              <a:latin typeface="+mn-lt"/>
            </a:endParaRPr>
          </a:p>
        </p:txBody>
      </p:sp>
      <p:sp>
        <p:nvSpPr>
          <p:cNvPr id="15" name="TextBox 14">
            <a:extLst>
              <a:ext uri="{FF2B5EF4-FFF2-40B4-BE49-F238E27FC236}">
                <a16:creationId xmlns:a16="http://schemas.microsoft.com/office/drawing/2014/main" id="{005ECBD9-149E-8F81-2162-8500E5970243}"/>
              </a:ext>
            </a:extLst>
          </p:cNvPr>
          <p:cNvSpPr txBox="1"/>
          <p:nvPr/>
        </p:nvSpPr>
        <p:spPr>
          <a:xfrm>
            <a:off x="323850" y="5481638"/>
            <a:ext cx="8248650" cy="707886"/>
          </a:xfrm>
          <a:prstGeom prst="rect">
            <a:avLst/>
          </a:prstGeom>
          <a:noFill/>
        </p:spPr>
        <p:txBody>
          <a:bodyPr>
            <a:spAutoFit/>
          </a:bodyPr>
          <a:lstStyle/>
          <a:p>
            <a:pPr marL="342900" indent="-342900">
              <a:buFont typeface="Arial" panose="020B0604020202020204" pitchFamily="34" charset="0"/>
              <a:buChar char="•"/>
              <a:defRPr/>
            </a:pPr>
            <a:r>
              <a:rPr lang="de-CH" sz="2000" dirty="0">
                <a:latin typeface="+mn-lt"/>
              </a:rPr>
              <a:t>Trotz seiner hohen Prävalenz werden bis jetzt die myofaszialen Komponenten von CPP unterbewertet und unterbehandelt</a:t>
            </a:r>
          </a:p>
        </p:txBody>
      </p:sp>
      <p:sp>
        <p:nvSpPr>
          <p:cNvPr id="16" name="Flowchart: Connector 15">
            <a:extLst>
              <a:ext uri="{FF2B5EF4-FFF2-40B4-BE49-F238E27FC236}">
                <a16:creationId xmlns:a16="http://schemas.microsoft.com/office/drawing/2014/main" id="{57C7D8AD-E702-AF8B-D6B8-805F3E79AEF0}"/>
              </a:ext>
            </a:extLst>
          </p:cNvPr>
          <p:cNvSpPr/>
          <p:nvPr/>
        </p:nvSpPr>
        <p:spPr>
          <a:xfrm>
            <a:off x="185738" y="3390900"/>
            <a:ext cx="3281362" cy="1855788"/>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Flowchart: Connector 17">
            <a:extLst>
              <a:ext uri="{FF2B5EF4-FFF2-40B4-BE49-F238E27FC236}">
                <a16:creationId xmlns:a16="http://schemas.microsoft.com/office/drawing/2014/main" id="{DB6A1596-7B21-F809-3C53-4BAE823D241F}"/>
              </a:ext>
            </a:extLst>
          </p:cNvPr>
          <p:cNvSpPr/>
          <p:nvPr/>
        </p:nvSpPr>
        <p:spPr>
          <a:xfrm>
            <a:off x="4362450" y="3316288"/>
            <a:ext cx="3770313" cy="1855787"/>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TextBox 18">
            <a:extLst>
              <a:ext uri="{FF2B5EF4-FFF2-40B4-BE49-F238E27FC236}">
                <a16:creationId xmlns:a16="http://schemas.microsoft.com/office/drawing/2014/main" id="{645D2297-27EA-10BB-6DE1-5CFE50E13623}"/>
              </a:ext>
            </a:extLst>
          </p:cNvPr>
          <p:cNvSpPr txBox="1"/>
          <p:nvPr/>
        </p:nvSpPr>
        <p:spPr>
          <a:xfrm rot="740641">
            <a:off x="5934075" y="1023938"/>
            <a:ext cx="2733675" cy="461962"/>
          </a:xfrm>
          <a:prstGeom prst="rect">
            <a:avLst/>
          </a:prstGeom>
          <a:solidFill>
            <a:schemeClr val="accent2">
              <a:lumMod val="40000"/>
              <a:lumOff val="60000"/>
            </a:schemeClr>
          </a:solidFill>
        </p:spPr>
        <p:txBody>
          <a:bodyPr wrap="none">
            <a:spAutoFit/>
          </a:bodyPr>
          <a:lstStyle/>
          <a:p>
            <a:pPr>
              <a:defRPr/>
            </a:pPr>
            <a:r>
              <a:rPr lang="de-CH" sz="2400" dirty="0"/>
              <a:t>Take Home Message</a:t>
            </a:r>
            <a:endParaRPr lang="en-GB"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B6A51-1860-ACF6-2BB9-5FD08AA318B1}"/>
              </a:ext>
            </a:extLst>
          </p:cNvPr>
          <p:cNvSpPr txBox="1"/>
          <p:nvPr/>
        </p:nvSpPr>
        <p:spPr>
          <a:xfrm>
            <a:off x="1259632" y="3030105"/>
            <a:ext cx="6336704" cy="1482435"/>
          </a:xfrm>
          <a:prstGeom prst="rect">
            <a:avLst/>
          </a:prstGeom>
          <a:solidFill>
            <a:schemeClr val="accent2">
              <a:lumMod val="40000"/>
              <a:lumOff val="60000"/>
            </a:schemeClr>
          </a:solidFill>
        </p:spPr>
        <p:txBody>
          <a:bodyPr wrap="square" rtlCol="0">
            <a:spAutoFit/>
          </a:bodyPr>
          <a:lstStyle/>
          <a:p>
            <a:endParaRPr lang="en-GB" dirty="0"/>
          </a:p>
        </p:txBody>
      </p:sp>
      <p:sp>
        <p:nvSpPr>
          <p:cNvPr id="77827" name="TextBox 3">
            <a:extLst>
              <a:ext uri="{FF2B5EF4-FFF2-40B4-BE49-F238E27FC236}">
                <a16:creationId xmlns:a16="http://schemas.microsoft.com/office/drawing/2014/main" id="{0E4D9EE7-CDF6-B91D-E6D8-8BA96F9E821B}"/>
              </a:ext>
            </a:extLst>
          </p:cNvPr>
          <p:cNvSpPr txBox="1">
            <a:spLocks noChangeArrowheads="1"/>
          </p:cNvSpPr>
          <p:nvPr/>
        </p:nvSpPr>
        <p:spPr bwMode="auto">
          <a:xfrm>
            <a:off x="339890" y="1988840"/>
            <a:ext cx="8634995" cy="4585871"/>
          </a:xfrm>
          <a:prstGeom prst="rect">
            <a:avLst/>
          </a:prstGeom>
          <a:no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a:buFont typeface="Arial" panose="020B0604020202020204" pitchFamily="34" charset="0"/>
              <a:buChar char="•"/>
              <a:defRPr/>
            </a:pPr>
            <a:r>
              <a:rPr lang="de-CH" sz="2000" dirty="0">
                <a:solidFill>
                  <a:srgbClr val="212121"/>
                </a:solidFill>
                <a:latin typeface="+mn-lt"/>
              </a:rPr>
              <a:t>Weitere Studien sind unerlässlich, um die Effektivität von physiotherapeutischen Interventionen zu bestätigen</a:t>
            </a:r>
          </a:p>
          <a:p>
            <a:pPr marL="342900" indent="-342900">
              <a:buFont typeface="Arial" panose="020B0604020202020204" pitchFamily="34" charset="0"/>
              <a:buChar char="•"/>
              <a:defRPr/>
            </a:pPr>
            <a:endParaRPr lang="de-CH" sz="2000" dirty="0">
              <a:solidFill>
                <a:srgbClr val="212121"/>
              </a:solidFill>
              <a:latin typeface="+mn-lt"/>
            </a:endParaRPr>
          </a:p>
          <a:p>
            <a:pPr marL="342900" indent="-342900">
              <a:buFont typeface="Arial" panose="020B0604020202020204" pitchFamily="34" charset="0"/>
              <a:buChar char="•"/>
              <a:defRPr/>
            </a:pPr>
            <a:endParaRPr lang="de-CH" sz="2000" dirty="0">
              <a:solidFill>
                <a:srgbClr val="212121"/>
              </a:solidFill>
              <a:latin typeface="+mn-lt"/>
            </a:endParaRPr>
          </a:p>
          <a:p>
            <a:pPr fontAlgn="base">
              <a:spcAft>
                <a:spcPts val="0"/>
              </a:spcAft>
            </a:pPr>
            <a:r>
              <a:rPr lang="en-GB" dirty="0">
                <a:effectLst/>
                <a:latin typeface="+mn-lt"/>
                <a:ea typeface="Times New Roman" panose="02020603050405020304" pitchFamily="18" charset="0"/>
                <a:cs typeface="Arial" panose="020B0604020202020204" pitchFamily="34" charset="0"/>
              </a:rPr>
              <a:t>                     	</a:t>
            </a:r>
            <a:r>
              <a:rPr lang="en-GB" sz="2000" dirty="0">
                <a:effectLst/>
                <a:latin typeface="+mn-lt"/>
                <a:ea typeface="Times New Roman" panose="02020603050405020304" pitchFamily="18" charset="0"/>
                <a:cs typeface="Arial" panose="020B0604020202020204" pitchFamily="34" charset="0"/>
              </a:rPr>
              <a:t>If we knew  what it was, we were doing, it would </a:t>
            </a:r>
          </a:p>
          <a:p>
            <a:pPr fontAlgn="base">
              <a:spcAft>
                <a:spcPts val="0"/>
              </a:spcAft>
            </a:pPr>
            <a:r>
              <a:rPr lang="en-GB" sz="2000" dirty="0">
                <a:latin typeface="+mn-lt"/>
                <a:ea typeface="Times New Roman" panose="02020603050405020304" pitchFamily="18" charset="0"/>
              </a:rPr>
              <a:t>		</a:t>
            </a:r>
            <a:r>
              <a:rPr lang="en-GB" sz="2000" dirty="0">
                <a:effectLst/>
                <a:latin typeface="+mn-lt"/>
                <a:ea typeface="Times New Roman" panose="02020603050405020304" pitchFamily="18" charset="0"/>
                <a:cs typeface="Arial" panose="020B0604020202020204" pitchFamily="34" charset="0"/>
              </a:rPr>
              <a:t>not be called research, would it? </a:t>
            </a:r>
            <a:r>
              <a:rPr lang="en-GB" dirty="0">
                <a:effectLst/>
                <a:latin typeface="+mn-lt"/>
                <a:ea typeface="Times New Roman" panose="02020603050405020304" pitchFamily="18" charset="0"/>
                <a:cs typeface="Arial" panose="020B0604020202020204" pitchFamily="34" charset="0"/>
              </a:rPr>
              <a:t>	 </a:t>
            </a:r>
          </a:p>
          <a:p>
            <a:pPr fontAlgn="base">
              <a:spcAft>
                <a:spcPts val="0"/>
              </a:spcAft>
            </a:pPr>
            <a:r>
              <a:rPr lang="en-GB" dirty="0">
                <a:latin typeface="+mn-lt"/>
                <a:ea typeface="Times New Roman" panose="02020603050405020304" pitchFamily="18" charset="0"/>
              </a:rPr>
              <a:t>						</a:t>
            </a:r>
            <a:r>
              <a:rPr lang="en-GB" dirty="0">
                <a:effectLst/>
                <a:latin typeface="+mn-lt"/>
                <a:ea typeface="Times New Roman" panose="02020603050405020304" pitchFamily="18" charset="0"/>
                <a:cs typeface="Arial" panose="020B0604020202020204" pitchFamily="34" charset="0"/>
              </a:rPr>
              <a:t>Albert Einstein</a:t>
            </a:r>
            <a:endParaRPr lang="en-GB" dirty="0">
              <a:effectLst/>
              <a:latin typeface="+mn-lt"/>
              <a:ea typeface="Calibri" panose="020F0502020204030204" pitchFamily="34" charset="0"/>
              <a:cs typeface="Arial" panose="020B0604020202020204" pitchFamily="34" charset="0"/>
            </a:endParaRPr>
          </a:p>
          <a:p>
            <a:pPr marL="342900" indent="-342900">
              <a:buFont typeface="Arial" panose="020B0604020202020204" pitchFamily="34" charset="0"/>
              <a:buChar char="•"/>
              <a:defRPr/>
            </a:pPr>
            <a:endParaRPr lang="de-CH" sz="2000" dirty="0">
              <a:solidFill>
                <a:srgbClr val="212121"/>
              </a:solidFill>
              <a:latin typeface="+mn-lt"/>
            </a:endParaRPr>
          </a:p>
          <a:p>
            <a:pPr marL="342900" indent="-342900">
              <a:buFont typeface="Arial" panose="020B0604020202020204" pitchFamily="34" charset="0"/>
              <a:buChar char="•"/>
              <a:defRPr/>
            </a:pPr>
            <a:endParaRPr lang="de-CH" sz="2000" dirty="0">
              <a:solidFill>
                <a:srgbClr val="212121"/>
              </a:solidFill>
              <a:latin typeface="+mn-lt"/>
            </a:endParaRPr>
          </a:p>
          <a:p>
            <a:pPr marL="342900" indent="-342900">
              <a:buFont typeface="Arial" panose="020B0604020202020204" pitchFamily="34" charset="0"/>
              <a:buChar char="•"/>
              <a:defRPr/>
            </a:pPr>
            <a:r>
              <a:rPr lang="de-CH" sz="2000" dirty="0">
                <a:solidFill>
                  <a:srgbClr val="212121"/>
                </a:solidFill>
                <a:latin typeface="BlinkMacSystemFont"/>
              </a:rPr>
              <a:t>Ein multidisziplinärer Ansatz ist am effektivsten</a:t>
            </a:r>
          </a:p>
          <a:p>
            <a:pPr marL="342900" indent="-342900">
              <a:buFont typeface="Arial" panose="020B0604020202020204" pitchFamily="34" charset="0"/>
              <a:buChar char="•"/>
              <a:defRPr/>
            </a:pPr>
            <a:endParaRPr lang="de-CH" sz="2000" dirty="0">
              <a:solidFill>
                <a:srgbClr val="212121"/>
              </a:solidFill>
              <a:latin typeface="BlinkMacSystemFont"/>
            </a:endParaRPr>
          </a:p>
          <a:p>
            <a:pPr marL="342900" indent="-342900">
              <a:buFont typeface="Arial" panose="020B0604020202020204" pitchFamily="34" charset="0"/>
              <a:buChar char="•"/>
              <a:defRPr/>
            </a:pPr>
            <a:endParaRPr lang="de-CH" sz="2000" dirty="0">
              <a:solidFill>
                <a:srgbClr val="212121"/>
              </a:solidFill>
              <a:latin typeface="BlinkMacSystemFont"/>
            </a:endParaRPr>
          </a:p>
          <a:p>
            <a:pPr marL="342900" indent="-342900">
              <a:buFont typeface="Arial" panose="020B0604020202020204" pitchFamily="34" charset="0"/>
              <a:buChar char="•"/>
              <a:defRPr/>
            </a:pPr>
            <a:endParaRPr lang="de-CH" dirty="0">
              <a:solidFill>
                <a:srgbClr val="212121"/>
              </a:solidFill>
              <a:latin typeface="BlinkMacSystemFont"/>
            </a:endParaRPr>
          </a:p>
          <a:p>
            <a:pPr marL="342900" indent="-342900">
              <a:buFont typeface="Arial" panose="020B0604020202020204" pitchFamily="34" charset="0"/>
              <a:buChar char="•"/>
              <a:defRPr/>
            </a:pPr>
            <a:endParaRPr lang="en-GB" dirty="0">
              <a:solidFill>
                <a:srgbClr val="212121"/>
              </a:solidFill>
              <a:latin typeface="BlinkMacSystemFont"/>
            </a:endParaRPr>
          </a:p>
          <a:p>
            <a:pPr>
              <a:buFont typeface="Arial" panose="020B0604020202020204" pitchFamily="34" charset="0"/>
              <a:buChar char="•"/>
              <a:defRPr/>
            </a:pPr>
            <a:endParaRPr lang="de-CH" altLang="en-US" dirty="0">
              <a:solidFill>
                <a:srgbClr val="0D0D0D"/>
              </a:solidFill>
              <a:latin typeface="Söhne"/>
            </a:endParaRPr>
          </a:p>
        </p:txBody>
      </p:sp>
      <p:sp>
        <p:nvSpPr>
          <p:cNvPr id="5" name="TextBox 4">
            <a:extLst>
              <a:ext uri="{FF2B5EF4-FFF2-40B4-BE49-F238E27FC236}">
                <a16:creationId xmlns:a16="http://schemas.microsoft.com/office/drawing/2014/main" id="{2FABB20F-28AD-D354-CB4E-C9E67C7BDB82}"/>
              </a:ext>
            </a:extLst>
          </p:cNvPr>
          <p:cNvSpPr txBox="1"/>
          <p:nvPr/>
        </p:nvSpPr>
        <p:spPr>
          <a:xfrm>
            <a:off x="323850" y="115888"/>
            <a:ext cx="8640763" cy="1139825"/>
          </a:xfrm>
          <a:prstGeom prst="rect">
            <a:avLst/>
          </a:prstGeom>
          <a:noFill/>
        </p:spPr>
        <p:txBody>
          <a:bodyPr>
            <a:spAutoFit/>
          </a:bodyPr>
          <a:lstStyle/>
          <a:p>
            <a:pPr>
              <a:defRPr/>
            </a:pPr>
            <a:r>
              <a:rPr lang="de-DE" altLang="en-US" sz="2000" b="1" dirty="0">
                <a:solidFill>
                  <a:srgbClr val="212121"/>
                </a:solidFill>
                <a:latin typeface="+mn-lt"/>
              </a:rPr>
              <a:t>Myofascial </a:t>
            </a:r>
            <a:r>
              <a:rPr lang="de-DE" altLang="en-US" sz="2000" b="1" dirty="0" err="1">
                <a:solidFill>
                  <a:srgbClr val="212121"/>
                </a:solidFill>
                <a:latin typeface="+mn-lt"/>
              </a:rPr>
              <a:t>Pelvic</a:t>
            </a:r>
            <a:r>
              <a:rPr lang="de-DE" altLang="en-US" sz="2000" b="1" dirty="0">
                <a:solidFill>
                  <a:srgbClr val="212121"/>
                </a:solidFill>
                <a:latin typeface="+mn-lt"/>
              </a:rPr>
              <a:t> Pain: Best Orientation and Clinical Practice. Position </a:t>
            </a:r>
            <a:r>
              <a:rPr lang="de-DE" altLang="en-US" sz="2000" b="1" dirty="0" err="1">
                <a:solidFill>
                  <a:srgbClr val="212121"/>
                </a:solidFill>
                <a:latin typeface="+mn-lt"/>
              </a:rPr>
              <a:t>of</a:t>
            </a:r>
            <a:r>
              <a:rPr lang="de-DE" altLang="en-US" sz="2000" b="1" dirty="0">
                <a:solidFill>
                  <a:srgbClr val="212121"/>
                </a:solidFill>
                <a:latin typeface="+mn-lt"/>
              </a:rPr>
              <a:t> </a:t>
            </a:r>
            <a:r>
              <a:rPr lang="de-DE" altLang="en-US" sz="2000" b="1" dirty="0" err="1">
                <a:solidFill>
                  <a:srgbClr val="212121"/>
                </a:solidFill>
                <a:latin typeface="+mn-lt"/>
              </a:rPr>
              <a:t>the</a:t>
            </a:r>
            <a:r>
              <a:rPr lang="de-DE" altLang="en-US" sz="2000" b="1" dirty="0">
                <a:solidFill>
                  <a:srgbClr val="212121"/>
                </a:solidFill>
                <a:latin typeface="+mn-lt"/>
              </a:rPr>
              <a:t> European </a:t>
            </a:r>
            <a:r>
              <a:rPr lang="de-DE" altLang="en-US" sz="2000" b="1" dirty="0" err="1">
                <a:solidFill>
                  <a:srgbClr val="212121"/>
                </a:solidFill>
                <a:latin typeface="+mn-lt"/>
              </a:rPr>
              <a:t>Association</a:t>
            </a:r>
            <a:r>
              <a:rPr lang="de-DE" altLang="en-US" sz="2000" b="1" dirty="0">
                <a:solidFill>
                  <a:srgbClr val="212121"/>
                </a:solidFill>
                <a:latin typeface="+mn-lt"/>
              </a:rPr>
              <a:t> </a:t>
            </a:r>
            <a:r>
              <a:rPr lang="de-DE" altLang="en-US" sz="2000" b="1" dirty="0" err="1">
                <a:solidFill>
                  <a:srgbClr val="212121"/>
                </a:solidFill>
                <a:latin typeface="+mn-lt"/>
              </a:rPr>
              <a:t>of</a:t>
            </a:r>
            <a:r>
              <a:rPr lang="de-DE" altLang="en-US" sz="2000" b="1" dirty="0">
                <a:solidFill>
                  <a:srgbClr val="212121"/>
                </a:solidFill>
                <a:latin typeface="+mn-lt"/>
              </a:rPr>
              <a:t> </a:t>
            </a:r>
            <a:r>
              <a:rPr lang="de-DE" altLang="en-US" sz="2000" b="1" dirty="0" err="1">
                <a:solidFill>
                  <a:srgbClr val="212121"/>
                </a:solidFill>
                <a:latin typeface="+mn-lt"/>
              </a:rPr>
              <a:t>Urology</a:t>
            </a:r>
            <a:r>
              <a:rPr lang="de-DE" altLang="en-US" sz="2000" b="1" dirty="0">
                <a:solidFill>
                  <a:srgbClr val="212121"/>
                </a:solidFill>
                <a:latin typeface="+mn-lt"/>
              </a:rPr>
              <a:t> Guidelines Panel on </a:t>
            </a:r>
            <a:r>
              <a:rPr lang="de-DE" altLang="en-US" sz="2000" b="1" dirty="0" err="1">
                <a:solidFill>
                  <a:srgbClr val="212121"/>
                </a:solidFill>
                <a:latin typeface="+mn-lt"/>
              </a:rPr>
              <a:t>Chronic</a:t>
            </a:r>
            <a:r>
              <a:rPr lang="de-DE" altLang="en-US" sz="2000" b="1" dirty="0">
                <a:solidFill>
                  <a:srgbClr val="212121"/>
                </a:solidFill>
                <a:latin typeface="+mn-lt"/>
              </a:rPr>
              <a:t> </a:t>
            </a:r>
            <a:r>
              <a:rPr lang="de-DE" altLang="en-US" sz="2000" b="1" dirty="0" err="1">
                <a:solidFill>
                  <a:srgbClr val="212121"/>
                </a:solidFill>
                <a:latin typeface="+mn-lt"/>
              </a:rPr>
              <a:t>Pelvic</a:t>
            </a:r>
            <a:r>
              <a:rPr lang="de-DE" altLang="en-US" sz="2000" b="1" dirty="0">
                <a:solidFill>
                  <a:srgbClr val="212121"/>
                </a:solidFill>
                <a:latin typeface="+mn-lt"/>
              </a:rPr>
              <a:t> Pain        </a:t>
            </a:r>
            <a:r>
              <a:rPr lang="de-DE" altLang="en-US" sz="1400" dirty="0">
                <a:solidFill>
                  <a:srgbClr val="212121"/>
                </a:solidFill>
                <a:latin typeface="+mn-lt"/>
              </a:rPr>
              <a:t>Abreu-Mendes P, Baranowski AP., </a:t>
            </a:r>
            <a:r>
              <a:rPr lang="de-DE" altLang="en-US" sz="1400" dirty="0" err="1">
                <a:solidFill>
                  <a:srgbClr val="212121"/>
                </a:solidFill>
                <a:latin typeface="+mn-lt"/>
              </a:rPr>
              <a:t>Berghmans</a:t>
            </a:r>
            <a:r>
              <a:rPr lang="de-DE" altLang="en-US" sz="1400" dirty="0">
                <a:solidFill>
                  <a:srgbClr val="212121"/>
                </a:solidFill>
                <a:latin typeface="+mn-lt"/>
              </a:rPr>
              <a:t> B., </a:t>
            </a:r>
            <a:r>
              <a:rPr lang="de-DE" altLang="en-US" sz="1400" dirty="0" err="1">
                <a:solidFill>
                  <a:srgbClr val="212121"/>
                </a:solidFill>
                <a:latin typeface="+mn-lt"/>
              </a:rPr>
              <a:t>Borovicka</a:t>
            </a:r>
            <a:r>
              <a:rPr lang="de-DE" altLang="en-US" sz="1400" dirty="0">
                <a:solidFill>
                  <a:srgbClr val="212121"/>
                </a:solidFill>
                <a:latin typeface="+mn-lt"/>
              </a:rPr>
              <a:t> J., </a:t>
            </a:r>
            <a:r>
              <a:rPr lang="de-DE" altLang="en-US" sz="1400" dirty="0" err="1">
                <a:solidFill>
                  <a:srgbClr val="212121"/>
                </a:solidFill>
                <a:latin typeface="+mn-lt"/>
              </a:rPr>
              <a:t>Cotrell</a:t>
            </a:r>
            <a:r>
              <a:rPr lang="de-DE" altLang="en-US" sz="1400" dirty="0">
                <a:solidFill>
                  <a:srgbClr val="212121"/>
                </a:solidFill>
                <a:latin typeface="+mn-lt"/>
              </a:rPr>
              <a:t> M., Dinis-Oliveira P., </a:t>
            </a:r>
            <a:r>
              <a:rPr lang="de-DE" altLang="en-US" sz="1400" dirty="0" err="1">
                <a:solidFill>
                  <a:srgbClr val="212121"/>
                </a:solidFill>
                <a:latin typeface="+mn-lt"/>
              </a:rPr>
              <a:t>Elneil</a:t>
            </a:r>
            <a:r>
              <a:rPr lang="de-DE" altLang="en-US" sz="1400" dirty="0">
                <a:solidFill>
                  <a:srgbClr val="212121"/>
                </a:solidFill>
                <a:latin typeface="+mn-lt"/>
              </a:rPr>
              <a:t> S., Hughes J., </a:t>
            </a:r>
            <a:r>
              <a:rPr lang="de-DE" altLang="en-US" sz="1400" dirty="0" err="1">
                <a:solidFill>
                  <a:srgbClr val="212121"/>
                </a:solidFill>
                <a:latin typeface="+mn-lt"/>
              </a:rPr>
              <a:t>Messelinck</a:t>
            </a:r>
            <a:r>
              <a:rPr lang="de-DE" altLang="en-US" sz="1400" dirty="0">
                <a:solidFill>
                  <a:srgbClr val="212121"/>
                </a:solidFill>
                <a:latin typeface="+mn-lt"/>
              </a:rPr>
              <a:t> BEJ., </a:t>
            </a:r>
            <a:r>
              <a:rPr lang="de-DE" altLang="en-US" sz="1400" dirty="0" err="1">
                <a:solidFill>
                  <a:srgbClr val="212121"/>
                </a:solidFill>
                <a:latin typeface="+mn-lt"/>
              </a:rPr>
              <a:t>Tidman</a:t>
            </a:r>
            <a:r>
              <a:rPr lang="de-DE" altLang="en-US" sz="1400" dirty="0">
                <a:solidFill>
                  <a:srgbClr val="212121"/>
                </a:solidFill>
                <a:latin typeface="+mn-lt"/>
              </a:rPr>
              <a:t> V., Pinto R., </a:t>
            </a:r>
            <a:r>
              <a:rPr lang="de-DE" altLang="en-US" sz="1400" dirty="0" err="1">
                <a:solidFill>
                  <a:srgbClr val="212121"/>
                </a:solidFill>
                <a:latin typeface="+mn-lt"/>
              </a:rPr>
              <a:t>Tornic</a:t>
            </a:r>
            <a:r>
              <a:rPr lang="de-DE" altLang="en-US" sz="1400" dirty="0">
                <a:solidFill>
                  <a:srgbClr val="212121"/>
                </a:solidFill>
                <a:latin typeface="+mn-lt"/>
              </a:rPr>
              <a:t> J.,  Flink I., Parsons  BA., Zumstein V., Engeler DS. </a:t>
            </a:r>
            <a:r>
              <a:rPr lang="de-DE" altLang="en-US" sz="1400" dirty="0"/>
              <a:t> </a:t>
            </a:r>
            <a:r>
              <a:rPr lang="de-DE" altLang="en-US" sz="1400" i="1" dirty="0"/>
              <a:t>Eur. </a:t>
            </a:r>
            <a:r>
              <a:rPr lang="de-DE" altLang="en-US" sz="1400" i="1" dirty="0" err="1"/>
              <a:t>Urol</a:t>
            </a:r>
            <a:r>
              <a:rPr lang="de-DE" altLang="en-US" sz="1400" i="1" dirty="0"/>
              <a:t> Focus Jan 2023</a:t>
            </a:r>
            <a:endParaRPr lang="de-DE" altLang="en-US" sz="2000" b="1" dirty="0">
              <a:solidFill>
                <a:srgbClr val="212121"/>
              </a:solidFill>
              <a:latin typeface="+mn-lt"/>
            </a:endParaRPr>
          </a:p>
        </p:txBody>
      </p:sp>
      <p:sp>
        <p:nvSpPr>
          <p:cNvPr id="6" name="TextBox 5">
            <a:extLst>
              <a:ext uri="{FF2B5EF4-FFF2-40B4-BE49-F238E27FC236}">
                <a16:creationId xmlns:a16="http://schemas.microsoft.com/office/drawing/2014/main" id="{06526384-F81E-91BD-8BCE-3762680D998C}"/>
              </a:ext>
            </a:extLst>
          </p:cNvPr>
          <p:cNvSpPr txBox="1"/>
          <p:nvPr/>
        </p:nvSpPr>
        <p:spPr>
          <a:xfrm rot="740641">
            <a:off x="5934075" y="1023938"/>
            <a:ext cx="2733675" cy="461962"/>
          </a:xfrm>
          <a:prstGeom prst="rect">
            <a:avLst/>
          </a:prstGeom>
          <a:solidFill>
            <a:schemeClr val="accent2">
              <a:lumMod val="40000"/>
              <a:lumOff val="60000"/>
            </a:schemeClr>
          </a:solidFill>
        </p:spPr>
        <p:txBody>
          <a:bodyPr wrap="none">
            <a:spAutoFit/>
          </a:bodyPr>
          <a:lstStyle/>
          <a:p>
            <a:pPr>
              <a:defRPr/>
            </a:pPr>
            <a:r>
              <a:rPr lang="de-CH" sz="2400" dirty="0"/>
              <a:t>Take Home Message</a:t>
            </a:r>
            <a:endParaRPr lang="en-GB" sz="2400" dirty="0"/>
          </a:p>
        </p:txBody>
      </p:sp>
      <p:pic>
        <p:nvPicPr>
          <p:cNvPr id="40969" name="Picture 9" descr="LeMO Albert Einstein">
            <a:extLst>
              <a:ext uri="{FF2B5EF4-FFF2-40B4-BE49-F238E27FC236}">
                <a16:creationId xmlns:a16="http://schemas.microsoft.com/office/drawing/2014/main" id="{81EF0B5A-F5E4-200C-BE10-6B26971DA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030105"/>
            <a:ext cx="830163" cy="1482435"/>
          </a:xfrm>
          <a:prstGeom prst="rect">
            <a:avLst/>
          </a:prstGeom>
          <a:noFill/>
          <a:extLst>
            <a:ext uri="{909E8E84-426E-40DD-AFC4-6F175D3DCCD1}">
              <a14:hiddenFill xmlns:a14="http://schemas.microsoft.com/office/drawing/2010/main">
                <a:solidFill>
                  <a:srgbClr val="FFFFFF"/>
                </a:solidFill>
              </a14:hiddenFill>
            </a:ext>
          </a:extLst>
        </p:spPr>
      </p:pic>
      <p:pic>
        <p:nvPicPr>
          <p:cNvPr id="40977" name="Picture 17" descr="Funny Gift Let's Work Together Sticker by Jeff Creation - Fine Art America">
            <a:extLst>
              <a:ext uri="{FF2B5EF4-FFF2-40B4-BE49-F238E27FC236}">
                <a16:creationId xmlns:a16="http://schemas.microsoft.com/office/drawing/2014/main" id="{B6526070-A130-B0D7-F4AD-41C95FC30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67053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xEl>
                                              <p:pRg st="8" end="8"/>
                                            </p:txEl>
                                          </p:spTgt>
                                        </p:tgtEl>
                                        <p:attrNameLst>
                                          <p:attrName>style.visibility</p:attrName>
                                        </p:attrNameLst>
                                      </p:cBhvr>
                                      <p:to>
                                        <p:strVal val="visible"/>
                                      </p:to>
                                    </p:set>
                                    <p:animEffect transition="in" filter="fade">
                                      <p:cBhvr>
                                        <p:cTn id="7" dur="500"/>
                                        <p:tgtEl>
                                          <p:spTgt spid="77827">
                                            <p:txEl>
                                              <p:pRg st="8" end="8"/>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0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object 4">
            <a:extLst>
              <a:ext uri="{FF2B5EF4-FFF2-40B4-BE49-F238E27FC236}">
                <a16:creationId xmlns:a16="http://schemas.microsoft.com/office/drawing/2014/main" id="{33828D3F-BA63-F96C-CB8E-9E62998A0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557338"/>
            <a:ext cx="4068762"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feld 6">
            <a:extLst>
              <a:ext uri="{FF2B5EF4-FFF2-40B4-BE49-F238E27FC236}">
                <a16:creationId xmlns:a16="http://schemas.microsoft.com/office/drawing/2014/main" id="{1EAC43C8-C6A3-C468-0B1B-3C8488EE76BA}"/>
              </a:ext>
            </a:extLst>
          </p:cNvPr>
          <p:cNvSpPr txBox="1">
            <a:spLocks noChangeArrowheads="1"/>
          </p:cNvSpPr>
          <p:nvPr/>
        </p:nvSpPr>
        <p:spPr bwMode="auto">
          <a:xfrm>
            <a:off x="107950" y="157163"/>
            <a:ext cx="6335713" cy="76993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de-CH" altLang="de-DE" sz="2000" b="1" dirty="0"/>
              <a:t>EAU GUIDELINES ON CHRONIC PELVIC PAIN</a:t>
            </a:r>
            <a:br>
              <a:rPr lang="de-CH" altLang="de-DE" sz="1600" dirty="0"/>
            </a:br>
            <a:r>
              <a:rPr lang="de-CH" altLang="de-DE" sz="1200" dirty="0">
                <a:solidFill>
                  <a:prstClr val="black"/>
                </a:solidFill>
                <a:latin typeface="Calibri"/>
                <a:cs typeface="+mn-cs"/>
              </a:rPr>
              <a:t>D. Engeler, A.P. Baranowski, B. </a:t>
            </a:r>
            <a:r>
              <a:rPr lang="de-CH" altLang="de-DE" sz="1200" dirty="0" err="1">
                <a:solidFill>
                  <a:prstClr val="black"/>
                </a:solidFill>
                <a:latin typeface="Calibri"/>
                <a:cs typeface="+mn-cs"/>
              </a:rPr>
              <a:t>Berghmans</a:t>
            </a:r>
            <a:r>
              <a:rPr lang="de-CH" altLang="de-DE" sz="1200" dirty="0">
                <a:solidFill>
                  <a:prstClr val="black"/>
                </a:solidFill>
                <a:latin typeface="Calibri"/>
                <a:cs typeface="+mn-cs"/>
              </a:rPr>
              <a:t>, J. Birch, J. </a:t>
            </a:r>
            <a:r>
              <a:rPr lang="de-CH" altLang="de-DE" sz="1200" dirty="0" err="1">
                <a:solidFill>
                  <a:prstClr val="black"/>
                </a:solidFill>
                <a:latin typeface="Calibri"/>
                <a:cs typeface="+mn-cs"/>
              </a:rPr>
              <a:t>Borovicka</a:t>
            </a:r>
            <a:r>
              <a:rPr lang="de-CH" altLang="de-DE" sz="1200" dirty="0">
                <a:solidFill>
                  <a:prstClr val="black"/>
                </a:solidFill>
                <a:latin typeface="Calibri"/>
                <a:cs typeface="+mn-cs"/>
              </a:rPr>
              <a:t>, A.M. </a:t>
            </a:r>
            <a:r>
              <a:rPr lang="de-CH" altLang="de-DE" sz="1200" dirty="0" err="1">
                <a:solidFill>
                  <a:prstClr val="black"/>
                </a:solidFill>
                <a:latin typeface="Calibri"/>
                <a:cs typeface="+mn-cs"/>
              </a:rPr>
              <a:t>Contrell</a:t>
            </a:r>
            <a:r>
              <a:rPr lang="de-CH" altLang="de-DE" sz="1200" dirty="0">
                <a:solidFill>
                  <a:prstClr val="black"/>
                </a:solidFill>
                <a:latin typeface="Calibri"/>
                <a:cs typeface="+mn-cs"/>
              </a:rPr>
              <a:t>, P. Dinis-Oliveira, </a:t>
            </a:r>
          </a:p>
          <a:p>
            <a:pPr eaLnBrk="1" hangingPunct="1">
              <a:spcBef>
                <a:spcPct val="0"/>
              </a:spcBef>
              <a:buFontTx/>
              <a:buNone/>
              <a:defRPr/>
            </a:pPr>
            <a:r>
              <a:rPr lang="de-CH" altLang="de-DE" sz="1200" dirty="0">
                <a:solidFill>
                  <a:prstClr val="black"/>
                </a:solidFill>
                <a:latin typeface="Calibri"/>
                <a:cs typeface="+mn-cs"/>
              </a:rPr>
              <a:t>S. </a:t>
            </a:r>
            <a:r>
              <a:rPr lang="de-CH" altLang="de-DE" sz="1200" dirty="0" err="1">
                <a:solidFill>
                  <a:prstClr val="black"/>
                </a:solidFill>
                <a:latin typeface="Calibri"/>
                <a:cs typeface="+mn-cs"/>
              </a:rPr>
              <a:t>Elneil</a:t>
            </a:r>
            <a:r>
              <a:rPr lang="de-CH" altLang="de-DE" sz="1200" dirty="0">
                <a:solidFill>
                  <a:prstClr val="black"/>
                </a:solidFill>
                <a:latin typeface="Calibri"/>
                <a:cs typeface="+mn-cs"/>
              </a:rPr>
              <a:t>, J. Hughes, E.J. Messelink, R.A. Pinto, M.L. van </a:t>
            </a:r>
            <a:r>
              <a:rPr lang="de-CH" altLang="de-DE" sz="1200" dirty="0" err="1">
                <a:solidFill>
                  <a:prstClr val="black"/>
                </a:solidFill>
                <a:latin typeface="Calibri"/>
                <a:cs typeface="+mn-cs"/>
              </a:rPr>
              <a:t>Poelgeest</a:t>
            </a:r>
            <a:r>
              <a:rPr lang="de-CH" altLang="de-DE" sz="1200" dirty="0">
                <a:solidFill>
                  <a:prstClr val="black"/>
                </a:solidFill>
                <a:latin typeface="Calibri"/>
                <a:cs typeface="+mn-cs"/>
              </a:rPr>
              <a:t>, V. </a:t>
            </a:r>
            <a:r>
              <a:rPr lang="de-CH" altLang="de-DE" sz="1200" dirty="0" err="1">
                <a:solidFill>
                  <a:prstClr val="black"/>
                </a:solidFill>
                <a:latin typeface="Calibri"/>
                <a:cs typeface="+mn-cs"/>
              </a:rPr>
              <a:t>Tidman</a:t>
            </a:r>
            <a:r>
              <a:rPr lang="de-CH" altLang="de-DE" sz="1200" dirty="0">
                <a:solidFill>
                  <a:prstClr val="black"/>
                </a:solidFill>
                <a:latin typeface="Calibri"/>
                <a:cs typeface="+mn-cs"/>
              </a:rPr>
              <a:t>,  A.C. de C. Williams</a:t>
            </a:r>
          </a:p>
        </p:txBody>
      </p:sp>
      <p:pic>
        <p:nvPicPr>
          <p:cNvPr id="5124" name="Picture 5">
            <a:extLst>
              <a:ext uri="{FF2B5EF4-FFF2-40B4-BE49-F238E27FC236}">
                <a16:creationId xmlns:a16="http://schemas.microsoft.com/office/drawing/2014/main" id="{727B11DE-4882-83E3-71FD-5B516E7D5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9863"/>
            <a:ext cx="286385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a:extLst>
              <a:ext uri="{FF2B5EF4-FFF2-40B4-BE49-F238E27FC236}">
                <a16:creationId xmlns:a16="http://schemas.microsoft.com/office/drawing/2014/main" id="{0070633A-0DB1-73D4-0A5E-A0EA32FDFD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6397625"/>
            <a:ext cx="31353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2">
            <a:extLst>
              <a:ext uri="{FF2B5EF4-FFF2-40B4-BE49-F238E27FC236}">
                <a16:creationId xmlns:a16="http://schemas.microsoft.com/office/drawing/2014/main" id="{BD24AC16-52CC-3B0B-27B8-F5ABC8C10F34}"/>
              </a:ext>
            </a:extLst>
          </p:cNvPr>
          <p:cNvSpPr txBox="1">
            <a:spLocks/>
          </p:cNvSpPr>
          <p:nvPr/>
        </p:nvSpPr>
        <p:spPr bwMode="auto">
          <a:xfrm>
            <a:off x="4572000" y="1412875"/>
            <a:ext cx="4176713" cy="2962275"/>
          </a:xfrm>
          <a:prstGeom prst="rect">
            <a:avLst/>
          </a:prstGeom>
          <a:solidFill>
            <a:schemeClr val="accent2">
              <a:lumMod val="20000"/>
              <a:lumOff val="80000"/>
            </a:schemeClr>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GB" sz="1800" b="1" dirty="0"/>
              <a:t>Definition:</a:t>
            </a:r>
          </a:p>
          <a:p>
            <a:pPr marL="0" indent="0">
              <a:spcBef>
                <a:spcPts val="0"/>
              </a:spcBef>
              <a:buFont typeface="Arial" panose="020B0604020202020204" pitchFamily="34" charset="0"/>
              <a:buNone/>
              <a:defRPr/>
            </a:pPr>
            <a:r>
              <a:rPr lang="en-GB" sz="1800" dirty="0"/>
              <a:t>Chronic primary pelvic pain syndrome (CPPPS) is the occurrence of chronic pain when there is no proven infection or other obvious local pathology that may account for the pain. It is often associated with negative cognitive, behavioural, sexual or emotional consequences, as well as with symptoms suggestive of LUT, sexual, bowel or gynaecological dysfunction</a:t>
            </a:r>
          </a:p>
          <a:p>
            <a:pPr marL="0" indent="0">
              <a:spcBef>
                <a:spcPts val="0"/>
              </a:spcBef>
              <a:buFont typeface="Arial" panose="020B0604020202020204" pitchFamily="34" charset="0"/>
              <a:buNone/>
              <a:defRPr/>
            </a:pPr>
            <a:endParaRPr lang="en-GB" sz="1800" dirty="0"/>
          </a:p>
          <a:p>
            <a:pPr>
              <a:spcBef>
                <a:spcPts val="0"/>
              </a:spcBef>
              <a:defRPr/>
            </a:pPr>
            <a:endParaRPr lang="en-GB" sz="1800" dirty="0"/>
          </a:p>
          <a:p>
            <a:pPr>
              <a:spcBef>
                <a:spcPts val="0"/>
              </a:spcBef>
              <a:defRPr/>
            </a:pPr>
            <a:endParaRPr lang="en-GB" sz="1800" dirty="0"/>
          </a:p>
          <a:p>
            <a:pPr>
              <a:spcBef>
                <a:spcPts val="0"/>
              </a:spcBef>
              <a:defRPr/>
            </a:pPr>
            <a:endParaRPr lang="de-CH" sz="1400" b="1" dirty="0"/>
          </a:p>
          <a:p>
            <a:pPr>
              <a:spcBef>
                <a:spcPts val="0"/>
              </a:spcBef>
              <a:defRPr/>
            </a:pPr>
            <a:endParaRPr lang="en-GB" sz="2000" b="1" dirty="0"/>
          </a:p>
          <a:p>
            <a:pPr>
              <a:spcBef>
                <a:spcPts val="0"/>
              </a:spcBef>
              <a:defRPr/>
            </a:pPr>
            <a:endParaRPr lang="en-GB" sz="2000" b="1" dirty="0"/>
          </a:p>
          <a:p>
            <a:pPr>
              <a:spcBef>
                <a:spcPts val="0"/>
              </a:spcBef>
              <a:defRPr/>
            </a:pPr>
            <a:endParaRPr lang="en-GB" sz="2000" b="1" dirty="0"/>
          </a:p>
          <a:p>
            <a:pPr>
              <a:spcBef>
                <a:spcPts val="0"/>
              </a:spcBef>
              <a:defRPr/>
            </a:pPr>
            <a:endParaRPr lang="en-GB" sz="2000" b="1" dirty="0"/>
          </a:p>
          <a:p>
            <a:pPr>
              <a:spcBef>
                <a:spcPts val="0"/>
              </a:spcBef>
              <a:defRPr/>
            </a:pPr>
            <a:endParaRPr lang="en-GB" sz="2000" b="1" dirty="0"/>
          </a:p>
          <a:p>
            <a:pPr>
              <a:spcBef>
                <a:spcPts val="0"/>
              </a:spcBef>
              <a:defRPr/>
            </a:pPr>
            <a:endParaRPr lang="en-GB" sz="2000" b="1" dirty="0"/>
          </a:p>
          <a:p>
            <a:pPr>
              <a:spcBef>
                <a:spcPts val="0"/>
              </a:spcBef>
              <a:defRPr/>
            </a:pPr>
            <a:endParaRPr lang="en-GB" sz="2000" b="1" dirty="0"/>
          </a:p>
        </p:txBody>
      </p:sp>
      <p:pic>
        <p:nvPicPr>
          <p:cNvPr id="5127" name="Picture 4">
            <a:extLst>
              <a:ext uri="{FF2B5EF4-FFF2-40B4-BE49-F238E27FC236}">
                <a16:creationId xmlns:a16="http://schemas.microsoft.com/office/drawing/2014/main" id="{F665E94C-DF21-10E7-54D7-971F5DE9D2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nhaltsplatzhalter 3">
            <a:extLst>
              <a:ext uri="{FF2B5EF4-FFF2-40B4-BE49-F238E27FC236}">
                <a16:creationId xmlns:a16="http://schemas.microsoft.com/office/drawing/2014/main" id="{2F78E5EB-CF71-9E80-C802-A234A2A831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0"/>
            <a:ext cx="6858000" cy="6858000"/>
          </a:xfrm>
        </p:spPr>
      </p:pic>
      <p:sp>
        <p:nvSpPr>
          <p:cNvPr id="6147" name="Textfeld 6">
            <a:extLst>
              <a:ext uri="{FF2B5EF4-FFF2-40B4-BE49-F238E27FC236}">
                <a16:creationId xmlns:a16="http://schemas.microsoft.com/office/drawing/2014/main" id="{71F6931F-94AB-E927-1741-71C2051DD466}"/>
              </a:ext>
            </a:extLst>
          </p:cNvPr>
          <p:cNvSpPr txBox="1">
            <a:spLocks noChangeArrowheads="1"/>
          </p:cNvSpPr>
          <p:nvPr/>
        </p:nvSpPr>
        <p:spPr bwMode="auto">
          <a:xfrm>
            <a:off x="6394450" y="4962525"/>
            <a:ext cx="1216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a:solidFill>
                  <a:schemeClr val="bg1"/>
                </a:solidFill>
              </a:rPr>
              <a:t>vulvar pain</a:t>
            </a:r>
          </a:p>
          <a:p>
            <a:endParaRPr lang="en-GB" altLang="de-DE">
              <a:solidFill>
                <a:schemeClr val="bg1"/>
              </a:solidFill>
            </a:endParaRPr>
          </a:p>
        </p:txBody>
      </p:sp>
      <p:sp>
        <p:nvSpPr>
          <p:cNvPr id="6148" name="Textfeld 7">
            <a:extLst>
              <a:ext uri="{FF2B5EF4-FFF2-40B4-BE49-F238E27FC236}">
                <a16:creationId xmlns:a16="http://schemas.microsoft.com/office/drawing/2014/main" id="{D329684B-5D25-C3B0-BCAF-D1376B09D7D0}"/>
              </a:ext>
            </a:extLst>
          </p:cNvPr>
          <p:cNvSpPr txBox="1">
            <a:spLocks noChangeArrowheads="1"/>
          </p:cNvSpPr>
          <p:nvPr/>
        </p:nvSpPr>
        <p:spPr bwMode="auto">
          <a:xfrm>
            <a:off x="2119313" y="5126038"/>
            <a:ext cx="207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de-DE">
              <a:solidFill>
                <a:schemeClr val="bg1"/>
              </a:solidFill>
            </a:endParaRPr>
          </a:p>
          <a:p>
            <a:r>
              <a:rPr lang="en-GB" altLang="de-DE">
                <a:solidFill>
                  <a:schemeClr val="bg1"/>
                </a:solidFill>
              </a:rPr>
              <a:t>prostate pain</a:t>
            </a:r>
          </a:p>
          <a:p>
            <a:r>
              <a:rPr lang="en-GB" altLang="de-DE">
                <a:solidFill>
                  <a:schemeClr val="bg1"/>
                </a:solidFill>
              </a:rPr>
              <a:t>penile pain</a:t>
            </a:r>
          </a:p>
          <a:p>
            <a:r>
              <a:rPr lang="en-GB" altLang="de-DE">
                <a:solidFill>
                  <a:schemeClr val="bg1"/>
                </a:solidFill>
              </a:rPr>
              <a:t>scrotal pain</a:t>
            </a:r>
          </a:p>
        </p:txBody>
      </p:sp>
      <p:sp>
        <p:nvSpPr>
          <p:cNvPr id="6149" name="Textfeld 10">
            <a:extLst>
              <a:ext uri="{FF2B5EF4-FFF2-40B4-BE49-F238E27FC236}">
                <a16:creationId xmlns:a16="http://schemas.microsoft.com/office/drawing/2014/main" id="{8BC949A1-EB75-77F6-1CF7-645F5F332CDB}"/>
              </a:ext>
            </a:extLst>
          </p:cNvPr>
          <p:cNvSpPr txBox="1">
            <a:spLocks noChangeArrowheads="1"/>
          </p:cNvSpPr>
          <p:nvPr/>
        </p:nvSpPr>
        <p:spPr bwMode="auto">
          <a:xfrm>
            <a:off x="1787525" y="641350"/>
            <a:ext cx="26304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a:solidFill>
                  <a:schemeClr val="bg1"/>
                </a:solidFill>
              </a:rPr>
              <a:t>  </a:t>
            </a:r>
          </a:p>
          <a:p>
            <a:endParaRPr lang="en-GB" altLang="de-DE">
              <a:solidFill>
                <a:schemeClr val="bg1"/>
              </a:solidFill>
            </a:endParaRPr>
          </a:p>
          <a:p>
            <a:endParaRPr lang="en-GB" altLang="de-DE">
              <a:solidFill>
                <a:schemeClr val="bg1"/>
              </a:solidFill>
            </a:endParaRPr>
          </a:p>
          <a:p>
            <a:r>
              <a:rPr lang="en-GB" altLang="de-DE">
                <a:solidFill>
                  <a:schemeClr val="bg1"/>
                </a:solidFill>
              </a:rPr>
              <a:t>  anal pain syndrom</a:t>
            </a:r>
          </a:p>
          <a:p>
            <a:r>
              <a:rPr lang="en-GB" altLang="de-DE">
                <a:solidFill>
                  <a:schemeClr val="bg1"/>
                </a:solidFill>
              </a:rPr>
              <a:t>  IBS  </a:t>
            </a:r>
          </a:p>
          <a:p>
            <a:r>
              <a:rPr lang="en-GB" altLang="de-DE">
                <a:solidFill>
                  <a:schemeClr val="bg1"/>
                </a:solidFill>
              </a:rPr>
              <a:t>  defaecation disorders</a:t>
            </a:r>
          </a:p>
        </p:txBody>
      </p:sp>
      <p:sp>
        <p:nvSpPr>
          <p:cNvPr id="6150" name="Textfeld 11">
            <a:extLst>
              <a:ext uri="{FF2B5EF4-FFF2-40B4-BE49-F238E27FC236}">
                <a16:creationId xmlns:a16="http://schemas.microsoft.com/office/drawing/2014/main" id="{7C4E51F1-169D-36C8-DD1F-580E0A61B577}"/>
              </a:ext>
            </a:extLst>
          </p:cNvPr>
          <p:cNvSpPr txBox="1">
            <a:spLocks noChangeArrowheads="1"/>
          </p:cNvSpPr>
          <p:nvPr/>
        </p:nvSpPr>
        <p:spPr bwMode="auto">
          <a:xfrm>
            <a:off x="6102350" y="2060575"/>
            <a:ext cx="166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a:solidFill>
                  <a:schemeClr val="bg1"/>
                </a:solidFill>
              </a:rPr>
              <a:t>sex related pain</a:t>
            </a:r>
          </a:p>
        </p:txBody>
      </p:sp>
      <p:sp>
        <p:nvSpPr>
          <p:cNvPr id="6151" name="Textfeld 12">
            <a:extLst>
              <a:ext uri="{FF2B5EF4-FFF2-40B4-BE49-F238E27FC236}">
                <a16:creationId xmlns:a16="http://schemas.microsoft.com/office/drawing/2014/main" id="{5539C250-8855-24C2-1442-87D3E73BB0D4}"/>
              </a:ext>
            </a:extLst>
          </p:cNvPr>
          <p:cNvSpPr txBox="1">
            <a:spLocks noChangeArrowheads="1"/>
          </p:cNvSpPr>
          <p:nvPr/>
        </p:nvSpPr>
        <p:spPr bwMode="auto">
          <a:xfrm>
            <a:off x="3779838" y="34290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a:t>Pelvic floor </a:t>
            </a:r>
          </a:p>
        </p:txBody>
      </p:sp>
      <p:sp>
        <p:nvSpPr>
          <p:cNvPr id="6152" name="Rechteck 15">
            <a:extLst>
              <a:ext uri="{FF2B5EF4-FFF2-40B4-BE49-F238E27FC236}">
                <a16:creationId xmlns:a16="http://schemas.microsoft.com/office/drawing/2014/main" id="{DD2E025A-485A-BAFC-320E-558AC757E706}"/>
              </a:ext>
            </a:extLst>
          </p:cNvPr>
          <p:cNvSpPr>
            <a:spLocks noChangeArrowheads="1"/>
          </p:cNvSpPr>
          <p:nvPr/>
        </p:nvSpPr>
        <p:spPr bwMode="auto">
          <a:xfrm>
            <a:off x="4344988" y="4478338"/>
            <a:ext cx="1419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a:solidFill>
                  <a:schemeClr val="bg1"/>
                </a:solidFill>
              </a:rPr>
              <a:t>bladder pain</a:t>
            </a:r>
          </a:p>
          <a:p>
            <a:r>
              <a:rPr lang="en-GB" altLang="de-DE">
                <a:solidFill>
                  <a:schemeClr val="bg1"/>
                </a:solidFill>
              </a:rPr>
              <a:t>urethral pain</a:t>
            </a:r>
          </a:p>
        </p:txBody>
      </p:sp>
      <p:sp>
        <p:nvSpPr>
          <p:cNvPr id="6153" name="Rechteck 16">
            <a:extLst>
              <a:ext uri="{FF2B5EF4-FFF2-40B4-BE49-F238E27FC236}">
                <a16:creationId xmlns:a16="http://schemas.microsoft.com/office/drawing/2014/main" id="{85C4FFCB-98CB-93D7-EFD8-433259D543D5}"/>
              </a:ext>
            </a:extLst>
          </p:cNvPr>
          <p:cNvSpPr>
            <a:spLocks noChangeArrowheads="1"/>
          </p:cNvSpPr>
          <p:nvPr/>
        </p:nvSpPr>
        <p:spPr bwMode="auto">
          <a:xfrm>
            <a:off x="4110038" y="6257925"/>
            <a:ext cx="2143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de-DE">
                <a:solidFill>
                  <a:schemeClr val="bg1"/>
                </a:solidFill>
              </a:rPr>
              <a:t>micturition disorders</a:t>
            </a:r>
          </a:p>
        </p:txBody>
      </p:sp>
      <p:sp>
        <p:nvSpPr>
          <p:cNvPr id="2" name="Ellipse 1">
            <a:extLst>
              <a:ext uri="{FF2B5EF4-FFF2-40B4-BE49-F238E27FC236}">
                <a16:creationId xmlns:a16="http://schemas.microsoft.com/office/drawing/2014/main" id="{B98EFCB2-2E63-D8B0-6019-5494DA2BFD59}"/>
              </a:ext>
            </a:extLst>
          </p:cNvPr>
          <p:cNvSpPr/>
          <p:nvPr/>
        </p:nvSpPr>
        <p:spPr>
          <a:xfrm>
            <a:off x="3746500" y="2708275"/>
            <a:ext cx="2794000" cy="152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err="1">
                <a:solidFill>
                  <a:srgbClr val="FF00FF"/>
                </a:solidFill>
              </a:rPr>
              <a:t>Muskulo</a:t>
            </a:r>
            <a:r>
              <a:rPr lang="en-GB" sz="3600" b="1" dirty="0">
                <a:solidFill>
                  <a:srgbClr val="FF00FF"/>
                </a:solidFill>
              </a:rPr>
              <a:t>-</a:t>
            </a:r>
            <a:r>
              <a:rPr lang="en-GB" sz="3600" b="1" dirty="0">
                <a:solidFill>
                  <a:schemeClr val="tx1"/>
                </a:solidFill>
              </a:rPr>
              <a:t> </a:t>
            </a:r>
            <a:r>
              <a:rPr lang="en-GB" sz="3600" b="1" dirty="0" err="1">
                <a:solidFill>
                  <a:srgbClr val="FF00FF"/>
                </a:solidFill>
              </a:rPr>
              <a:t>skelettal</a:t>
            </a:r>
            <a:endParaRPr lang="en-GB" sz="3600" b="1" dirty="0">
              <a:solidFill>
                <a:srgbClr val="FF00FF"/>
              </a:solidFill>
            </a:endParaRPr>
          </a:p>
        </p:txBody>
      </p:sp>
      <p:pic>
        <p:nvPicPr>
          <p:cNvPr id="6155" name="Picture 7">
            <a:extLst>
              <a:ext uri="{FF2B5EF4-FFF2-40B4-BE49-F238E27FC236}">
                <a16:creationId xmlns:a16="http://schemas.microsoft.com/office/drawing/2014/main" id="{04B423C2-E1C5-4BDA-A908-AB4FAF706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ldergebnis fÃ¼r musculoskeletal muscles and art">
            <a:extLst>
              <a:ext uri="{FF2B5EF4-FFF2-40B4-BE49-F238E27FC236}">
                <a16:creationId xmlns:a16="http://schemas.microsoft.com/office/drawing/2014/main" id="{50BD8430-EF30-48F7-3612-E6BAE6B40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0175"/>
            <a:ext cx="659765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27CFDE13-C525-EB7A-D0BE-CEAC73A44F67}"/>
              </a:ext>
            </a:extLst>
          </p:cNvPr>
          <p:cNvSpPr/>
          <p:nvPr/>
        </p:nvSpPr>
        <p:spPr>
          <a:xfrm>
            <a:off x="1614488" y="2746375"/>
            <a:ext cx="6894512" cy="830263"/>
          </a:xfrm>
          <a:prstGeom prst="rect">
            <a:avLst/>
          </a:prstGeom>
          <a:solidFill>
            <a:schemeClr val="tx1"/>
          </a:solidFill>
        </p:spPr>
        <p:txBody>
          <a:bodyPr>
            <a:spAutoFit/>
          </a:bodyPr>
          <a:lstStyle/>
          <a:p>
            <a:pPr algn="ctr" eaLnBrk="1" hangingPunct="1">
              <a:lnSpc>
                <a:spcPct val="150000"/>
              </a:lnSpc>
              <a:defRPr/>
            </a:pPr>
            <a:r>
              <a:rPr lang="en-GB" altLang="de-DE" sz="2400" dirty="0">
                <a:solidFill>
                  <a:schemeClr val="bg2">
                    <a:lumMod val="75000"/>
                  </a:schemeClr>
                </a:solidFill>
                <a:cs typeface="Arial" charset="0"/>
              </a:rPr>
              <a:t>14- 22% primary cause musculoskeletal dysfunction</a:t>
            </a:r>
          </a:p>
          <a:p>
            <a:pPr algn="ctr" eaLnBrk="1" hangingPunct="1">
              <a:defRPr/>
            </a:pPr>
            <a:r>
              <a:rPr lang="en-GB" altLang="de-DE" sz="1200" dirty="0">
                <a:solidFill>
                  <a:schemeClr val="bg2">
                    <a:lumMod val="75000"/>
                  </a:schemeClr>
                </a:solidFill>
                <a:cs typeface="Arial" charset="0"/>
              </a:rPr>
              <a:t>                                                                [</a:t>
            </a:r>
            <a:r>
              <a:rPr lang="en-GB" altLang="de-DE" sz="1200" dirty="0" err="1">
                <a:solidFill>
                  <a:schemeClr val="bg2">
                    <a:lumMod val="75000"/>
                  </a:schemeClr>
                </a:solidFill>
                <a:cs typeface="Arial" charset="0"/>
              </a:rPr>
              <a:t>Kavadias</a:t>
            </a:r>
            <a:r>
              <a:rPr lang="en-GB" altLang="de-DE" sz="1200" dirty="0">
                <a:solidFill>
                  <a:schemeClr val="bg2">
                    <a:lumMod val="75000"/>
                  </a:schemeClr>
                </a:solidFill>
                <a:cs typeface="Arial" charset="0"/>
              </a:rPr>
              <a:t> 2011, Tu 2006, </a:t>
            </a:r>
            <a:r>
              <a:rPr lang="en-GB" altLang="de-DE" sz="1200" dirty="0" err="1">
                <a:solidFill>
                  <a:schemeClr val="bg2">
                    <a:lumMod val="75000"/>
                  </a:schemeClr>
                </a:solidFill>
                <a:cs typeface="Arial" charset="0"/>
              </a:rPr>
              <a:t>Latthe</a:t>
            </a:r>
            <a:r>
              <a:rPr lang="en-GB" altLang="de-DE" sz="1200" dirty="0">
                <a:solidFill>
                  <a:schemeClr val="bg2">
                    <a:lumMod val="75000"/>
                  </a:schemeClr>
                </a:solidFill>
                <a:cs typeface="Arial" charset="0"/>
              </a:rPr>
              <a:t> 2006, Daniels 2010, Zondervan 1999]                    </a:t>
            </a:r>
          </a:p>
        </p:txBody>
      </p:sp>
      <p:pic>
        <p:nvPicPr>
          <p:cNvPr id="7172" name="Picture 2">
            <a:extLst>
              <a:ext uri="{FF2B5EF4-FFF2-40B4-BE49-F238E27FC236}">
                <a16:creationId xmlns:a16="http://schemas.microsoft.com/office/drawing/2014/main" id="{6D8E6AB7-59A5-53B3-AC82-FBD63E319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93E417BD-6601-B013-0EBC-F99A401E3A8C}"/>
              </a:ext>
            </a:extLst>
          </p:cNvPr>
          <p:cNvSpPr>
            <a:spLocks noGrp="1"/>
          </p:cNvSpPr>
          <p:nvPr>
            <p:ph type="title"/>
          </p:nvPr>
        </p:nvSpPr>
        <p:spPr>
          <a:xfrm>
            <a:off x="412750" y="188913"/>
            <a:ext cx="6767513" cy="873125"/>
          </a:xfrm>
        </p:spPr>
        <p:txBody>
          <a:bodyPr/>
          <a:lstStyle/>
          <a:p>
            <a:pPr algn="l">
              <a:defRPr/>
            </a:pPr>
            <a:r>
              <a:rPr lang="en-GB" sz="2000" b="1" dirty="0" err="1">
                <a:solidFill>
                  <a:schemeClr val="tx1">
                    <a:lumMod val="85000"/>
                    <a:lumOff val="15000"/>
                  </a:schemeClr>
                </a:solidFill>
                <a:latin typeface="+mn-lt"/>
              </a:rPr>
              <a:t>Muskuloskelettale</a:t>
            </a:r>
            <a:r>
              <a:rPr lang="en-GB" sz="2000" b="1" dirty="0">
                <a:solidFill>
                  <a:schemeClr val="tx1">
                    <a:lumMod val="85000"/>
                    <a:lumOff val="15000"/>
                  </a:schemeClr>
                </a:solidFill>
                <a:latin typeface="+mn-lt"/>
              </a:rPr>
              <a:t> </a:t>
            </a:r>
            <a:r>
              <a:rPr lang="en-GB" sz="2000" b="1" dirty="0" err="1">
                <a:solidFill>
                  <a:schemeClr val="tx1">
                    <a:lumMod val="85000"/>
                    <a:lumOff val="15000"/>
                  </a:schemeClr>
                </a:solidFill>
                <a:latin typeface="+mn-lt"/>
              </a:rPr>
              <a:t>Beckenschmerzen</a:t>
            </a:r>
            <a:r>
              <a:rPr lang="en-GB" sz="2000" b="1" dirty="0">
                <a:solidFill>
                  <a:schemeClr val="tx1">
                    <a:lumMod val="85000"/>
                    <a:lumOff val="15000"/>
                  </a:schemeClr>
                </a:solidFill>
                <a:latin typeface="+mn-lt"/>
              </a:rPr>
              <a:t> </a:t>
            </a:r>
          </a:p>
        </p:txBody>
      </p:sp>
      <p:sp>
        <p:nvSpPr>
          <p:cNvPr id="5123" name="Inhaltsplatzhalter 2">
            <a:extLst>
              <a:ext uri="{FF2B5EF4-FFF2-40B4-BE49-F238E27FC236}">
                <a16:creationId xmlns:a16="http://schemas.microsoft.com/office/drawing/2014/main" id="{2D5178C9-C9E8-B256-C229-94FD5671353F}"/>
              </a:ext>
            </a:extLst>
          </p:cNvPr>
          <p:cNvSpPr>
            <a:spLocks noGrp="1"/>
          </p:cNvSpPr>
          <p:nvPr>
            <p:ph idx="1"/>
          </p:nvPr>
        </p:nvSpPr>
        <p:spPr>
          <a:xfrm>
            <a:off x="401638" y="1262063"/>
            <a:ext cx="8229600" cy="5068887"/>
          </a:xfrm>
        </p:spPr>
        <p:txBody>
          <a:bodyPr/>
          <a:lstStyle/>
          <a:p>
            <a:pPr eaLnBrk="1" hangingPunct="1">
              <a:lnSpc>
                <a:spcPct val="150000"/>
              </a:lnSpc>
              <a:spcBef>
                <a:spcPts val="0"/>
              </a:spcBef>
              <a:defRPr/>
            </a:pPr>
            <a:r>
              <a:rPr lang="en-GB" altLang="de-DE" sz="2000" dirty="0">
                <a:solidFill>
                  <a:schemeClr val="tx1">
                    <a:lumMod val="85000"/>
                    <a:lumOff val="15000"/>
                  </a:schemeClr>
                </a:solidFill>
              </a:rPr>
              <a:t>Intra </a:t>
            </a:r>
            <a:r>
              <a:rPr lang="de-CH" altLang="de-DE" sz="2000" dirty="0" err="1">
                <a:solidFill>
                  <a:schemeClr val="tx1">
                    <a:lumMod val="85000"/>
                    <a:lumOff val="15000"/>
                  </a:schemeClr>
                </a:solidFill>
              </a:rPr>
              <a:t>Pelvine</a:t>
            </a:r>
            <a:r>
              <a:rPr lang="en-GB" altLang="de-DE" sz="2000" dirty="0">
                <a:solidFill>
                  <a:schemeClr val="tx1">
                    <a:lumMod val="85000"/>
                    <a:lumOff val="15000"/>
                  </a:schemeClr>
                </a:solidFill>
              </a:rPr>
              <a:t> 	-  </a:t>
            </a:r>
            <a:r>
              <a:rPr lang="en-GB" altLang="de-DE" sz="2000" dirty="0" err="1">
                <a:solidFill>
                  <a:schemeClr val="tx1">
                    <a:lumMod val="85000"/>
                    <a:lumOff val="15000"/>
                  </a:schemeClr>
                </a:solidFill>
              </a:rPr>
              <a:t>Beckenboden</a:t>
            </a:r>
            <a:r>
              <a:rPr lang="en-GB" altLang="de-DE" sz="2000" dirty="0">
                <a:solidFill>
                  <a:schemeClr val="tx1">
                    <a:lumMod val="85000"/>
                    <a:lumOff val="15000"/>
                  </a:schemeClr>
                </a:solidFill>
              </a:rPr>
              <a:t> </a:t>
            </a:r>
            <a:r>
              <a:rPr lang="en-GB" altLang="de-DE" sz="2000" dirty="0" err="1">
                <a:solidFill>
                  <a:schemeClr val="tx1">
                    <a:lumMod val="85000"/>
                    <a:lumOff val="15000"/>
                  </a:schemeClr>
                </a:solidFill>
              </a:rPr>
              <a:t>Myalgie</a:t>
            </a:r>
            <a:r>
              <a:rPr lang="en-GB" altLang="de-DE" sz="2000" dirty="0">
                <a:solidFill>
                  <a:schemeClr val="tx1">
                    <a:lumMod val="85000"/>
                    <a:lumOff val="15000"/>
                  </a:schemeClr>
                </a:solidFill>
              </a:rPr>
              <a:t>	 					-  </a:t>
            </a:r>
            <a:r>
              <a:rPr lang="en-GB" altLang="de-DE" sz="2000" dirty="0" err="1">
                <a:solidFill>
                  <a:schemeClr val="tx1">
                    <a:lumMod val="85000"/>
                    <a:lumOff val="15000"/>
                  </a:schemeClr>
                </a:solidFill>
              </a:rPr>
              <a:t>Beckenbodenspannung</a:t>
            </a:r>
            <a:r>
              <a:rPr lang="en-GB" altLang="de-DE" sz="2000" dirty="0">
                <a:solidFill>
                  <a:schemeClr val="tx1">
                    <a:lumMod val="85000"/>
                    <a:lumOff val="15000"/>
                  </a:schemeClr>
                </a:solidFill>
              </a:rPr>
              <a:t> </a:t>
            </a:r>
            <a:r>
              <a:rPr lang="en-GB" altLang="de-DE" sz="2000" dirty="0" err="1">
                <a:solidFill>
                  <a:schemeClr val="tx1">
                    <a:lumMod val="85000"/>
                    <a:lumOff val="15000"/>
                  </a:schemeClr>
                </a:solidFill>
              </a:rPr>
              <a:t>Myalgie</a:t>
            </a:r>
            <a:endParaRPr lang="en-GB" altLang="de-DE" sz="2000" dirty="0">
              <a:solidFill>
                <a:schemeClr val="tx1">
                  <a:lumMod val="85000"/>
                  <a:lumOff val="15000"/>
                </a:schemeClr>
              </a:solidFill>
            </a:endParaRPr>
          </a:p>
          <a:p>
            <a:pPr marL="0" indent="0" eaLnBrk="1" hangingPunct="1">
              <a:lnSpc>
                <a:spcPct val="150000"/>
              </a:lnSpc>
              <a:spcBef>
                <a:spcPts val="0"/>
              </a:spcBef>
              <a:buNone/>
              <a:defRPr/>
            </a:pPr>
            <a:r>
              <a:rPr lang="en-GB" altLang="de-DE" sz="2000" dirty="0">
                <a:solidFill>
                  <a:schemeClr val="tx1">
                    <a:lumMod val="85000"/>
                    <a:lumOff val="15000"/>
                  </a:schemeClr>
                </a:solidFill>
              </a:rPr>
              <a:t>                                -  </a:t>
            </a:r>
            <a:r>
              <a:rPr lang="en-GB" altLang="de-DE" sz="2000" dirty="0" err="1">
                <a:solidFill>
                  <a:schemeClr val="tx1">
                    <a:lumMod val="85000"/>
                    <a:lumOff val="15000"/>
                  </a:schemeClr>
                </a:solidFill>
              </a:rPr>
              <a:t>Myofasziale</a:t>
            </a:r>
            <a:r>
              <a:rPr lang="en-GB" altLang="de-DE" sz="2000" dirty="0">
                <a:solidFill>
                  <a:schemeClr val="tx1">
                    <a:lumMod val="85000"/>
                    <a:lumOff val="15000"/>
                  </a:schemeClr>
                </a:solidFill>
              </a:rPr>
              <a:t> </a:t>
            </a:r>
            <a:r>
              <a:rPr lang="en-GB" altLang="de-DE" sz="2000" dirty="0" err="1">
                <a:solidFill>
                  <a:schemeClr val="tx1">
                    <a:lumMod val="85000"/>
                    <a:lumOff val="15000"/>
                  </a:schemeClr>
                </a:solidFill>
              </a:rPr>
              <a:t>Schmerzen</a:t>
            </a:r>
            <a:endParaRPr lang="en-GB" altLang="de-DE" sz="2000" dirty="0">
              <a:solidFill>
                <a:schemeClr val="tx1">
                  <a:lumMod val="85000"/>
                  <a:lumOff val="15000"/>
                </a:schemeClr>
              </a:solidFill>
            </a:endParaRPr>
          </a:p>
          <a:p>
            <a:pPr lvl="4" eaLnBrk="1" hangingPunct="1">
              <a:spcBef>
                <a:spcPts val="0"/>
              </a:spcBef>
              <a:defRPr/>
            </a:pPr>
            <a:endParaRPr lang="en-GB" altLang="de-DE" sz="800" dirty="0">
              <a:solidFill>
                <a:schemeClr val="tx1">
                  <a:lumMod val="85000"/>
                  <a:lumOff val="15000"/>
                </a:schemeClr>
              </a:solidFill>
            </a:endParaRPr>
          </a:p>
          <a:p>
            <a:pPr lvl="4" eaLnBrk="1" hangingPunct="1">
              <a:spcBef>
                <a:spcPts val="0"/>
              </a:spcBef>
              <a:defRPr/>
            </a:pPr>
            <a:endParaRPr lang="en-GB" altLang="de-DE" sz="800" dirty="0">
              <a:solidFill>
                <a:schemeClr val="tx1">
                  <a:lumMod val="85000"/>
                  <a:lumOff val="15000"/>
                </a:schemeClr>
              </a:solidFill>
            </a:endParaRPr>
          </a:p>
          <a:p>
            <a:pPr eaLnBrk="1" hangingPunct="1">
              <a:buFont typeface="Arial" panose="020B0604020202020204" pitchFamily="34" charset="0"/>
              <a:buNone/>
              <a:defRPr/>
            </a:pPr>
            <a:r>
              <a:rPr lang="en-GB" altLang="de-DE" sz="2000" dirty="0">
                <a:solidFill>
                  <a:schemeClr val="tx1">
                    <a:lumMod val="85000"/>
                    <a:lumOff val="15000"/>
                  </a:schemeClr>
                </a:solidFill>
              </a:rPr>
              <a:t>  			</a:t>
            </a:r>
          </a:p>
          <a:p>
            <a:pPr eaLnBrk="1" hangingPunct="1">
              <a:defRPr/>
            </a:pPr>
            <a:endParaRPr lang="en-GB" altLang="de-DE" sz="2000" dirty="0">
              <a:solidFill>
                <a:schemeClr val="tx1">
                  <a:lumMod val="85000"/>
                  <a:lumOff val="15000"/>
                </a:schemeClr>
              </a:solidFill>
            </a:endParaRPr>
          </a:p>
          <a:p>
            <a:pPr eaLnBrk="1" hangingPunct="1">
              <a:defRPr/>
            </a:pPr>
            <a:endParaRPr lang="en-GB" altLang="de-DE" sz="2000" dirty="0">
              <a:solidFill>
                <a:schemeClr val="tx1">
                  <a:lumMod val="85000"/>
                  <a:lumOff val="15000"/>
                </a:schemeClr>
              </a:solidFill>
            </a:endParaRPr>
          </a:p>
          <a:p>
            <a:pPr eaLnBrk="1" hangingPunct="1">
              <a:defRPr/>
            </a:pPr>
            <a:endParaRPr lang="en-GB" altLang="de-DE" sz="2000" dirty="0">
              <a:solidFill>
                <a:schemeClr val="tx1">
                  <a:lumMod val="85000"/>
                  <a:lumOff val="15000"/>
                </a:schemeClr>
              </a:solidFill>
            </a:endParaRPr>
          </a:p>
          <a:p>
            <a:pPr eaLnBrk="1" hangingPunct="1">
              <a:defRPr/>
            </a:pPr>
            <a:endParaRPr lang="en-GB" altLang="de-DE" sz="2000" dirty="0">
              <a:solidFill>
                <a:schemeClr val="tx1">
                  <a:lumMod val="85000"/>
                  <a:lumOff val="15000"/>
                </a:schemeClr>
              </a:solidFill>
            </a:endParaRPr>
          </a:p>
          <a:p>
            <a:pPr eaLnBrk="1" hangingPunct="1">
              <a:defRPr/>
            </a:pPr>
            <a:r>
              <a:rPr lang="en-GB" altLang="de-DE" sz="2000" dirty="0">
                <a:solidFill>
                  <a:schemeClr val="tx1">
                    <a:lumMod val="85000"/>
                    <a:lumOff val="15000"/>
                  </a:schemeClr>
                </a:solidFill>
              </a:rPr>
              <a:t>Extra </a:t>
            </a:r>
            <a:r>
              <a:rPr lang="en-GB" altLang="de-DE" sz="2000" dirty="0" err="1">
                <a:solidFill>
                  <a:schemeClr val="tx1">
                    <a:lumMod val="85000"/>
                    <a:lumOff val="15000"/>
                  </a:schemeClr>
                </a:solidFill>
              </a:rPr>
              <a:t>Pelvine</a:t>
            </a:r>
            <a:r>
              <a:rPr lang="en-GB" altLang="de-DE" sz="2000" dirty="0">
                <a:solidFill>
                  <a:schemeClr val="tx1">
                    <a:lumMod val="85000"/>
                    <a:lumOff val="15000"/>
                  </a:schemeClr>
                </a:solidFill>
              </a:rPr>
              <a:t>   - </a:t>
            </a:r>
            <a:r>
              <a:rPr lang="en-GB" altLang="de-DE" sz="2000" dirty="0" err="1">
                <a:solidFill>
                  <a:schemeClr val="tx1">
                    <a:lumMod val="85000"/>
                    <a:lumOff val="15000"/>
                  </a:schemeClr>
                </a:solidFill>
              </a:rPr>
              <a:t>Gelenke</a:t>
            </a:r>
            <a:r>
              <a:rPr lang="en-GB" altLang="de-DE" sz="2000" dirty="0">
                <a:solidFill>
                  <a:schemeClr val="tx1">
                    <a:lumMod val="85000"/>
                    <a:lumOff val="15000"/>
                  </a:schemeClr>
                </a:solidFill>
              </a:rPr>
              <a:t>: LWS</a:t>
            </a:r>
            <a:r>
              <a:rPr lang="de-CH" altLang="de-DE" sz="2000" dirty="0">
                <a:solidFill>
                  <a:schemeClr val="tx1">
                    <a:lumMod val="85000"/>
                    <a:lumOff val="15000"/>
                  </a:schemeClr>
                </a:solidFill>
              </a:rPr>
              <a:t>, Hüfte</a:t>
            </a:r>
            <a:r>
              <a:rPr lang="en-GB" altLang="de-DE" sz="2000" dirty="0">
                <a:solidFill>
                  <a:schemeClr val="tx1">
                    <a:lumMod val="85000"/>
                    <a:lumOff val="15000"/>
                  </a:schemeClr>
                </a:solidFill>
              </a:rPr>
              <a:t>, ISG, Pubis, Coccyx </a:t>
            </a:r>
          </a:p>
          <a:p>
            <a:pPr marL="0" indent="0" eaLnBrk="1" hangingPunct="1">
              <a:buFont typeface="Arial" panose="020B0604020202020204" pitchFamily="34" charset="0"/>
              <a:buNone/>
              <a:defRPr/>
            </a:pPr>
            <a:r>
              <a:rPr lang="en-GB" altLang="de-DE" sz="2000" dirty="0">
                <a:solidFill>
                  <a:schemeClr val="tx1">
                    <a:lumMod val="85000"/>
                    <a:lumOff val="15000"/>
                  </a:schemeClr>
                </a:solidFill>
              </a:rPr>
              <a:t>		</a:t>
            </a:r>
            <a:r>
              <a:rPr lang="de-DE" altLang="de-DE" sz="2000" dirty="0">
                <a:solidFill>
                  <a:schemeClr val="tx1">
                    <a:lumMod val="85000"/>
                    <a:lumOff val="15000"/>
                  </a:schemeClr>
                </a:solidFill>
              </a:rPr>
              <a:t>- Muskulär</a:t>
            </a:r>
          </a:p>
          <a:p>
            <a:pPr eaLnBrk="1" hangingPunct="1">
              <a:buFont typeface="Arial" panose="020B0604020202020204" pitchFamily="34" charset="0"/>
              <a:buNone/>
              <a:defRPr/>
            </a:pPr>
            <a:r>
              <a:rPr lang="de-DE" altLang="de-DE" sz="2000" dirty="0">
                <a:solidFill>
                  <a:schemeClr val="tx1">
                    <a:lumMod val="85000"/>
                    <a:lumOff val="15000"/>
                  </a:schemeClr>
                </a:solidFill>
              </a:rPr>
              <a:t>			- Myofaszial</a:t>
            </a:r>
          </a:p>
          <a:p>
            <a:pPr marL="0" indent="0" eaLnBrk="1" hangingPunct="1">
              <a:buNone/>
              <a:defRPr/>
            </a:pPr>
            <a:r>
              <a:rPr lang="de-DE" altLang="de-DE" sz="2000" dirty="0">
                <a:solidFill>
                  <a:schemeClr val="tx1">
                    <a:lumMod val="85000"/>
                    <a:lumOff val="15000"/>
                  </a:schemeClr>
                </a:solidFill>
              </a:rPr>
              <a:t>		- </a:t>
            </a:r>
            <a:r>
              <a:rPr lang="en-GB" altLang="de-DE" sz="2000" dirty="0">
                <a:solidFill>
                  <a:schemeClr val="tx1">
                    <a:lumMod val="85000"/>
                    <a:lumOff val="15000"/>
                  </a:schemeClr>
                </a:solidFill>
              </a:rPr>
              <a:t>Motor control impairment  (</a:t>
            </a:r>
            <a:r>
              <a:rPr lang="de-DE" altLang="de-DE" sz="2000" dirty="0">
                <a:solidFill>
                  <a:schemeClr val="tx1">
                    <a:lumMod val="85000"/>
                    <a:lumOff val="15000"/>
                  </a:schemeClr>
                </a:solidFill>
              </a:rPr>
              <a:t>Muskuläre</a:t>
            </a:r>
            <a:r>
              <a:rPr lang="en-GB" altLang="de-DE" sz="2000" dirty="0">
                <a:solidFill>
                  <a:schemeClr val="tx1">
                    <a:lumMod val="85000"/>
                    <a:lumOff val="15000"/>
                  </a:schemeClr>
                </a:solidFill>
              </a:rPr>
              <a:t> </a:t>
            </a:r>
            <a:r>
              <a:rPr lang="de-DE" altLang="de-DE" sz="2000" dirty="0">
                <a:solidFill>
                  <a:schemeClr val="tx1">
                    <a:lumMod val="85000"/>
                    <a:lumOff val="15000"/>
                  </a:schemeClr>
                </a:solidFill>
              </a:rPr>
              <a:t>Dysbalancen, 		   (In)Stabilität)</a:t>
            </a:r>
          </a:p>
          <a:p>
            <a:pPr eaLnBrk="1" hangingPunct="1">
              <a:buFont typeface="Arial" panose="020B0604020202020204" pitchFamily="34" charset="0"/>
              <a:buNone/>
              <a:defRPr/>
            </a:pPr>
            <a:r>
              <a:rPr lang="en-GB" altLang="de-DE" sz="2000" dirty="0">
                <a:solidFill>
                  <a:schemeClr val="tx1">
                    <a:lumMod val="85000"/>
                    <a:lumOff val="15000"/>
                  </a:schemeClr>
                </a:solidFill>
              </a:rPr>
              <a:t>			</a:t>
            </a:r>
            <a:r>
              <a:rPr lang="de-DE" altLang="de-DE" sz="2000" dirty="0">
                <a:solidFill>
                  <a:schemeClr val="tx1">
                    <a:lumMod val="85000"/>
                    <a:lumOff val="15000"/>
                  </a:schemeClr>
                </a:solidFill>
              </a:rPr>
              <a:t>	</a:t>
            </a:r>
          </a:p>
          <a:p>
            <a:pPr eaLnBrk="1" hangingPunct="1">
              <a:buFont typeface="Arial" panose="020B0604020202020204" pitchFamily="34" charset="0"/>
              <a:buNone/>
              <a:defRPr/>
            </a:pPr>
            <a:endParaRPr lang="en-GB" altLang="de-DE" sz="2000" dirty="0">
              <a:solidFill>
                <a:schemeClr val="tx1">
                  <a:lumMod val="85000"/>
                  <a:lumOff val="15000"/>
                </a:schemeClr>
              </a:solidFill>
            </a:endParaRPr>
          </a:p>
          <a:p>
            <a:pPr eaLnBrk="1" hangingPunct="1">
              <a:buFont typeface="Arial" panose="020B0604020202020204" pitchFamily="34" charset="0"/>
              <a:buNone/>
              <a:defRPr/>
            </a:pPr>
            <a:endParaRPr lang="en-GB" altLang="de-DE" sz="2000" dirty="0">
              <a:solidFill>
                <a:schemeClr val="tx1">
                  <a:lumMod val="85000"/>
                  <a:lumOff val="15000"/>
                </a:schemeClr>
              </a:solidFill>
            </a:endParaRPr>
          </a:p>
          <a:p>
            <a:pPr eaLnBrk="1" hangingPunct="1">
              <a:buFont typeface="Arial" panose="020B0604020202020204" pitchFamily="34" charset="0"/>
              <a:buNone/>
              <a:defRPr/>
            </a:pPr>
            <a:endParaRPr lang="en-GB" altLang="de-DE" sz="2000" dirty="0">
              <a:solidFill>
                <a:schemeClr val="tx1">
                  <a:lumMod val="85000"/>
                  <a:lumOff val="15000"/>
                </a:schemeClr>
              </a:solidFill>
            </a:endParaRPr>
          </a:p>
          <a:p>
            <a:pPr eaLnBrk="1" hangingPunct="1">
              <a:buFont typeface="Arial" panose="020B0604020202020204" pitchFamily="34" charset="0"/>
              <a:buNone/>
              <a:defRPr/>
            </a:pPr>
            <a:endParaRPr lang="en-GB" altLang="de-DE" sz="2000" dirty="0">
              <a:solidFill>
                <a:schemeClr val="tx1">
                  <a:lumMod val="85000"/>
                  <a:lumOff val="15000"/>
                </a:schemeClr>
              </a:solidFill>
            </a:endParaRPr>
          </a:p>
          <a:p>
            <a:pPr eaLnBrk="1" hangingPunct="1">
              <a:buFont typeface="Arial" panose="020B0604020202020204" pitchFamily="34" charset="0"/>
              <a:buNone/>
              <a:defRPr/>
            </a:pPr>
            <a:endParaRPr lang="en-GB" altLang="de-DE" sz="2000" dirty="0">
              <a:solidFill>
                <a:schemeClr val="tx1">
                  <a:lumMod val="85000"/>
                  <a:lumOff val="15000"/>
                </a:schemeClr>
              </a:solidFill>
            </a:endParaRPr>
          </a:p>
          <a:p>
            <a:pPr eaLnBrk="1" hangingPunct="1">
              <a:defRPr/>
            </a:pPr>
            <a:endParaRPr lang="en-GB" altLang="de-DE" sz="2000" dirty="0"/>
          </a:p>
        </p:txBody>
      </p:sp>
      <p:pic>
        <p:nvPicPr>
          <p:cNvPr id="8196" name="Picture 4">
            <a:extLst>
              <a:ext uri="{FF2B5EF4-FFF2-40B4-BE49-F238E27FC236}">
                <a16:creationId xmlns:a16="http://schemas.microsoft.com/office/drawing/2014/main" id="{1E63A877-D0AB-F424-21E0-E52919BDC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704" y="2852936"/>
            <a:ext cx="31432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a:extLst>
              <a:ext uri="{FF2B5EF4-FFF2-40B4-BE49-F238E27FC236}">
                <a16:creationId xmlns:a16="http://schemas.microsoft.com/office/drawing/2014/main" id="{C526E4B8-28A8-32F4-DEB2-7F5003E48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FDE15A32-6E8F-E1F4-861D-C1EA094347CE}"/>
              </a:ext>
            </a:extLst>
          </p:cNvPr>
          <p:cNvSpPr>
            <a:spLocks noGrp="1"/>
          </p:cNvSpPr>
          <p:nvPr>
            <p:ph type="title"/>
          </p:nvPr>
        </p:nvSpPr>
        <p:spPr>
          <a:xfrm>
            <a:off x="0" y="-15875"/>
            <a:ext cx="9144000" cy="873125"/>
          </a:xfrm>
        </p:spPr>
        <p:txBody>
          <a:bodyPr/>
          <a:lstStyle/>
          <a:p>
            <a:pPr>
              <a:defRPr/>
            </a:pPr>
            <a:br>
              <a:rPr lang="de-DE" sz="2000" b="1" dirty="0">
                <a:solidFill>
                  <a:schemeClr val="tx1">
                    <a:lumMod val="85000"/>
                    <a:lumOff val="15000"/>
                  </a:schemeClr>
                </a:solidFill>
              </a:rPr>
            </a:br>
            <a:br>
              <a:rPr lang="de-DE" sz="2000" b="1" dirty="0">
                <a:solidFill>
                  <a:schemeClr val="tx1">
                    <a:lumMod val="85000"/>
                    <a:lumOff val="15000"/>
                  </a:schemeClr>
                </a:solidFill>
              </a:rPr>
            </a:br>
            <a:r>
              <a:rPr lang="de-DE" altLang="de-DE" sz="2400" b="1" dirty="0"/>
              <a:t>Motor Control </a:t>
            </a:r>
            <a:r>
              <a:rPr lang="de-DE" altLang="de-DE" sz="2400" b="1" dirty="0" err="1"/>
              <a:t>Impairment</a:t>
            </a:r>
            <a:r>
              <a:rPr lang="de-DE" altLang="de-DE" sz="2400" b="1" dirty="0"/>
              <a:t> bei </a:t>
            </a:r>
            <a:r>
              <a:rPr lang="de-DE" altLang="de-DE" sz="2400" b="1" dirty="0" err="1"/>
              <a:t>Girdle</a:t>
            </a:r>
            <a:r>
              <a:rPr lang="de-DE" altLang="de-DE" sz="2400" b="1" dirty="0"/>
              <a:t> und </a:t>
            </a:r>
            <a:r>
              <a:rPr lang="de-DE" altLang="de-DE" sz="2400" b="1" dirty="0" err="1"/>
              <a:t>Pelvic</a:t>
            </a:r>
            <a:r>
              <a:rPr lang="de-DE" altLang="de-DE" sz="2400" b="1" dirty="0"/>
              <a:t> </a:t>
            </a:r>
            <a:r>
              <a:rPr lang="de-DE" altLang="de-DE" sz="2400" b="1" dirty="0" err="1"/>
              <a:t>pain</a:t>
            </a:r>
            <a:endParaRPr lang="en-GB" sz="2400" b="1" dirty="0">
              <a:solidFill>
                <a:schemeClr val="tx1">
                  <a:lumMod val="85000"/>
                  <a:lumOff val="15000"/>
                </a:schemeClr>
              </a:solidFill>
            </a:endParaRPr>
          </a:p>
        </p:txBody>
      </p:sp>
      <p:sp>
        <p:nvSpPr>
          <p:cNvPr id="10243" name="Inhaltsplatzhalter 2">
            <a:extLst>
              <a:ext uri="{FF2B5EF4-FFF2-40B4-BE49-F238E27FC236}">
                <a16:creationId xmlns:a16="http://schemas.microsoft.com/office/drawing/2014/main" id="{D00DA1E0-9DC4-AA05-ED1C-E6FF4EDA3D20}"/>
              </a:ext>
            </a:extLst>
          </p:cNvPr>
          <p:cNvSpPr>
            <a:spLocks noGrp="1"/>
          </p:cNvSpPr>
          <p:nvPr>
            <p:ph idx="1"/>
          </p:nvPr>
        </p:nvSpPr>
        <p:spPr>
          <a:xfrm>
            <a:off x="1042988" y="2060575"/>
            <a:ext cx="8229600" cy="1828800"/>
          </a:xfrm>
        </p:spPr>
        <p:txBody>
          <a:bodyPr/>
          <a:lstStyle/>
          <a:p>
            <a:pPr marL="0" indent="0" eaLnBrk="1" hangingPunct="1">
              <a:buFont typeface="Arial" panose="020B0604020202020204" pitchFamily="34" charset="0"/>
              <a:buNone/>
            </a:pPr>
            <a:r>
              <a:rPr lang="en-GB" altLang="de-DE" sz="2000"/>
              <a:t>   </a:t>
            </a:r>
          </a:p>
        </p:txBody>
      </p:sp>
      <p:sp>
        <p:nvSpPr>
          <p:cNvPr id="10244" name="Textfeld 5">
            <a:extLst>
              <a:ext uri="{FF2B5EF4-FFF2-40B4-BE49-F238E27FC236}">
                <a16:creationId xmlns:a16="http://schemas.microsoft.com/office/drawing/2014/main" id="{D39FEFAD-FBF9-CCE4-BBED-245A15CD1C0C}"/>
              </a:ext>
            </a:extLst>
          </p:cNvPr>
          <p:cNvSpPr txBox="1">
            <a:spLocks noChangeArrowheads="1"/>
          </p:cNvSpPr>
          <p:nvPr/>
        </p:nvSpPr>
        <p:spPr bwMode="auto">
          <a:xfrm>
            <a:off x="611560" y="1151318"/>
            <a:ext cx="7200900" cy="547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20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100"/>
              </a:spcBef>
            </a:pPr>
            <a:r>
              <a:rPr lang="de-CH" altLang="de-DE" sz="2000" dirty="0"/>
              <a:t>             	Dysfunktion in </a:t>
            </a:r>
            <a:r>
              <a:rPr lang="de-CH" altLang="de-DE" sz="2000" dirty="0" err="1"/>
              <a:t>Lumbopelviner</a:t>
            </a:r>
            <a:r>
              <a:rPr lang="de-CH" altLang="de-DE" sz="2000" dirty="0"/>
              <a:t> Stabilität</a:t>
            </a:r>
          </a:p>
          <a:p>
            <a:pPr algn="ctr"/>
            <a:endParaRPr lang="de-CH" altLang="de-DE" sz="2000" dirty="0"/>
          </a:p>
          <a:p>
            <a:pPr algn="ctr">
              <a:spcBef>
                <a:spcPts val="13"/>
              </a:spcBef>
            </a:pPr>
            <a:endParaRPr lang="de-CH" altLang="de-DE" sz="2000" dirty="0"/>
          </a:p>
          <a:p>
            <a:pPr algn="ctr">
              <a:lnSpc>
                <a:spcPct val="109000"/>
              </a:lnSpc>
            </a:pPr>
            <a:r>
              <a:rPr lang="de-CH" altLang="de-DE" sz="2000" dirty="0"/>
              <a:t>         	persistierende Halteaktivität oder                               	Schmerzinhibition der BB. Muskeln</a:t>
            </a:r>
          </a:p>
          <a:p>
            <a:pPr algn="ctr">
              <a:lnSpc>
                <a:spcPct val="109000"/>
              </a:lnSpc>
            </a:pPr>
            <a:endParaRPr lang="de-CH" altLang="de-DE" sz="2000" dirty="0"/>
          </a:p>
          <a:p>
            <a:pPr algn="ctr">
              <a:lnSpc>
                <a:spcPct val="109000"/>
              </a:lnSpc>
            </a:pPr>
            <a:r>
              <a:rPr lang="de-CH" altLang="de-DE" sz="2000" dirty="0"/>
              <a:t>    	</a:t>
            </a:r>
          </a:p>
          <a:p>
            <a:pPr algn="ctr">
              <a:lnSpc>
                <a:spcPct val="109000"/>
              </a:lnSpc>
              <a:spcBef>
                <a:spcPts val="125"/>
              </a:spcBef>
              <a:buFont typeface="Arial" panose="020B0604020202020204" pitchFamily="34" charset="0"/>
              <a:buNone/>
            </a:pPr>
            <a:r>
              <a:rPr lang="de-CH" altLang="de-DE" sz="2000" dirty="0"/>
              <a:t>	suboptimales Atmungsmuster </a:t>
            </a:r>
          </a:p>
          <a:p>
            <a:pPr algn="ctr">
              <a:lnSpc>
                <a:spcPct val="109000"/>
              </a:lnSpc>
              <a:spcBef>
                <a:spcPts val="125"/>
              </a:spcBef>
              <a:buFont typeface="Arial" panose="020B0604020202020204" pitchFamily="34" charset="0"/>
              <a:buNone/>
            </a:pPr>
            <a:r>
              <a:rPr lang="de-CH" altLang="de-DE" sz="2000" dirty="0"/>
              <a:t>	reduzierte Diaphragma-Mobilität,   </a:t>
            </a:r>
          </a:p>
          <a:p>
            <a:pPr algn="ctr">
              <a:lnSpc>
                <a:spcPct val="109000"/>
              </a:lnSpc>
              <a:spcBef>
                <a:spcPts val="125"/>
              </a:spcBef>
              <a:buFont typeface="Arial" panose="020B0604020202020204" pitchFamily="34" charset="0"/>
              <a:buNone/>
            </a:pPr>
            <a:r>
              <a:rPr lang="de-CH" altLang="de-DE" sz="2000" dirty="0"/>
              <a:t>	erhöhter intra-abdominaler Druck</a:t>
            </a:r>
          </a:p>
          <a:p>
            <a:pPr algn="ctr">
              <a:lnSpc>
                <a:spcPct val="109000"/>
              </a:lnSpc>
              <a:spcBef>
                <a:spcPts val="125"/>
              </a:spcBef>
              <a:buFont typeface="Arial" panose="020B0604020202020204" pitchFamily="34" charset="0"/>
              <a:buNone/>
            </a:pPr>
            <a:r>
              <a:rPr lang="de-CH" altLang="de-DE" sz="2000" dirty="0"/>
              <a:t>         </a:t>
            </a:r>
            <a:r>
              <a:rPr lang="de-CH" altLang="de-DE" sz="2000" dirty="0" err="1"/>
              <a:t>inadequate</a:t>
            </a:r>
            <a:r>
              <a:rPr lang="de-CH" altLang="de-DE" sz="2000" dirty="0"/>
              <a:t> BB. Belastung</a:t>
            </a:r>
          </a:p>
          <a:p>
            <a:pPr algn="ctr">
              <a:lnSpc>
                <a:spcPct val="109000"/>
              </a:lnSpc>
              <a:spcBef>
                <a:spcPts val="125"/>
              </a:spcBef>
            </a:pPr>
            <a:endParaRPr lang="de-CH" altLang="de-DE" sz="2000" dirty="0"/>
          </a:p>
          <a:p>
            <a:pPr algn="ctr">
              <a:lnSpc>
                <a:spcPct val="109000"/>
              </a:lnSpc>
              <a:spcBef>
                <a:spcPts val="125"/>
              </a:spcBef>
            </a:pPr>
            <a:endParaRPr lang="de-CH" altLang="de-DE" sz="2000" dirty="0"/>
          </a:p>
          <a:p>
            <a:pPr algn="ctr">
              <a:lnSpc>
                <a:spcPct val="109000"/>
              </a:lnSpc>
              <a:spcBef>
                <a:spcPts val="125"/>
              </a:spcBef>
            </a:pPr>
            <a:r>
              <a:rPr lang="de-CH" altLang="de-DE" sz="2000" dirty="0"/>
              <a:t>	Beckenbodendysfunktion</a:t>
            </a:r>
          </a:p>
          <a:p>
            <a:pPr algn="ctr">
              <a:lnSpc>
                <a:spcPct val="109000"/>
              </a:lnSpc>
              <a:spcBef>
                <a:spcPts val="125"/>
              </a:spcBef>
            </a:pPr>
            <a:r>
              <a:rPr lang="de-CH" altLang="de-DE" sz="2000" dirty="0"/>
              <a:t>        (O’Sullivan, </a:t>
            </a:r>
            <a:r>
              <a:rPr lang="de-CH" altLang="de-DE" sz="2000" dirty="0" err="1"/>
              <a:t>Stuge</a:t>
            </a:r>
            <a:r>
              <a:rPr lang="de-CH" altLang="de-DE" sz="2000" dirty="0"/>
              <a:t>, Pool)</a:t>
            </a:r>
          </a:p>
          <a:p>
            <a:pPr algn="ctr">
              <a:lnSpc>
                <a:spcPct val="109000"/>
              </a:lnSpc>
              <a:spcBef>
                <a:spcPts val="125"/>
              </a:spcBef>
            </a:pPr>
            <a:endParaRPr lang="de-CH" altLang="de-DE" sz="2000" dirty="0"/>
          </a:p>
        </p:txBody>
      </p:sp>
      <p:sp>
        <p:nvSpPr>
          <p:cNvPr id="3" name="Pfeil: nach unten 2">
            <a:extLst>
              <a:ext uri="{FF2B5EF4-FFF2-40B4-BE49-F238E27FC236}">
                <a16:creationId xmlns:a16="http://schemas.microsoft.com/office/drawing/2014/main" id="{76094450-C783-3F68-3618-914F406A0F77}"/>
              </a:ext>
            </a:extLst>
          </p:cNvPr>
          <p:cNvSpPr/>
          <p:nvPr/>
        </p:nvSpPr>
        <p:spPr>
          <a:xfrm>
            <a:off x="4422775" y="1630363"/>
            <a:ext cx="260350" cy="503237"/>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dirty="0"/>
          </a:p>
        </p:txBody>
      </p:sp>
      <p:sp>
        <p:nvSpPr>
          <p:cNvPr id="8" name="Pfeil: nach unten 7">
            <a:extLst>
              <a:ext uri="{FF2B5EF4-FFF2-40B4-BE49-F238E27FC236}">
                <a16:creationId xmlns:a16="http://schemas.microsoft.com/office/drawing/2014/main" id="{6896DFE1-A289-7D56-CBB2-2CD9A7D43C17}"/>
              </a:ext>
            </a:extLst>
          </p:cNvPr>
          <p:cNvSpPr/>
          <p:nvPr/>
        </p:nvSpPr>
        <p:spPr>
          <a:xfrm>
            <a:off x="4421188" y="2925763"/>
            <a:ext cx="261937" cy="503237"/>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9" name="Pfeil: nach unten 8">
            <a:extLst>
              <a:ext uri="{FF2B5EF4-FFF2-40B4-BE49-F238E27FC236}">
                <a16:creationId xmlns:a16="http://schemas.microsoft.com/office/drawing/2014/main" id="{BA3DF83F-C2C7-D8CE-D787-50E0FCCDDB07}"/>
              </a:ext>
            </a:extLst>
          </p:cNvPr>
          <p:cNvSpPr/>
          <p:nvPr/>
        </p:nvSpPr>
        <p:spPr>
          <a:xfrm>
            <a:off x="4421188" y="5092700"/>
            <a:ext cx="260350" cy="50482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pic>
        <p:nvPicPr>
          <p:cNvPr id="10248" name="Picture 1">
            <a:extLst>
              <a:ext uri="{FF2B5EF4-FFF2-40B4-BE49-F238E27FC236}">
                <a16:creationId xmlns:a16="http://schemas.microsoft.com/office/drawing/2014/main" id="{CEF7AE85-97CD-E65B-2B80-3666DF8FA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802D4215-A5E5-6A7E-C44A-C10CB4E8517F}"/>
              </a:ext>
            </a:extLst>
          </p:cNvPr>
          <p:cNvSpPr>
            <a:spLocks noGrp="1"/>
          </p:cNvSpPr>
          <p:nvPr>
            <p:ph type="title"/>
          </p:nvPr>
        </p:nvSpPr>
        <p:spPr>
          <a:xfrm>
            <a:off x="0" y="-25400"/>
            <a:ext cx="9144000" cy="873125"/>
          </a:xfrm>
          <a:solidFill>
            <a:schemeClr val="bg1"/>
          </a:solidFill>
        </p:spPr>
        <p:txBody>
          <a:bodyPr/>
          <a:lstStyle/>
          <a:p>
            <a:pPr>
              <a:defRPr/>
            </a:pPr>
            <a:r>
              <a:rPr lang="de-DE" sz="2400" b="1" dirty="0">
                <a:solidFill>
                  <a:schemeClr val="tx1">
                    <a:lumMod val="85000"/>
                    <a:lumOff val="15000"/>
                  </a:schemeClr>
                </a:solidFill>
              </a:rPr>
              <a:t>Muskuloskelettale</a:t>
            </a:r>
            <a:r>
              <a:rPr lang="en-GB" sz="2400" b="1" dirty="0">
                <a:solidFill>
                  <a:schemeClr val="tx1">
                    <a:lumMod val="85000"/>
                    <a:lumOff val="15000"/>
                  </a:schemeClr>
                </a:solidFill>
              </a:rPr>
              <a:t> </a:t>
            </a:r>
            <a:r>
              <a:rPr lang="en-GB" sz="2400" b="1" dirty="0" err="1">
                <a:solidFill>
                  <a:schemeClr val="tx1">
                    <a:lumMod val="85000"/>
                    <a:lumOff val="15000"/>
                  </a:schemeClr>
                </a:solidFill>
              </a:rPr>
              <a:t>Beckenschmerzen</a:t>
            </a:r>
            <a:r>
              <a:rPr lang="en-GB" sz="2400" b="1" dirty="0">
                <a:solidFill>
                  <a:schemeClr val="tx1">
                    <a:lumMod val="85000"/>
                    <a:lumOff val="15000"/>
                  </a:schemeClr>
                </a:solidFill>
              </a:rPr>
              <a:t> </a:t>
            </a:r>
          </a:p>
        </p:txBody>
      </p:sp>
      <p:sp>
        <p:nvSpPr>
          <p:cNvPr id="5123" name="Inhaltsplatzhalter 2">
            <a:extLst>
              <a:ext uri="{FF2B5EF4-FFF2-40B4-BE49-F238E27FC236}">
                <a16:creationId xmlns:a16="http://schemas.microsoft.com/office/drawing/2014/main" id="{C663891F-F7CF-C9F7-B5DE-D974461E10A1}"/>
              </a:ext>
            </a:extLst>
          </p:cNvPr>
          <p:cNvSpPr>
            <a:spLocks noGrp="1"/>
          </p:cNvSpPr>
          <p:nvPr>
            <p:ph idx="1"/>
          </p:nvPr>
        </p:nvSpPr>
        <p:spPr>
          <a:xfrm>
            <a:off x="96838" y="909638"/>
            <a:ext cx="4262437" cy="1828800"/>
          </a:xfrm>
        </p:spPr>
        <p:txBody>
          <a:bodyPr/>
          <a:lstStyle/>
          <a:p>
            <a:pPr marL="0" indent="0" algn="ctr" eaLnBrk="1" hangingPunct="1">
              <a:buFont typeface="Arial" panose="020B0604020202020204" pitchFamily="34" charset="0"/>
              <a:buNone/>
              <a:defRPr/>
            </a:pPr>
            <a:r>
              <a:rPr lang="en-GB" altLang="de-DE" sz="2000" dirty="0"/>
              <a:t>   </a:t>
            </a:r>
            <a:r>
              <a:rPr lang="en-GB" altLang="de-DE" sz="2000" dirty="0" err="1"/>
              <a:t>Intrapelviner</a:t>
            </a:r>
            <a:r>
              <a:rPr lang="en-GB" altLang="de-DE" sz="2000" dirty="0"/>
              <a:t> </a:t>
            </a:r>
            <a:r>
              <a:rPr lang="en-GB" altLang="de-DE" sz="2000" dirty="0" err="1"/>
              <a:t>Schmerz</a:t>
            </a:r>
            <a:endParaRPr lang="en-GB" altLang="de-DE" sz="2000" dirty="0"/>
          </a:p>
          <a:p>
            <a:pPr marL="0" indent="0" algn="ctr" eaLnBrk="1" hangingPunct="1">
              <a:buFont typeface="Arial" panose="020B0604020202020204" pitchFamily="34" charset="0"/>
              <a:buNone/>
              <a:defRPr/>
            </a:pPr>
            <a:endParaRPr lang="en-GB" altLang="de-DE" sz="2000" dirty="0"/>
          </a:p>
          <a:p>
            <a:pPr marL="0" indent="0" algn="ctr" eaLnBrk="1" hangingPunct="1">
              <a:buFont typeface="Arial" panose="020B0604020202020204" pitchFamily="34" charset="0"/>
              <a:buNone/>
              <a:defRPr/>
            </a:pPr>
            <a:endParaRPr lang="en-GB" altLang="de-DE" sz="2000" dirty="0"/>
          </a:p>
          <a:p>
            <a:pPr marL="0" indent="0" algn="ctr" eaLnBrk="1" hangingPunct="1">
              <a:buFont typeface="Arial" panose="020B0604020202020204" pitchFamily="34" charset="0"/>
              <a:buNone/>
              <a:defRPr/>
            </a:pPr>
            <a:endParaRPr lang="en-GB" altLang="de-DE" sz="2000" dirty="0"/>
          </a:p>
          <a:p>
            <a:pPr marL="0" indent="0" algn="ctr" eaLnBrk="1" hangingPunct="1">
              <a:buFont typeface="Arial" panose="020B0604020202020204" pitchFamily="34" charset="0"/>
              <a:buNone/>
              <a:defRPr/>
            </a:pPr>
            <a:r>
              <a:rPr lang="en-GB" altLang="de-DE" sz="2000" dirty="0" err="1"/>
              <a:t>Beckenbodendysfunktion</a:t>
            </a:r>
            <a:endParaRPr lang="en-GB" altLang="de-DE" sz="2000" dirty="0"/>
          </a:p>
          <a:p>
            <a:pPr marL="0" indent="0" algn="ctr" eaLnBrk="1" hangingPunct="1">
              <a:buFont typeface="Arial" panose="020B0604020202020204" pitchFamily="34" charset="0"/>
              <a:buNone/>
              <a:defRPr/>
            </a:pPr>
            <a:endParaRPr lang="en-GB" altLang="de-DE" sz="2000" dirty="0"/>
          </a:p>
          <a:p>
            <a:pPr marL="0" indent="0" algn="ctr" eaLnBrk="1" hangingPunct="1">
              <a:buFont typeface="Arial" panose="020B0604020202020204" pitchFamily="34" charset="0"/>
              <a:buNone/>
              <a:defRPr/>
            </a:pPr>
            <a:endParaRPr lang="en-GB" altLang="de-DE" sz="2000" dirty="0"/>
          </a:p>
          <a:p>
            <a:pPr marL="0" indent="0" algn="ctr" eaLnBrk="1" hangingPunct="1">
              <a:buFont typeface="Arial" panose="020B0604020202020204" pitchFamily="34" charset="0"/>
              <a:buNone/>
              <a:defRPr/>
            </a:pPr>
            <a:endParaRPr lang="en-GB" altLang="de-DE" sz="2000" dirty="0"/>
          </a:p>
          <a:p>
            <a:pPr marL="0" indent="0" algn="ctr" eaLnBrk="1" hangingPunct="1">
              <a:buFont typeface="Arial" panose="020B0604020202020204" pitchFamily="34" charset="0"/>
              <a:buNone/>
              <a:defRPr/>
            </a:pPr>
            <a:r>
              <a:rPr lang="en-GB" altLang="de-DE" sz="2000" dirty="0"/>
              <a:t>    </a:t>
            </a:r>
            <a:r>
              <a:rPr lang="en-GB" altLang="de-DE" sz="2000" dirty="0" err="1"/>
              <a:t>Extrapelviner</a:t>
            </a:r>
            <a:r>
              <a:rPr lang="en-GB" altLang="de-DE" sz="2000" dirty="0"/>
              <a:t> </a:t>
            </a:r>
            <a:r>
              <a:rPr lang="en-GB" altLang="de-DE" sz="2000" dirty="0" err="1"/>
              <a:t>Schmerz</a:t>
            </a:r>
            <a:endParaRPr lang="en-GB" altLang="de-DE" sz="2000" dirty="0"/>
          </a:p>
          <a:p>
            <a:pPr eaLnBrk="1" hangingPunct="1">
              <a:defRPr/>
            </a:pPr>
            <a:endParaRPr lang="en-GB" altLang="de-DE" sz="2000" dirty="0"/>
          </a:p>
        </p:txBody>
      </p:sp>
      <p:pic>
        <p:nvPicPr>
          <p:cNvPr id="11268" name="object 3">
            <a:extLst>
              <a:ext uri="{FF2B5EF4-FFF2-40B4-BE49-F238E27FC236}">
                <a16:creationId xmlns:a16="http://schemas.microsoft.com/office/drawing/2014/main" id="{C424F236-89D0-6025-7B98-7D2B3090B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493838"/>
            <a:ext cx="4392613"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feil: nach oben und unten 1">
            <a:extLst>
              <a:ext uri="{FF2B5EF4-FFF2-40B4-BE49-F238E27FC236}">
                <a16:creationId xmlns:a16="http://schemas.microsoft.com/office/drawing/2014/main" id="{44B69455-3DA3-7A7D-E275-951602C861B7}"/>
              </a:ext>
            </a:extLst>
          </p:cNvPr>
          <p:cNvSpPr/>
          <p:nvPr/>
        </p:nvSpPr>
        <p:spPr>
          <a:xfrm flipH="1">
            <a:off x="2197100" y="1493838"/>
            <a:ext cx="334963" cy="701675"/>
          </a:xfrm>
          <a:prstGeom prst="up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8" name="Pfeil: nach oben und unten 7">
            <a:extLst>
              <a:ext uri="{FF2B5EF4-FFF2-40B4-BE49-F238E27FC236}">
                <a16:creationId xmlns:a16="http://schemas.microsoft.com/office/drawing/2014/main" id="{E5047DAB-58F9-7309-455F-CB1A9D3F2BC4}"/>
              </a:ext>
            </a:extLst>
          </p:cNvPr>
          <p:cNvSpPr/>
          <p:nvPr/>
        </p:nvSpPr>
        <p:spPr>
          <a:xfrm flipH="1">
            <a:off x="2214563" y="2974975"/>
            <a:ext cx="333375" cy="700088"/>
          </a:xfrm>
          <a:prstGeom prst="up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9" name="Textfeld 8">
            <a:extLst>
              <a:ext uri="{FF2B5EF4-FFF2-40B4-BE49-F238E27FC236}">
                <a16:creationId xmlns:a16="http://schemas.microsoft.com/office/drawing/2014/main" id="{F788480B-7075-065C-8158-8250E56E9287}"/>
              </a:ext>
            </a:extLst>
          </p:cNvPr>
          <p:cNvSpPr txBox="1"/>
          <p:nvPr/>
        </p:nvSpPr>
        <p:spPr>
          <a:xfrm>
            <a:off x="6588125" y="2584450"/>
            <a:ext cx="4633913" cy="307975"/>
          </a:xfrm>
          <a:prstGeom prst="rect">
            <a:avLst/>
          </a:prstGeom>
          <a:noFill/>
        </p:spPr>
        <p:txBody>
          <a:bodyPr>
            <a:spAutoFit/>
          </a:bodyPr>
          <a:lstStyle/>
          <a:p>
            <a:pPr>
              <a:defRPr/>
            </a:pPr>
            <a:r>
              <a:rPr lang="de-CH" sz="1400" spc="-5" dirty="0"/>
              <a:t>vice</a:t>
            </a:r>
            <a:r>
              <a:rPr lang="de-CH" sz="1400" spc="-15" dirty="0"/>
              <a:t> </a:t>
            </a:r>
            <a:r>
              <a:rPr lang="de-CH" sz="1400" spc="-15" dirty="0" err="1"/>
              <a:t>versa</a:t>
            </a:r>
            <a:r>
              <a:rPr lang="de-CH" sz="1400" spc="-15" dirty="0"/>
              <a:t>?</a:t>
            </a:r>
            <a:endParaRPr lang="de-CH" sz="1400" dirty="0"/>
          </a:p>
        </p:txBody>
      </p:sp>
      <p:sp>
        <p:nvSpPr>
          <p:cNvPr id="10" name="Textfeld 9">
            <a:extLst>
              <a:ext uri="{FF2B5EF4-FFF2-40B4-BE49-F238E27FC236}">
                <a16:creationId xmlns:a16="http://schemas.microsoft.com/office/drawing/2014/main" id="{9B2ED107-B3CA-E53D-47BE-F95D632A4EA8}"/>
              </a:ext>
            </a:extLst>
          </p:cNvPr>
          <p:cNvSpPr txBox="1"/>
          <p:nvPr/>
        </p:nvSpPr>
        <p:spPr>
          <a:xfrm>
            <a:off x="712788" y="4557713"/>
            <a:ext cx="7820025" cy="707886"/>
          </a:xfrm>
          <a:prstGeom prst="rect">
            <a:avLst/>
          </a:prstGeom>
          <a:solidFill>
            <a:schemeClr val="accent2">
              <a:lumMod val="40000"/>
              <a:lumOff val="60000"/>
            </a:schemeClr>
          </a:solidFill>
        </p:spPr>
        <p:txBody>
          <a:bodyPr>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100"/>
              </a:spcBef>
              <a:defRPr/>
            </a:pPr>
            <a:r>
              <a:rPr lang="de-CH" altLang="de-DE" sz="2000" dirty="0">
                <a:cs typeface="Calibri" panose="020F0502020204030204" pitchFamily="34" charset="0"/>
              </a:rPr>
              <a:t>Eine erhöhte</a:t>
            </a:r>
            <a:r>
              <a:rPr lang="de-CH" altLang="de-DE" sz="2000" b="1" dirty="0">
                <a:cs typeface="Calibri" panose="020F0502020204030204" pitchFamily="34" charset="0"/>
              </a:rPr>
              <a:t>r</a:t>
            </a:r>
            <a:r>
              <a:rPr lang="de-CH" altLang="de-DE" sz="2000" dirty="0">
                <a:cs typeface="Calibri" panose="020F0502020204030204" pitchFamily="34" charset="0"/>
              </a:rPr>
              <a:t> oder verminderte</a:t>
            </a:r>
            <a:r>
              <a:rPr lang="de-CH" altLang="de-DE" sz="2000" b="1" dirty="0">
                <a:cs typeface="Calibri" panose="020F0502020204030204" pitchFamily="34" charset="0"/>
              </a:rPr>
              <a:t>r</a:t>
            </a:r>
            <a:r>
              <a:rPr lang="de-CH" altLang="de-DE" sz="2000" dirty="0">
                <a:cs typeface="Calibri" panose="020F0502020204030204" pitchFamily="34" charset="0"/>
              </a:rPr>
              <a:t>  Beckenbodentonus kann die </a:t>
            </a:r>
            <a:r>
              <a:rPr lang="de-CH" altLang="de-DE" sz="2000" b="1" dirty="0">
                <a:cs typeface="Calibri" panose="020F0502020204030204" pitchFamily="34" charset="0"/>
              </a:rPr>
              <a:t>Ursache </a:t>
            </a:r>
            <a:r>
              <a:rPr lang="de-CH" altLang="de-DE" sz="2000" dirty="0">
                <a:cs typeface="Calibri" panose="020F0502020204030204" pitchFamily="34" charset="0"/>
              </a:rPr>
              <a:t>oder das </a:t>
            </a:r>
            <a:r>
              <a:rPr lang="de-CH" altLang="de-DE" sz="2000" b="1" dirty="0">
                <a:cs typeface="Calibri" panose="020F0502020204030204" pitchFamily="34" charset="0"/>
              </a:rPr>
              <a:t>Resultat </a:t>
            </a:r>
            <a:r>
              <a:rPr lang="de-CH" altLang="de-DE" sz="2000" dirty="0">
                <a:cs typeface="Calibri" panose="020F0502020204030204" pitchFamily="34" charset="0"/>
              </a:rPr>
              <a:t> einer muskuloskelettalen Dysfunktion sein</a:t>
            </a:r>
          </a:p>
        </p:txBody>
      </p:sp>
      <p:sp>
        <p:nvSpPr>
          <p:cNvPr id="3" name="Textfeld 9">
            <a:extLst>
              <a:ext uri="{FF2B5EF4-FFF2-40B4-BE49-F238E27FC236}">
                <a16:creationId xmlns:a16="http://schemas.microsoft.com/office/drawing/2014/main" id="{0078206A-689F-7D0C-3CE3-8ADCB79DC773}"/>
              </a:ext>
            </a:extLst>
          </p:cNvPr>
          <p:cNvSpPr txBox="1"/>
          <p:nvPr/>
        </p:nvSpPr>
        <p:spPr>
          <a:xfrm>
            <a:off x="738188" y="5534025"/>
            <a:ext cx="7794625" cy="708025"/>
          </a:xfrm>
          <a:prstGeom prst="rect">
            <a:avLst/>
          </a:prstGeom>
          <a:solidFill>
            <a:schemeClr val="accent2">
              <a:lumMod val="40000"/>
              <a:lumOff val="60000"/>
            </a:schemeClr>
          </a:solidFill>
        </p:spPr>
        <p:txBody>
          <a:bodyPr>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de-CH" sz="2000" dirty="0"/>
              <a:t>Der Beckenboden kann eine zentrale, interagierende (kompensatorische) Rolle spielen bei intra- und/oder </a:t>
            </a:r>
            <a:r>
              <a:rPr lang="de-CH" sz="2000" dirty="0" err="1"/>
              <a:t>extrapelvinen</a:t>
            </a:r>
            <a:r>
              <a:rPr lang="de-CH" sz="2000" dirty="0"/>
              <a:t> Schmerzsyndromen</a:t>
            </a:r>
          </a:p>
        </p:txBody>
      </p:sp>
      <p:pic>
        <p:nvPicPr>
          <p:cNvPr id="11274" name="Picture 1">
            <a:extLst>
              <a:ext uri="{FF2B5EF4-FFF2-40B4-BE49-F238E27FC236}">
                <a16:creationId xmlns:a16="http://schemas.microsoft.com/office/drawing/2014/main" id="{16FF18E3-B48E-A8D7-EED4-8E5CB2772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326188"/>
            <a:ext cx="1139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rbeitsdokument" ma:contentTypeID="0x01010035C541E669B96F4FBA49BA27A033A8EE0100EC18134FBA50204EA554FAF68053525B" ma:contentTypeVersion="13" ma:contentTypeDescription="Ein neues Dokument erstellen." ma:contentTypeScope="" ma:versionID="af1f79ebd259ef043a7f004812bc97eb">
  <xsd:schema xmlns:xsd="http://www.w3.org/2001/XMLSchema" xmlns:xs="http://www.w3.org/2001/XMLSchema" xmlns:p="http://schemas.microsoft.com/office/2006/metadata/properties" xmlns:ns2="478b9f84-cbfe-4d65-9d3b-68e6377eded6" xmlns:ns3="484c8c59-755d-4516-b8d2-1621b38262b4" targetNamespace="http://schemas.microsoft.com/office/2006/metadata/properties" ma:root="true" ma:fieldsID="3c1f4432e9152d40ff85426b7ccca723" ns2:_="" ns3:_="">
    <xsd:import namespace="478b9f84-cbfe-4d65-9d3b-68e6377eded6"/>
    <xsd:import namespace="484c8c59-755d-4516-b8d2-1621b38262b4"/>
    <xsd:element name="properties">
      <xsd:complexType>
        <xsd:sequence>
          <xsd:element name="documentManagement">
            <xsd:complexType>
              <xsd:all>
                <xsd:element ref="ns2:gwkssgPublishing" minOccurs="0"/>
                <xsd:element ref="ns3:TaxCatchAll" minOccurs="0"/>
                <xsd:element ref="ns2:TaxKeywordTaxHTField"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b9f84-cbfe-4d65-9d3b-68e6377eded6" elementFormDefault="qualified">
    <xsd:import namespace="http://schemas.microsoft.com/office/2006/documentManagement/types"/>
    <xsd:import namespace="http://schemas.microsoft.com/office/infopath/2007/PartnerControls"/>
    <xsd:element name="gwkssgPublishing" ma:index="3" nillable="true" ma:displayName="Status" ma:default="In Bearbeitung" ma:format="Dropdown" ma:internalName="gwkssgPublishing" ma:readOnly="false">
      <xsd:simpleType>
        <xsd:restriction base="dms:Choice">
          <xsd:enumeration value="In Bearbeitung"/>
          <xsd:enumeration value="Freigegeben"/>
        </xsd:restriction>
      </xsd:simpleType>
    </xsd:element>
    <xsd:element name="TaxKeywordTaxHTField" ma:index="11" nillable="true" ma:taxonomy="true" ma:internalName="TaxKeywordTaxHTField" ma:taxonomyFieldName="TaxKeyword" ma:displayName="Unternehmensstichwörter" ma:readOnly="false" ma:fieldId="{23f27201-bee3-471e-b2e7-b64fd8b7ca38}" ma:taxonomyMulti="true" ma:sspId="81586bc8-47dd-4de9-815a-c1da9b42e9b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5" nillable="true" ma:displayName="Taxonomy Catch All Column" ma:hidden="true" ma:list="{16a939ef-b807-4b88-8768-292ed453d4a5}" ma:internalName="TaxCatchAll" ma:readOnly="false" ma:showField="CatchAllData" ma:web="478b9f84-cbfe-4d65-9d3b-68e6377eded6">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16a939ef-b807-4b88-8768-292ed453d4a5}" ma:internalName="TaxCatchAllLabel" ma:readOnly="false" ma:showField="CatchAllDataLabel" ma:web="478b9f84-cbfe-4d65-9d3b-68e6377ede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2"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478b9f84-cbfe-4d65-9d3b-68e6377eded6">
      <Terms xmlns="http://schemas.microsoft.com/office/infopath/2007/PartnerControls"/>
    </TaxKeywordTaxHTField>
    <TaxCatchAll xmlns="484c8c59-755d-4516-b8d2-1621b38262b4"/>
    <gwkssgPublishing xmlns="478b9f84-cbfe-4d65-9d3b-68e6377eded6">In Bearbeitung</gwkssgPublishing>
    <TaxCatchAllLabel xmlns="484c8c59-755d-4516-b8d2-1621b38262b4"/>
  </documentManagement>
</p:properties>
</file>

<file path=customXml/itemProps1.xml><?xml version="1.0" encoding="utf-8"?>
<ds:datastoreItem xmlns:ds="http://schemas.openxmlformats.org/officeDocument/2006/customXml" ds:itemID="{266691C3-EF82-4C33-B1AF-B03A5F28CE91}"/>
</file>

<file path=customXml/itemProps2.xml><?xml version="1.0" encoding="utf-8"?>
<ds:datastoreItem xmlns:ds="http://schemas.openxmlformats.org/officeDocument/2006/customXml" ds:itemID="{FBCE4F82-D100-4538-92E7-E24C1767508D}"/>
</file>

<file path=customXml/itemProps3.xml><?xml version="1.0" encoding="utf-8"?>
<ds:datastoreItem xmlns:ds="http://schemas.openxmlformats.org/officeDocument/2006/customXml" ds:itemID="{C521D030-C920-4F46-B1A0-65D52F96BFFF}"/>
</file>

<file path=docProps/app.xml><?xml version="1.0" encoding="utf-8"?>
<Properties xmlns="http://schemas.openxmlformats.org/officeDocument/2006/extended-properties" xmlns:vt="http://schemas.openxmlformats.org/officeDocument/2006/docPropsVTypes">
  <Template/>
  <TotalTime>0</TotalTime>
  <Words>3377</Words>
  <Application>Microsoft Office PowerPoint</Application>
  <PresentationFormat>On-screen Show (4:3)</PresentationFormat>
  <Paragraphs>578</Paragraphs>
  <Slides>37</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Angsana New</vt:lpstr>
      <vt:lpstr>Arial</vt:lpstr>
      <vt:lpstr>BlinkMacSystemFont</vt:lpstr>
      <vt:lpstr>Calibri</vt:lpstr>
      <vt:lpstr>Open Sans</vt:lpstr>
      <vt:lpstr>Segoe UI</vt:lpstr>
      <vt:lpstr>Söhne</vt:lpstr>
      <vt:lpstr>Times New Roman</vt:lpstr>
      <vt:lpstr>Wingdings</vt:lpstr>
      <vt:lpstr>Larissa</vt:lpstr>
      <vt:lpstr>       Dr. Jacqueline de Jong Pt. PhD.    SOMT Pelvic Education, Interlaken  Physio SPArtos, Interlaken  PelviConsult, Spiez  </vt:lpstr>
      <vt:lpstr>PowerPoint Presentation</vt:lpstr>
      <vt:lpstr>PowerPoint Presentation</vt:lpstr>
      <vt:lpstr>PowerPoint Presentation</vt:lpstr>
      <vt:lpstr>PowerPoint Presentation</vt:lpstr>
      <vt:lpstr>PowerPoint Presentation</vt:lpstr>
      <vt:lpstr>Muskuloskelettale Beckenschmerzen </vt:lpstr>
      <vt:lpstr>  Motor Control Impairment bei Girdle und Pelvic pain</vt:lpstr>
      <vt:lpstr>Muskuloskelettale Beckenschmerzen </vt:lpstr>
      <vt:lpstr>PowerPoint Presentation</vt:lpstr>
      <vt:lpstr> Anamnese </vt:lpstr>
      <vt:lpstr>Befund</vt:lpstr>
      <vt:lpstr> Extrapelviner muskuloskelettaler Befund </vt:lpstr>
      <vt:lpstr>Intrapelviner muskuloskelettaler Befund</vt:lpstr>
      <vt:lpstr>Beckenboden Muskelfunktionsuntersuchung (vaginal/anal)</vt:lpstr>
      <vt:lpstr>Veränderungen in PFM-Funktion bei CPP</vt:lpstr>
      <vt:lpstr>PowerPoint Presentation</vt:lpstr>
      <vt:lpstr>Tender(trigger)punkte Beckenboden</vt:lpstr>
      <vt:lpstr>Bindegewebe</vt:lpstr>
      <vt:lpstr>PowerPoint Presentation</vt:lpstr>
      <vt:lpstr>PowerPoint Presentation</vt:lpstr>
      <vt:lpstr>PowerPoint Presentation</vt:lpstr>
      <vt:lpstr>PowerPoint Presentation</vt:lpstr>
      <vt:lpstr>PowerPoint Presentation</vt:lpstr>
      <vt:lpstr>PowerPoint Presentation</vt:lpstr>
      <vt:lpstr>Entspannung</vt:lpstr>
      <vt:lpstr>Interventionen (intra pelvine)</vt:lpstr>
      <vt:lpstr>Interventionen Myofaszial</vt:lpstr>
      <vt:lpstr>PowerPoint Presentation</vt:lpstr>
      <vt:lpstr>PowerPoint Presentation</vt:lpstr>
      <vt:lpstr>Thielemassage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Jaqueline de Jong</dc:creator>
  <cp:lastModifiedBy>De Jong Jacqueline</cp:lastModifiedBy>
  <cp:revision>841</cp:revision>
  <cp:lastPrinted>2018-11-01T11:34:47Z</cp:lastPrinted>
  <dcterms:created xsi:type="dcterms:W3CDTF">2011-06-13T07:14:27Z</dcterms:created>
  <dcterms:modified xsi:type="dcterms:W3CDTF">2024-03-07T11:48:17Z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0x01010035C541E669B96F4FBA49BA27A033A8EE0100EC18134FBA50204EA554FAF68053525B</vt:lpwstr>
  </property>
  <property fmtid="{D5CDD505-2E9C-101B-9397-08002B2CF9AE}" pid="3" name="TaxKeyword">
    <vt:lpwstr/>
  </property>
</Properties>
</file>