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5"/>
  </p:notesMasterIdLst>
  <p:handoutMasterIdLst>
    <p:handoutMasterId r:id="rId36"/>
  </p:handoutMasterIdLst>
  <p:sldIdLst>
    <p:sldId id="294" r:id="rId2"/>
    <p:sldId id="569" r:id="rId3"/>
    <p:sldId id="566" r:id="rId4"/>
    <p:sldId id="549" r:id="rId5"/>
    <p:sldId id="550" r:id="rId6"/>
    <p:sldId id="548" r:id="rId7"/>
    <p:sldId id="525" r:id="rId8"/>
    <p:sldId id="552" r:id="rId9"/>
    <p:sldId id="568" r:id="rId10"/>
    <p:sldId id="527" r:id="rId11"/>
    <p:sldId id="528" r:id="rId12"/>
    <p:sldId id="529" r:id="rId13"/>
    <p:sldId id="530" r:id="rId14"/>
    <p:sldId id="531" r:id="rId15"/>
    <p:sldId id="532" r:id="rId16"/>
    <p:sldId id="261" r:id="rId17"/>
    <p:sldId id="262" r:id="rId18"/>
    <p:sldId id="264" r:id="rId19"/>
    <p:sldId id="482" r:id="rId20"/>
    <p:sldId id="274" r:id="rId21"/>
    <p:sldId id="288" r:id="rId22"/>
    <p:sldId id="263" r:id="rId23"/>
    <p:sldId id="290" r:id="rId24"/>
    <p:sldId id="484" r:id="rId25"/>
    <p:sldId id="296" r:id="rId26"/>
    <p:sldId id="295" r:id="rId27"/>
    <p:sldId id="551" r:id="rId28"/>
    <p:sldId id="293" r:id="rId29"/>
    <p:sldId id="567" r:id="rId30"/>
    <p:sldId id="291" r:id="rId31"/>
    <p:sldId id="292" r:id="rId32"/>
    <p:sldId id="565" r:id="rId33"/>
    <p:sldId id="468" r:id="rId34"/>
  </p:sldIdLst>
  <p:sldSz cx="12192000" cy="6858000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1D7D872A-F69E-E54C-8CF5-6BDAE89D5C31}">
          <p14:sldIdLst>
            <p14:sldId id="294"/>
            <p14:sldId id="569"/>
            <p14:sldId id="566"/>
            <p14:sldId id="549"/>
            <p14:sldId id="550"/>
            <p14:sldId id="548"/>
            <p14:sldId id="525"/>
            <p14:sldId id="552"/>
            <p14:sldId id="568"/>
            <p14:sldId id="527"/>
            <p14:sldId id="528"/>
            <p14:sldId id="529"/>
            <p14:sldId id="530"/>
            <p14:sldId id="531"/>
            <p14:sldId id="532"/>
            <p14:sldId id="261"/>
            <p14:sldId id="262"/>
            <p14:sldId id="264"/>
            <p14:sldId id="482"/>
            <p14:sldId id="274"/>
            <p14:sldId id="288"/>
            <p14:sldId id="263"/>
            <p14:sldId id="290"/>
            <p14:sldId id="484"/>
            <p14:sldId id="296"/>
            <p14:sldId id="295"/>
            <p14:sldId id="551"/>
            <p14:sldId id="293"/>
            <p14:sldId id="567"/>
            <p14:sldId id="291"/>
            <p14:sldId id="292"/>
            <p14:sldId id="565"/>
            <p14:sldId id="468"/>
          </p14:sldIdLst>
        </p14:section>
        <p14:section name="Abschnitt ohne Titel" id="{55E6BADB-5CAB-134F-9825-975108EC784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8F90"/>
    <a:srgbClr val="A50021"/>
    <a:srgbClr val="CCFF66"/>
    <a:srgbClr val="9AD000"/>
    <a:srgbClr val="75EA00"/>
    <a:srgbClr val="0099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4"/>
    <p:restoredTop sz="91032" autoAdjust="0"/>
  </p:normalViewPr>
  <p:slideViewPr>
    <p:cSldViewPr>
      <p:cViewPr varScale="1">
        <p:scale>
          <a:sx n="102" d="100"/>
          <a:sy n="102" d="100"/>
        </p:scale>
        <p:origin x="183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FED25D17-FFD3-4962-8B15-DF109233C128}" type="datetimeFigureOut">
              <a:rPr lang="de-DE"/>
              <a:pPr>
                <a:defRPr/>
              </a:pPr>
              <a:t>07.03.2024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7C8ED066-6E28-413C-BB9E-DAE3EF11C91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2467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260F46C8-152D-427D-B259-D99E7D3113C8}" type="datetimeFigureOut">
              <a:rPr lang="de-DE"/>
              <a:pPr>
                <a:defRPr/>
              </a:pPr>
              <a:t>07.03.2024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168E8135-7201-4142-A095-80F0E0C153B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0232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8E8135-7201-4142-A095-80F0E0C153B3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8E8135-7201-4142-A095-80F0E0C153B3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4674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8E8135-7201-4142-A095-80F0E0C153B3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23032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07D47-B84F-4715-A948-F4495064A8E9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343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8E8135-7201-4142-A095-80F0E0C153B3}" type="slidenum">
              <a:rPr lang="de-CH" smtClean="0"/>
              <a:pPr>
                <a:defRPr/>
              </a:pPr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1961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8E8135-7201-4142-A095-80F0E0C153B3}" type="slidenum">
              <a:rPr lang="de-CH" smtClean="0"/>
              <a:pPr>
                <a:defRPr/>
              </a:pPr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1413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8E8135-7201-4142-A095-80F0E0C153B3}" type="slidenum">
              <a:rPr lang="de-CH" smtClean="0"/>
              <a:pPr>
                <a:defRPr/>
              </a:pPr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672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071680"/>
            <a:ext cx="10363200" cy="1470025"/>
          </a:xfrm>
        </p:spPr>
        <p:txBody>
          <a:bodyPr anchor="ctr">
            <a:normAutofit/>
          </a:bodyPr>
          <a:lstStyle>
            <a:lvl1pPr algn="ctr">
              <a:defRPr sz="3200" b="1" baseline="0"/>
            </a:lvl1pPr>
          </a:lstStyle>
          <a:p>
            <a:r>
              <a:rPr lang="de-DE" noProof="0"/>
              <a:t>Titelmasterformat durch Klicken bearbeiten</a:t>
            </a:r>
            <a:endParaRPr lang="de-CH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 dirty="0"/>
              <a:t>Formatvorlage des Untertitelmasters durch Klicken bearbeiten</a:t>
            </a:r>
            <a:endParaRPr lang="de-CH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7EB18-096B-4472-B664-88898D632238}" type="datetime1">
              <a:rPr lang="de-CH"/>
              <a:pPr>
                <a:defRPr/>
              </a:pPr>
              <a:t>07.03.2024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Referent / Bereich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609600" y="1600200"/>
            <a:ext cx="10972800" cy="3916363"/>
          </a:xfrm>
        </p:spPr>
        <p:txBody>
          <a:bodyPr rtlCol="0">
            <a:normAutofit/>
          </a:bodyPr>
          <a:lstStyle/>
          <a:p>
            <a:pPr lvl="0"/>
            <a:endParaRPr lang="de-CH" noProof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03" y="1412777"/>
            <a:ext cx="10753195" cy="43294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241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Titelmasterformat durch Klicken bearbeiten</a:t>
            </a:r>
            <a:endParaRPr lang="de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28650" indent="-273050">
              <a:defRPr/>
            </a:lvl2pPr>
            <a:lvl3pPr marL="808038" indent="-179388">
              <a:defRPr/>
            </a:lvl3pPr>
            <a:lvl4pPr marL="1081088" indent="-177800">
              <a:defRPr/>
            </a:lvl4pPr>
            <a:lvl5pPr marL="1258888" indent="-177800">
              <a:defRPr/>
            </a:lvl5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11427885" y="257175"/>
            <a:ext cx="647700" cy="2619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9D2A6-707A-4BDA-8DFD-693B7D9F2DAC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ctr"/>
          <a:lstStyle>
            <a:lvl1pPr algn="l">
              <a:defRPr sz="4000" b="1" cap="none" baseline="0"/>
            </a:lvl1pPr>
          </a:lstStyle>
          <a:p>
            <a:r>
              <a:rPr lang="de-DE" noProof="0" dirty="0"/>
              <a:t>Titelmasterformat durch Klicken bearbeiten</a:t>
            </a:r>
            <a:endParaRPr lang="de-CH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8DADF-EDB0-4DB0-AD27-35F72B4B0625}" type="datetime1">
              <a:rPr lang="de-CH"/>
              <a:pPr>
                <a:defRPr/>
              </a:pPr>
              <a:t>07.03.2024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Referent / Bereich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27885" y="257175"/>
            <a:ext cx="647700" cy="2619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BDFAB-7AE7-4980-95D2-8708F5F2057E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44731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50392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54CF2-4CF2-4EAD-B0AB-E69A89E296CA}" type="datetime1">
              <a:rPr lang="de-CH"/>
              <a:pPr>
                <a:defRPr/>
              </a:pPr>
              <a:t>07.03.2024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Referent / Bereich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427885" y="257175"/>
            <a:ext cx="647700" cy="2619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62D8D-4B60-40F9-B1F4-8D348D9952E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4731" y="1614331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44731" y="2275367"/>
            <a:ext cx="5386917" cy="38507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46160" y="1614331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noProof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246160" y="2275367"/>
            <a:ext cx="5389033" cy="38507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41212-5D2F-47AC-B3C2-18F14F8F3777}" type="datetime1">
              <a:rPr lang="de-CH"/>
              <a:pPr>
                <a:defRPr/>
              </a:pPr>
              <a:t>07.03.2024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Referent / Bereich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11427885" y="257175"/>
            <a:ext cx="647700" cy="2619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3A282-FEC1-4659-B08A-A80AE1414658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de-CH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2DD12-FD2A-4017-BB5B-6C1B592557F8}" type="datetime1">
              <a:rPr lang="de-CH"/>
              <a:pPr>
                <a:defRPr/>
              </a:pPr>
              <a:t>07.03.2024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Referent / Bereich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427885" y="257175"/>
            <a:ext cx="647700" cy="2619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E1610-5091-4B34-AABF-485D07984F4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3CA0E-183F-40B0-964C-D61DB2CA915D}" type="datetime1">
              <a:rPr lang="de-CH"/>
              <a:pPr>
                <a:defRPr/>
              </a:pPr>
              <a:t>07.03.2024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Referent / Bereich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11427885" y="257175"/>
            <a:ext cx="647700" cy="2619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55DCE-50FD-482C-99DD-E3E41AF640C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838190"/>
            <a:ext cx="4011084" cy="77471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de-DE" noProof="0"/>
              <a:t>Titelmasterformat durch Klicken bearbeiten</a:t>
            </a:r>
            <a:endParaRPr lang="de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5" y="836613"/>
            <a:ext cx="6815667" cy="52895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785926"/>
            <a:ext cx="4011084" cy="43402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noProof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7C9FA-FB6C-4340-87DF-6F4F5A9083EA}" type="datetime1">
              <a:rPr lang="de-CH"/>
              <a:pPr>
                <a:defRPr/>
              </a:pPr>
              <a:t>07.03.2024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Referent / Bereich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427885" y="257175"/>
            <a:ext cx="647700" cy="2619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C591A-7CB2-4CD5-A62B-511869AD017E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noProof="0"/>
              <a:t>Titelmasterformat durch Klicken bearbeiten</a:t>
            </a:r>
            <a:endParaRPr lang="de-CH" noProof="0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836613"/>
            <a:ext cx="7315200" cy="389096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noProof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9935E-70EA-4056-A340-0423E23ADF49}" type="datetime1">
              <a:rPr lang="de-CH"/>
              <a:pPr>
                <a:defRPr/>
              </a:pPr>
              <a:t>07.03.2024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Referent / Bereich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427885" y="257175"/>
            <a:ext cx="647700" cy="2619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8EA98-2866-4B63-9B9B-506BD6CE93F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/>
          <p:cNvSpPr>
            <a:spLocks noGrp="1"/>
          </p:cNvSpPr>
          <p:nvPr>
            <p:ph type="title"/>
          </p:nvPr>
        </p:nvSpPr>
        <p:spPr bwMode="auto">
          <a:xfrm>
            <a:off x="647700" y="857250"/>
            <a:ext cx="109728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Titelmasterformat durch Klicken bearbeiten</a:t>
            </a:r>
          </a:p>
        </p:txBody>
      </p:sp>
      <p:sp>
        <p:nvSpPr>
          <p:cNvPr id="205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4417" y="1600201"/>
            <a:ext cx="109876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Textmasterformate durch Klicken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6233" y="6523039"/>
            <a:ext cx="2294467" cy="249237"/>
          </a:xfrm>
          <a:prstGeom prst="rect">
            <a:avLst/>
          </a:prstGeom>
        </p:spPr>
        <p:txBody>
          <a:bodyPr vert="horz" lIns="0" tIns="45720" rIns="72000" bIns="0" rtlCol="0" anchor="b" anchorCtr="0"/>
          <a:lstStyle>
            <a:lvl1pPr algn="l">
              <a:defRPr sz="800" baseline="0">
                <a:solidFill>
                  <a:srgbClr val="A9AAAC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63D13190-C094-47B0-B1F8-C30B1F240D3D}" type="datetime1">
              <a:rPr lang="de-CH"/>
              <a:pPr>
                <a:defRPr/>
              </a:pPr>
              <a:t>07.03.2024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175751" y="6584950"/>
            <a:ext cx="2459567" cy="234950"/>
          </a:xfrm>
          <a:prstGeom prst="rect">
            <a:avLst/>
          </a:prstGeom>
        </p:spPr>
        <p:txBody>
          <a:bodyPr vert="horz" lIns="72000" tIns="45720" rIns="0" bIns="45720" rtlCol="0" anchor="b" anchorCtr="0"/>
          <a:lstStyle>
            <a:lvl1pPr algn="r">
              <a:defRPr sz="800" baseline="0">
                <a:solidFill>
                  <a:srgbClr val="A9AAAC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de-CH"/>
              <a:t>Referent / Bereich</a:t>
            </a:r>
          </a:p>
        </p:txBody>
      </p:sp>
      <p:sp>
        <p:nvSpPr>
          <p:cNvPr id="7" name="Rechteck 6"/>
          <p:cNvSpPr/>
          <p:nvPr/>
        </p:nvSpPr>
        <p:spPr>
          <a:xfrm>
            <a:off x="4174066" y="1"/>
            <a:ext cx="8020051" cy="620713"/>
          </a:xfrm>
          <a:prstGeom prst="rect">
            <a:avLst/>
          </a:prstGeom>
          <a:solidFill>
            <a:srgbClr val="A9A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" bIns="0" anchor="ctr"/>
          <a:lstStyle/>
          <a:p>
            <a:pPr eaLnBrk="0" hangingPunct="0">
              <a:spcBef>
                <a:spcPts val="0"/>
              </a:spcBef>
              <a:defRPr/>
            </a:pPr>
            <a:r>
              <a:rPr lang="de-CH" sz="2000" b="1" i="0" kern="0" baseline="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0"/>
                    </a:schemeClr>
                  </a:outerShdw>
                </a:effectLst>
                <a:latin typeface="Calibri"/>
                <a:cs typeface="Calibri"/>
              </a:rPr>
              <a:t>     </a:t>
            </a:r>
            <a:r>
              <a:rPr lang="de-CH" sz="2000" b="1" i="0" kern="0" baseline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0"/>
                    </a:schemeClr>
                  </a:outerShdw>
                </a:effectLst>
                <a:latin typeface="Calibri"/>
                <a:cs typeface="Calibri"/>
              </a:rPr>
              <a:t>Chronic</a:t>
            </a:r>
            <a:r>
              <a:rPr lang="de-CH" sz="2000" b="1" i="0" kern="0" baseline="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0"/>
                    </a:schemeClr>
                  </a:outerShdw>
                </a:effectLst>
                <a:latin typeface="Calibri"/>
                <a:cs typeface="Calibri"/>
              </a:rPr>
              <a:t> </a:t>
            </a:r>
            <a:r>
              <a:rPr lang="de-CH" sz="2000" b="1" i="0" kern="0" baseline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0"/>
                    </a:schemeClr>
                  </a:outerShdw>
                </a:effectLst>
                <a:latin typeface="Calibri"/>
                <a:cs typeface="Calibri"/>
              </a:rPr>
              <a:t>Pelvic</a:t>
            </a:r>
            <a:r>
              <a:rPr lang="de-CH" sz="2000" b="1" i="0" kern="0" baseline="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0"/>
                    </a:schemeClr>
                  </a:outerShdw>
                </a:effectLst>
                <a:latin typeface="Calibri"/>
                <a:cs typeface="Calibri"/>
              </a:rPr>
              <a:t> </a:t>
            </a:r>
            <a:r>
              <a:rPr lang="de-CH" sz="2000" b="1" i="0" kern="0" baseline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0"/>
                    </a:schemeClr>
                  </a:outerShdw>
                </a:effectLst>
                <a:latin typeface="Calibri"/>
                <a:cs typeface="Calibri"/>
              </a:rPr>
              <a:t>Pain</a:t>
            </a:r>
            <a:endParaRPr lang="de-CH" sz="2000" b="1" i="0" kern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2056" name="Grafik 12" descr="kssg_positiv_rgb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5367" y="33339"/>
            <a:ext cx="2101851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Rot="1" noChangeArrowheads="1"/>
          </p:cNvSpPr>
          <p:nvPr userDrawn="1"/>
        </p:nvSpPr>
        <p:spPr bwMode="auto">
          <a:xfrm>
            <a:off x="0" y="2857501"/>
            <a:ext cx="121920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de-CH" sz="1600" b="1" kern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A9AAAC"/>
          </a:solidFill>
          <a:latin typeface="Calibri"/>
          <a:ea typeface="+mj-ea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9AAAC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9AAAC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9AAAC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9AAAC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A9AAAC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A9AAAC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A9AAAC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A9AAA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CC33"/>
        </a:buClr>
        <a:buFont typeface="Wingdings" pitchFamily="2" charset="2"/>
        <a:buChar char="§"/>
        <a:defRPr sz="28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CC33"/>
        </a:buClr>
        <a:buFont typeface="Wingdings" pitchFamily="2" charset="2"/>
        <a:buChar char="§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CC33"/>
        </a:buClr>
        <a:buFont typeface="Wingdings" pitchFamily="2" charset="2"/>
        <a:buChar char="§"/>
        <a:defRPr sz="20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CC33"/>
        </a:buClr>
        <a:buFont typeface="Wingdings" pitchFamily="2" charset="2"/>
        <a:buChar char="§"/>
        <a:defRPr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9CC33"/>
        </a:buClr>
        <a:buFont typeface="Wingdings" pitchFamily="2" charset="2"/>
        <a:buChar char="§"/>
        <a:defRPr sz="16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"/>
          <p:cNvSpPr>
            <a:spLocks noGrp="1" noRot="1" noChangeArrowheads="1"/>
          </p:cNvSpPr>
          <p:nvPr>
            <p:ph type="title"/>
          </p:nvPr>
        </p:nvSpPr>
        <p:spPr>
          <a:xfrm>
            <a:off x="1775520" y="908720"/>
            <a:ext cx="8820150" cy="2232248"/>
          </a:xfrm>
        </p:spPr>
        <p:txBody>
          <a:bodyPr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Chronic Pelvic Pain</a:t>
            </a:r>
            <a:r>
              <a:rPr lang="en-US" sz="4400" b="0" dirty="0">
                <a:solidFill>
                  <a:schemeClr val="tx1"/>
                </a:solidFill>
              </a:rPr>
              <a:t/>
            </a:r>
            <a:br>
              <a:rPr lang="en-US" sz="4400" b="0" dirty="0">
                <a:solidFill>
                  <a:schemeClr val="tx1"/>
                </a:solidFill>
              </a:rPr>
            </a:br>
            <a:endParaRPr lang="de-CH" b="0" dirty="0">
              <a:solidFill>
                <a:schemeClr val="tx1"/>
              </a:solidFill>
            </a:endParaRPr>
          </a:p>
        </p:txBody>
      </p:sp>
      <p:sp>
        <p:nvSpPr>
          <p:cNvPr id="8" name="Rectangle 3"/>
          <p:cNvSpPr txBox="1">
            <a:spLocks/>
          </p:cNvSpPr>
          <p:nvPr/>
        </p:nvSpPr>
        <p:spPr bwMode="auto">
          <a:xfrm>
            <a:off x="1975643" y="3124101"/>
            <a:ext cx="8240713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33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3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1793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33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08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33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888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33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2"/>
              <a:buNone/>
            </a:pPr>
            <a:r>
              <a:rPr lang="de-DE" b="1" dirty="0">
                <a:solidFill>
                  <a:srgbClr val="000000"/>
                </a:solidFill>
                <a:latin typeface="Calibri"/>
                <a:cs typeface="Calibri"/>
              </a:rPr>
              <a:t>PD Dr. med. Daniel S. </a:t>
            </a:r>
            <a:r>
              <a:rPr lang="de-DE" b="1" dirty="0" err="1">
                <a:solidFill>
                  <a:srgbClr val="000000"/>
                </a:solidFill>
                <a:latin typeface="Calibri"/>
                <a:cs typeface="Calibri"/>
              </a:rPr>
              <a:t>Engeler</a:t>
            </a:r>
            <a:endParaRPr lang="de-DE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>
              <a:buFont typeface="Wingdings" pitchFamily="2" charset="2"/>
              <a:buNone/>
            </a:pPr>
            <a:endParaRPr lang="de-DE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>
              <a:buFont typeface="Wingdings" pitchFamily="2" charset="2"/>
              <a:buNone/>
            </a:pPr>
            <a:r>
              <a:rPr lang="de-DE" sz="1600" b="1" dirty="0">
                <a:solidFill>
                  <a:srgbClr val="000000"/>
                </a:solidFill>
                <a:latin typeface="Calibri"/>
                <a:cs typeface="Calibri"/>
              </a:rPr>
              <a:t>Head</a:t>
            </a:r>
          </a:p>
          <a:p>
            <a:pPr algn="ctr">
              <a:buFont typeface="Wingdings" pitchFamily="2" charset="2"/>
              <a:buNone/>
            </a:pPr>
            <a:r>
              <a:rPr lang="de-DE" sz="1600" b="1" dirty="0">
                <a:solidFill>
                  <a:srgbClr val="000000"/>
                </a:solidFill>
                <a:latin typeface="Calibri"/>
                <a:cs typeface="Calibri"/>
              </a:rPr>
              <a:t>Department </a:t>
            </a:r>
            <a:r>
              <a:rPr lang="de-DE" sz="1600" b="1" dirty="0" err="1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lang="de-DE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600" b="1" dirty="0" err="1">
                <a:solidFill>
                  <a:srgbClr val="000000"/>
                </a:solidFill>
                <a:latin typeface="Calibri"/>
                <a:cs typeface="Calibri"/>
              </a:rPr>
              <a:t>Urology</a:t>
            </a:r>
            <a:endParaRPr lang="de-DE" sz="16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>
              <a:buFont typeface="Wingdings" pitchFamily="2" charset="2"/>
              <a:buNone/>
            </a:pPr>
            <a:r>
              <a:rPr lang="de-DE" sz="1600" b="1" dirty="0" err="1">
                <a:solidFill>
                  <a:srgbClr val="000000"/>
                </a:solidFill>
                <a:latin typeface="Calibri"/>
                <a:cs typeface="Calibri"/>
              </a:rPr>
              <a:t>Interdisciplinary</a:t>
            </a:r>
            <a:r>
              <a:rPr lang="de-DE" sz="16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600" b="1" dirty="0" err="1">
                <a:solidFill>
                  <a:srgbClr val="000000"/>
                </a:solidFill>
                <a:latin typeface="Calibri"/>
                <a:cs typeface="Calibri"/>
              </a:rPr>
              <a:t>Pelvic</a:t>
            </a:r>
            <a:r>
              <a:rPr lang="de-DE" sz="1600" b="1" dirty="0">
                <a:solidFill>
                  <a:srgbClr val="000000"/>
                </a:solidFill>
                <a:latin typeface="Calibri"/>
                <a:cs typeface="Calibri"/>
              </a:rPr>
              <a:t> Floor </a:t>
            </a:r>
            <a:r>
              <a:rPr lang="de-DE" sz="1600" b="1" dirty="0" err="1">
                <a:solidFill>
                  <a:srgbClr val="000000"/>
                </a:solidFill>
                <a:latin typeface="Calibri"/>
                <a:cs typeface="Calibri"/>
              </a:rPr>
              <a:t>Centre</a:t>
            </a:r>
            <a:endParaRPr lang="de-DE" sz="16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>
              <a:buFont typeface="Wingdings" pitchFamily="2" charset="2"/>
              <a:buNone/>
            </a:pPr>
            <a:r>
              <a:rPr lang="de-DE" sz="1600" b="1" dirty="0" err="1">
                <a:solidFill>
                  <a:srgbClr val="000000"/>
                </a:solidFill>
                <a:latin typeface="Calibri"/>
                <a:cs typeface="Calibri"/>
              </a:rPr>
              <a:t>Cantonal</a:t>
            </a:r>
            <a:r>
              <a:rPr lang="de-DE" sz="1600" b="1" dirty="0">
                <a:solidFill>
                  <a:srgbClr val="000000"/>
                </a:solidFill>
                <a:latin typeface="Calibri"/>
                <a:cs typeface="Calibri"/>
              </a:rPr>
              <a:t> Hospital St. Gallen</a:t>
            </a:r>
          </a:p>
          <a:p>
            <a:pPr algn="ctr">
              <a:buFont typeface="Wingdings" pitchFamily="2" charset="2"/>
              <a:buNone/>
            </a:pPr>
            <a:r>
              <a:rPr lang="de-DE" sz="1600" b="1" dirty="0">
                <a:solidFill>
                  <a:srgbClr val="000000"/>
                </a:solidFill>
                <a:latin typeface="Calibri"/>
                <a:cs typeface="Calibri"/>
              </a:rPr>
              <a:t>School </a:t>
            </a:r>
            <a:r>
              <a:rPr lang="de-DE" sz="1600" b="1" dirty="0" err="1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lang="de-DE" sz="1600" b="1" dirty="0">
                <a:solidFill>
                  <a:srgbClr val="000000"/>
                </a:solidFill>
                <a:latin typeface="Calibri"/>
                <a:cs typeface="Calibri"/>
              </a:rPr>
              <a:t> Medicine, University </a:t>
            </a:r>
            <a:r>
              <a:rPr lang="de-DE" sz="1600" b="1" dirty="0" err="1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lang="de-DE" sz="1600" b="1" dirty="0">
                <a:solidFill>
                  <a:srgbClr val="000000"/>
                </a:solidFill>
                <a:latin typeface="Calibri"/>
                <a:cs typeface="Calibri"/>
              </a:rPr>
              <a:t> St. Gallen (MED-HSG)</a:t>
            </a:r>
          </a:p>
          <a:p>
            <a:pPr algn="ctr">
              <a:buFont typeface="Wingdings" pitchFamily="2" charset="2"/>
              <a:buNone/>
            </a:pPr>
            <a:r>
              <a:rPr lang="de-DE" sz="1600" b="1" dirty="0" err="1">
                <a:solidFill>
                  <a:srgbClr val="000000"/>
                </a:solidFill>
                <a:latin typeface="Calibri"/>
                <a:cs typeface="Calibri"/>
              </a:rPr>
              <a:t>Switzerland</a:t>
            </a:r>
            <a:endParaRPr lang="de-DE" sz="16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>
              <a:buFont typeface="Wingdings" charset="2"/>
              <a:buNone/>
            </a:pPr>
            <a:endParaRPr lang="de-DE" sz="16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>
              <a:buFont typeface="Wingdings" charset="2"/>
              <a:buNone/>
            </a:pPr>
            <a:r>
              <a:rPr lang="de-DE" sz="1600" b="1" i="1" dirty="0" err="1">
                <a:solidFill>
                  <a:srgbClr val="000000"/>
                </a:solidFill>
                <a:latin typeface="Calibri"/>
                <a:cs typeface="Calibri"/>
              </a:rPr>
              <a:t>daniel.engeler@kssg.ch</a:t>
            </a:r>
            <a:endParaRPr lang="de-DE" sz="1600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919536" y="2780928"/>
            <a:ext cx="8496944" cy="62753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A9AAA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sz="4800" dirty="0">
                <a:solidFill>
                  <a:schemeClr val="tx1"/>
                </a:solidFill>
                <a:latin typeface="Calibri"/>
                <a:cs typeface="Calibri"/>
              </a:rPr>
              <a:t>Treatment Rationale </a:t>
            </a:r>
            <a:r>
              <a:rPr lang="de-DE" sz="4800" dirty="0" err="1">
                <a:solidFill>
                  <a:schemeClr val="tx1"/>
                </a:solidFill>
                <a:latin typeface="Calibri"/>
                <a:cs typeface="Calibri"/>
              </a:rPr>
              <a:t>for</a:t>
            </a:r>
            <a:r>
              <a:rPr lang="de-DE" sz="4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de-DE" sz="4800" dirty="0" err="1">
                <a:solidFill>
                  <a:schemeClr val="tx1"/>
                </a:solidFill>
                <a:latin typeface="Calibri"/>
                <a:cs typeface="Calibri"/>
              </a:rPr>
              <a:t>Chronic</a:t>
            </a:r>
            <a:r>
              <a:rPr lang="de-DE" sz="4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de-DE" sz="4800" dirty="0" err="1">
                <a:solidFill>
                  <a:schemeClr val="tx1"/>
                </a:solidFill>
                <a:latin typeface="Calibri"/>
                <a:cs typeface="Calibri"/>
              </a:rPr>
              <a:t>Pelvic</a:t>
            </a:r>
            <a:r>
              <a:rPr lang="de-DE" sz="4800" dirty="0">
                <a:solidFill>
                  <a:schemeClr val="tx1"/>
                </a:solidFill>
                <a:latin typeface="Calibri"/>
                <a:cs typeface="Calibri"/>
              </a:rPr>
              <a:t> Pain</a:t>
            </a:r>
          </a:p>
        </p:txBody>
      </p:sp>
    </p:spTree>
    <p:extLst>
      <p:ext uri="{BB962C8B-B14F-4D97-AF65-F5344CB8AC3E}">
        <p14:creationId xmlns:p14="http://schemas.microsoft.com/office/powerpoint/2010/main" val="2139905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3432" y="1700808"/>
            <a:ext cx="7992888" cy="560388"/>
          </a:xfrm>
        </p:spPr>
        <p:txBody>
          <a:bodyPr/>
          <a:lstStyle/>
          <a:p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First </a:t>
            </a:r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Step</a:t>
            </a:r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b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Explain</a:t>
            </a:r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Patient </a:t>
            </a:r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what</a:t>
            </a:r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Chronic</a:t>
            </a:r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Pain</a:t>
            </a:r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is</a:t>
            </a:r>
            <a:endParaRPr lang="de-DE" sz="32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983432" y="2564904"/>
            <a:ext cx="10153128" cy="4525963"/>
          </a:xfrm>
        </p:spPr>
        <p:txBody>
          <a:bodyPr/>
          <a:lstStyle/>
          <a:p>
            <a:endParaRPr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GB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He/She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has to be informed about the nature of chronic pain</a:t>
            </a:r>
          </a:p>
          <a:p>
            <a:endParaRPr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/>
            <a:r>
              <a:rPr lang="en-GB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Not just a symptom of disease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Chronic pain as a “Disease in its own right” (IASP, ICD-11)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Peripheral and central sensitisation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Psychological components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014975" y="6453336"/>
            <a:ext cx="914400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latin typeface="Calibri"/>
                <a:cs typeface="Calibri"/>
              </a:rPr>
              <a:t>Engeler DS et al. </a:t>
            </a:r>
            <a:r>
              <a:rPr lang="de-DE" sz="1200" dirty="0" err="1">
                <a:latin typeface="Calibri"/>
                <a:cs typeface="Calibri"/>
              </a:rPr>
              <a:t>Eur</a:t>
            </a:r>
            <a:r>
              <a:rPr lang="de-DE" sz="1200" dirty="0">
                <a:latin typeface="Calibri"/>
                <a:cs typeface="Calibri"/>
              </a:rPr>
              <a:t> </a:t>
            </a:r>
            <a:r>
              <a:rPr lang="de-DE" sz="1200" dirty="0" err="1">
                <a:latin typeface="Calibri"/>
                <a:cs typeface="Calibri"/>
              </a:rPr>
              <a:t>Urol</a:t>
            </a:r>
            <a:r>
              <a:rPr lang="de-DE" sz="1200" dirty="0">
                <a:latin typeface="Calibri"/>
                <a:cs typeface="Calibri"/>
              </a:rPr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1482480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440" y="1412776"/>
            <a:ext cx="9144000" cy="560388"/>
          </a:xfrm>
        </p:spPr>
        <p:txBody>
          <a:bodyPr/>
          <a:lstStyle/>
          <a:p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Second </a:t>
            </a:r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Step</a:t>
            </a:r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Discuss</a:t>
            </a:r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Realistic</a:t>
            </a:r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Treatment </a:t>
            </a:r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Aims</a:t>
            </a:r>
            <a:endParaRPr lang="de-DE" sz="32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1088480" y="2301977"/>
            <a:ext cx="10192096" cy="4525963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Complete cure is only rarely reached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Chronic pain should be relieved to a level patients can accept to live with</a:t>
            </a:r>
          </a:p>
          <a:p>
            <a:pPr lvl="2"/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e. g. pain of a VAS 6-7 to VAS 2-3</a:t>
            </a:r>
          </a:p>
          <a:p>
            <a:pPr lvl="2"/>
            <a:endParaRPr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Try to target associated problems</a:t>
            </a:r>
          </a:p>
          <a:p>
            <a:pPr lvl="1"/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e. g. micturition problems, erectile dysfunction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048000" y="6525344"/>
            <a:ext cx="9144000" cy="2803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latin typeface="Calibri"/>
                <a:cs typeface="Calibri"/>
              </a:rPr>
              <a:t>Engeler DS et al. </a:t>
            </a:r>
            <a:r>
              <a:rPr lang="de-DE" sz="1200" dirty="0" err="1">
                <a:latin typeface="Calibri"/>
                <a:cs typeface="Calibri"/>
              </a:rPr>
              <a:t>Eur</a:t>
            </a:r>
            <a:r>
              <a:rPr lang="de-DE" sz="1200" dirty="0">
                <a:latin typeface="Calibri"/>
                <a:cs typeface="Calibri"/>
              </a:rPr>
              <a:t> </a:t>
            </a:r>
            <a:r>
              <a:rPr lang="de-DE" sz="1200" dirty="0" err="1">
                <a:latin typeface="Calibri"/>
                <a:cs typeface="Calibri"/>
              </a:rPr>
              <a:t>Urol</a:t>
            </a:r>
            <a:r>
              <a:rPr lang="de-DE" sz="1200" dirty="0">
                <a:latin typeface="Calibri"/>
                <a:cs typeface="Calibri"/>
              </a:rPr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941667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0631" y="819266"/>
            <a:ext cx="8064698" cy="796925"/>
          </a:xfrm>
        </p:spPr>
        <p:txBody>
          <a:bodyPr/>
          <a:lstStyle/>
          <a:p>
            <a:r>
              <a:rPr lang="en-GB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Third Step: Phenotype Targeted Therapy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2204864"/>
            <a:ext cx="4280297" cy="2934882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199" y="977665"/>
            <a:ext cx="3465169" cy="5595778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5340226" y="6525344"/>
            <a:ext cx="9144000" cy="2803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alibri"/>
                <a:cs typeface="Calibri"/>
              </a:rPr>
              <a:t> </a:t>
            </a:r>
            <a:r>
              <a:rPr lang="de-DE" sz="1200" dirty="0" err="1">
                <a:latin typeface="Calibri"/>
                <a:cs typeface="Calibri"/>
              </a:rPr>
              <a:t>Adapted</a:t>
            </a:r>
            <a:r>
              <a:rPr lang="de-DE" sz="1200" dirty="0">
                <a:latin typeface="Calibri"/>
                <a:cs typeface="Calibri"/>
              </a:rPr>
              <a:t> </a:t>
            </a:r>
            <a:r>
              <a:rPr lang="de-DE" sz="1200" dirty="0" err="1">
                <a:latin typeface="Calibri"/>
                <a:cs typeface="Calibri"/>
              </a:rPr>
              <a:t>from</a:t>
            </a:r>
            <a:r>
              <a:rPr lang="de-DE" sz="1200" dirty="0">
                <a:latin typeface="Calibri"/>
                <a:cs typeface="Calibri"/>
              </a:rPr>
              <a:t> Nickel JC et al. </a:t>
            </a:r>
            <a:r>
              <a:rPr lang="de-DE" sz="1200" dirty="0" err="1">
                <a:latin typeface="Calibri"/>
                <a:cs typeface="Calibri"/>
              </a:rPr>
              <a:t>Current</a:t>
            </a:r>
            <a:r>
              <a:rPr lang="de-DE" sz="1200" dirty="0">
                <a:latin typeface="Calibri"/>
                <a:cs typeface="Calibri"/>
              </a:rPr>
              <a:t> </a:t>
            </a:r>
            <a:r>
              <a:rPr lang="de-DE" sz="1200" dirty="0" err="1">
                <a:latin typeface="Calibri"/>
                <a:cs typeface="Calibri"/>
              </a:rPr>
              <a:t>Urol</a:t>
            </a:r>
            <a:r>
              <a:rPr lang="de-DE" sz="1200" dirty="0">
                <a:latin typeface="Calibri"/>
                <a:cs typeface="Calibri"/>
              </a:rPr>
              <a:t> Rep 2009; 10:307-12 in Engeler DS et al. </a:t>
            </a:r>
            <a:r>
              <a:rPr lang="de-DE" sz="1200" dirty="0" err="1">
                <a:latin typeface="Calibri"/>
                <a:cs typeface="Calibri"/>
              </a:rPr>
              <a:t>Eur</a:t>
            </a:r>
            <a:r>
              <a:rPr lang="de-DE" sz="1200" dirty="0">
                <a:latin typeface="Calibri"/>
                <a:cs typeface="Calibri"/>
              </a:rPr>
              <a:t> </a:t>
            </a:r>
            <a:r>
              <a:rPr lang="de-DE" sz="1200" dirty="0" err="1">
                <a:latin typeface="Calibri"/>
                <a:cs typeface="Calibri"/>
              </a:rPr>
              <a:t>Urol</a:t>
            </a:r>
            <a:r>
              <a:rPr lang="de-DE" sz="1200" dirty="0">
                <a:latin typeface="Calibri"/>
                <a:cs typeface="Calibri"/>
              </a:rPr>
              <a:t> 2013; 64:431-9.</a:t>
            </a:r>
          </a:p>
        </p:txBody>
      </p:sp>
    </p:spTree>
    <p:extLst>
      <p:ext uri="{BB962C8B-B14F-4D97-AF65-F5344CB8AC3E}">
        <p14:creationId xmlns:p14="http://schemas.microsoft.com/office/powerpoint/2010/main" val="1797501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5981" y="1107647"/>
            <a:ext cx="10504053" cy="560388"/>
          </a:xfrm>
        </p:spPr>
        <p:txBody>
          <a:bodyPr/>
          <a:lstStyle/>
          <a:p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Forth</a:t>
            </a:r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Step</a:t>
            </a:r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: Early </a:t>
            </a:r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Interdisciplinary</a:t>
            </a:r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Management </a:t>
            </a:r>
            <a:r>
              <a:rPr lang="de-DE" sz="3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CPPS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5184" y="2240929"/>
            <a:ext cx="10765432" cy="4824413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de-DE" sz="2400" dirty="0"/>
              <a:t>Like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management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other</a:t>
            </a:r>
            <a:r>
              <a:rPr lang="de-DE" sz="2400" dirty="0"/>
              <a:t> </a:t>
            </a:r>
            <a:r>
              <a:rPr lang="de-DE" sz="2400" dirty="0" err="1"/>
              <a:t>chronic</a:t>
            </a:r>
            <a:r>
              <a:rPr lang="de-DE" sz="2400" dirty="0"/>
              <a:t> </a:t>
            </a:r>
            <a:r>
              <a:rPr lang="de-DE" sz="2400" dirty="0" err="1"/>
              <a:t>pain</a:t>
            </a:r>
            <a:r>
              <a:rPr lang="de-DE" sz="2400" dirty="0"/>
              <a:t> a </a:t>
            </a:r>
            <a:r>
              <a:rPr lang="de-DE" sz="2400" dirty="0" err="1"/>
              <a:t>holistic</a:t>
            </a:r>
            <a:r>
              <a:rPr lang="de-DE" sz="2400" dirty="0"/>
              <a:t> </a:t>
            </a:r>
            <a:r>
              <a:rPr lang="de-DE" sz="2400" dirty="0" err="1"/>
              <a:t>approach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a </a:t>
            </a:r>
            <a:r>
              <a:rPr lang="de-DE" sz="2400" dirty="0" err="1"/>
              <a:t>multidisciplinary</a:t>
            </a:r>
            <a:r>
              <a:rPr lang="de-DE" sz="2400" dirty="0"/>
              <a:t> </a:t>
            </a:r>
            <a:r>
              <a:rPr lang="de-DE" sz="2400" dirty="0" err="1"/>
              <a:t>team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recommended</a:t>
            </a:r>
            <a:endParaRPr lang="de-DE" sz="2400" dirty="0"/>
          </a:p>
          <a:p>
            <a:pPr marL="0" indent="0">
              <a:buNone/>
            </a:pPr>
            <a:endParaRPr lang="de-DE" dirty="0"/>
          </a:p>
          <a:p>
            <a:pPr marL="355600" lvl="1" indent="0">
              <a:buNone/>
            </a:pPr>
            <a:r>
              <a:rPr lang="de-DE" dirty="0"/>
              <a:t>	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087888" y="5373216"/>
            <a:ext cx="2160240" cy="553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000" dirty="0">
              <a:latin typeface="Calibri"/>
              <a:cs typeface="Calibri"/>
            </a:endParaRPr>
          </a:p>
          <a:p>
            <a:pPr algn="ctr">
              <a:defRPr/>
            </a:pPr>
            <a:r>
              <a:rPr lang="en-US" sz="1000" dirty="0">
                <a:latin typeface="Calibri"/>
                <a:cs typeface="Calibri"/>
              </a:rPr>
              <a:t>General Medicine</a:t>
            </a:r>
          </a:p>
          <a:p>
            <a:pPr algn="ctr">
              <a:defRPr/>
            </a:pP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75920" y="4509120"/>
            <a:ext cx="1584772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r>
              <a:rPr lang="en-US" sz="1000" dirty="0">
                <a:latin typeface="Calibri"/>
                <a:cs typeface="Calibri"/>
              </a:rPr>
              <a:t>Psychology</a:t>
            </a:r>
          </a:p>
        </p:txBody>
      </p:sp>
      <p:cxnSp>
        <p:nvCxnSpPr>
          <p:cNvPr id="9" name="AutoShape 23"/>
          <p:cNvCxnSpPr>
            <a:cxnSpLocks noChangeShapeType="1"/>
            <a:stCxn id="4" idx="1"/>
            <a:endCxn id="12" idx="2"/>
          </p:cNvCxnSpPr>
          <p:nvPr/>
        </p:nvCxnSpPr>
        <p:spPr bwMode="auto">
          <a:xfrm flipH="1" flipV="1">
            <a:off x="3683298" y="4797153"/>
            <a:ext cx="1404590" cy="88906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 Box 51"/>
          <p:cNvSpPr txBox="1">
            <a:spLocks noChangeArrowheads="1"/>
          </p:cNvSpPr>
          <p:nvPr/>
        </p:nvSpPr>
        <p:spPr bwMode="auto">
          <a:xfrm>
            <a:off x="5087888" y="3501008"/>
            <a:ext cx="2160588" cy="4333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1000" dirty="0">
                <a:latin typeface="Calibri"/>
                <a:cs typeface="Calibri"/>
              </a:rPr>
              <a:t>Urology</a:t>
            </a:r>
          </a:p>
        </p:txBody>
      </p:sp>
      <p:sp>
        <p:nvSpPr>
          <p:cNvPr id="11" name="Text Box 51"/>
          <p:cNvSpPr txBox="1">
            <a:spLocks noChangeArrowheads="1"/>
          </p:cNvSpPr>
          <p:nvPr/>
        </p:nvSpPr>
        <p:spPr bwMode="auto">
          <a:xfrm>
            <a:off x="7824193" y="4509120"/>
            <a:ext cx="1368103" cy="2880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dirty="0">
                <a:latin typeface="Calibri"/>
                <a:cs typeface="Calibri"/>
              </a:rPr>
              <a:t>Pain Medicine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927648" y="4509120"/>
            <a:ext cx="1511300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000" dirty="0">
                <a:latin typeface="Calibri"/>
                <a:cs typeface="Calibri"/>
              </a:rPr>
              <a:t>Physiotherapy</a:t>
            </a:r>
          </a:p>
        </p:txBody>
      </p:sp>
      <p:cxnSp>
        <p:nvCxnSpPr>
          <p:cNvPr id="14" name="AutoShape 23"/>
          <p:cNvCxnSpPr>
            <a:cxnSpLocks noChangeShapeType="1"/>
            <a:stCxn id="10" idx="2"/>
            <a:endCxn id="7" idx="0"/>
          </p:cNvCxnSpPr>
          <p:nvPr/>
        </p:nvCxnSpPr>
        <p:spPr bwMode="auto">
          <a:xfrm>
            <a:off x="6168182" y="3934396"/>
            <a:ext cx="124" cy="57472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AutoShape 22"/>
          <p:cNvCxnSpPr>
            <a:cxnSpLocks noChangeShapeType="1"/>
            <a:stCxn id="7" idx="1"/>
            <a:endCxn id="12" idx="3"/>
          </p:cNvCxnSpPr>
          <p:nvPr/>
        </p:nvCxnSpPr>
        <p:spPr bwMode="auto">
          <a:xfrm flipH="1">
            <a:off x="4438948" y="4653136"/>
            <a:ext cx="93697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AutoShape 22"/>
          <p:cNvCxnSpPr>
            <a:cxnSpLocks noChangeShapeType="1"/>
            <a:stCxn id="7" idx="3"/>
            <a:endCxn id="11" idx="1"/>
          </p:cNvCxnSpPr>
          <p:nvPr/>
        </p:nvCxnSpPr>
        <p:spPr bwMode="auto">
          <a:xfrm>
            <a:off x="6960692" y="4653136"/>
            <a:ext cx="8635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AutoShape 23"/>
          <p:cNvCxnSpPr>
            <a:cxnSpLocks noChangeShapeType="1"/>
            <a:stCxn id="10" idx="1"/>
            <a:endCxn id="12" idx="0"/>
          </p:cNvCxnSpPr>
          <p:nvPr/>
        </p:nvCxnSpPr>
        <p:spPr bwMode="auto">
          <a:xfrm flipH="1">
            <a:off x="3683298" y="3717702"/>
            <a:ext cx="1404590" cy="79141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AutoShape 23"/>
          <p:cNvCxnSpPr>
            <a:cxnSpLocks noChangeShapeType="1"/>
            <a:stCxn id="10" idx="3"/>
            <a:endCxn id="11" idx="0"/>
          </p:cNvCxnSpPr>
          <p:nvPr/>
        </p:nvCxnSpPr>
        <p:spPr bwMode="auto">
          <a:xfrm>
            <a:off x="7248476" y="3717702"/>
            <a:ext cx="1259768" cy="79141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AutoShape 23"/>
          <p:cNvCxnSpPr>
            <a:cxnSpLocks noChangeShapeType="1"/>
            <a:stCxn id="4" idx="3"/>
            <a:endCxn id="11" idx="2"/>
          </p:cNvCxnSpPr>
          <p:nvPr/>
        </p:nvCxnSpPr>
        <p:spPr bwMode="auto">
          <a:xfrm flipV="1">
            <a:off x="7248128" y="4797153"/>
            <a:ext cx="1260116" cy="88906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AutoShape 23"/>
          <p:cNvCxnSpPr>
            <a:cxnSpLocks noChangeShapeType="1"/>
            <a:stCxn id="4" idx="0"/>
            <a:endCxn id="7" idx="2"/>
          </p:cNvCxnSpPr>
          <p:nvPr/>
        </p:nvCxnSpPr>
        <p:spPr bwMode="auto">
          <a:xfrm flipV="1">
            <a:off x="6168008" y="4797152"/>
            <a:ext cx="298" cy="64807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AutoShape 23"/>
          <p:cNvCxnSpPr>
            <a:cxnSpLocks noChangeShapeType="1"/>
          </p:cNvCxnSpPr>
          <p:nvPr/>
        </p:nvCxnSpPr>
        <p:spPr bwMode="auto">
          <a:xfrm flipV="1">
            <a:off x="5231904" y="3933056"/>
            <a:ext cx="0" cy="144016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51332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9672" y="1340768"/>
            <a:ext cx="10585176" cy="560388"/>
          </a:xfrm>
        </p:spPr>
        <p:txBody>
          <a:bodyPr/>
          <a:lstStyle/>
          <a:p>
            <a:r>
              <a:rPr lang="en-GB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Do Not Repeat: </a:t>
            </a:r>
            <a:br>
              <a:rPr lang="en-GB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GB" sz="3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Negative Diagnostic Tests or Ineffective Therapy 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979672" y="2332037"/>
            <a:ext cx="6772512" cy="4525963"/>
          </a:xfrm>
        </p:spPr>
        <p:txBody>
          <a:bodyPr/>
          <a:lstStyle/>
          <a:p>
            <a:r>
              <a:rPr lang="en-GB" sz="2400" dirty="0">
                <a:solidFill>
                  <a:srgbClr val="000000"/>
                </a:solidFill>
              </a:rPr>
              <a:t>The chance is very low that repeat diagnostics will lead to any new results or change management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sz="2400" dirty="0">
                <a:solidFill>
                  <a:srgbClr val="000000"/>
                </a:solidFill>
              </a:rPr>
              <a:t>Repeating ineffective therapy puts the patient to a higher risk of adverse effects and leads to higher cost</a:t>
            </a:r>
          </a:p>
          <a:p>
            <a:pPr lvl="2"/>
            <a:r>
              <a:rPr lang="en-GB" sz="1800" dirty="0">
                <a:solidFill>
                  <a:srgbClr val="000000"/>
                </a:solidFill>
              </a:rPr>
              <a:t>Almost always it won’t work better the second time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e.g. multiple antibiotic use leads to resistance</a:t>
            </a:r>
          </a:p>
          <a:p>
            <a:pPr lvl="2"/>
            <a:r>
              <a:rPr lang="en-GB" sz="1800" dirty="0">
                <a:solidFill>
                  <a:srgbClr val="000000"/>
                </a:solidFill>
              </a:rPr>
              <a:t>Sometimes repeating ineffective therapy gives a wrong psychological signal to the patient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e.g. “there must be some persisting bacteria causing the chronic pain”</a:t>
            </a:r>
          </a:p>
        </p:txBody>
      </p:sp>
      <p:pic>
        <p:nvPicPr>
          <p:cNvPr id="4" name="Grafik 3" descr="Ein Bild, das Text, Screenshot, Poster enthält.&#10;&#10;Automatisch generierte Beschreibung">
            <a:extLst>
              <a:ext uri="{FF2B5EF4-FFF2-40B4-BE49-F238E27FC236}">
                <a16:creationId xmlns:a16="http://schemas.microsoft.com/office/drawing/2014/main" id="{7454BB6D-A7F1-F8EB-D36A-59A5999E3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81" y="2708920"/>
            <a:ext cx="4645554" cy="348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67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DFB40CCE-4D66-4DB0-AE7B-F352EA0B92B2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263352" y="1556792"/>
            <a:ext cx="11760200" cy="3619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algn="ctr"/>
            <a:endParaRPr lang="en-US" sz="3200" b="1" kern="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4800" b="1" kern="0" dirty="0">
                <a:solidFill>
                  <a:schemeClr val="tx1"/>
                </a:solidFill>
                <a:latin typeface="Calibri"/>
                <a:cs typeface="Calibri"/>
              </a:rPr>
              <a:t>Clinical Management of </a:t>
            </a:r>
          </a:p>
          <a:p>
            <a:pPr algn="ctr"/>
            <a:r>
              <a:rPr lang="en-US" sz="4800" b="1" kern="0" dirty="0">
                <a:solidFill>
                  <a:schemeClr val="tx1"/>
                </a:solidFill>
                <a:latin typeface="Calibri"/>
                <a:cs typeface="Calibri"/>
              </a:rPr>
              <a:t>(Primary) Bladder Pain Syndrome/</a:t>
            </a:r>
          </a:p>
          <a:p>
            <a:pPr algn="ctr"/>
            <a:r>
              <a:rPr lang="en-US" sz="4800" b="1" kern="0" dirty="0">
                <a:solidFill>
                  <a:schemeClr val="tx1"/>
                </a:solidFill>
                <a:latin typeface="Calibri"/>
                <a:cs typeface="Calibri"/>
              </a:rPr>
              <a:t>Interstitial Cystitis (P)BPS/IC</a:t>
            </a:r>
            <a:endParaRPr lang="de-CH" sz="4800" b="1" kern="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971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9402" y="1916832"/>
            <a:ext cx="10753195" cy="4329485"/>
          </a:xfrm>
        </p:spPr>
        <p:txBody>
          <a:bodyPr/>
          <a:lstStyle/>
          <a:p>
            <a:pPr marL="1331351" lvl="1" indent="-609585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Patient selection</a:t>
            </a:r>
          </a:p>
          <a:p>
            <a:pPr lvl="2" indent="-380990"/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Chronic (&gt;6 months) pelvic pain, pressure or discomfort perceived to be related to the urinary bladder</a:t>
            </a:r>
          </a:p>
          <a:p>
            <a:pPr lvl="2"/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Accompanied by at least one other urinary symptom (persistent urge to void or frequency) </a:t>
            </a:r>
          </a:p>
          <a:p>
            <a:pPr marL="1331351" lvl="1" indent="-609585">
              <a:buAutoNum type="arabicParenR" startAt="2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Exclusion of confusable diseases</a:t>
            </a:r>
          </a:p>
          <a:p>
            <a:pPr lvl="2" indent="-380990"/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Medical history, physical, urinalysis/urine cultures, PSA (&gt;40y), uroflowmetry, post-void residual</a:t>
            </a:r>
          </a:p>
          <a:p>
            <a:pPr lvl="2" indent="-380990"/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Cystoscopy/Bladder-Bx</a:t>
            </a:r>
          </a:p>
          <a:p>
            <a:pPr marL="1331351" lvl="1" indent="-609585">
              <a:buAutoNum type="arabicParenR" startAt="2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Classification/phenotyping</a:t>
            </a:r>
          </a:p>
          <a:p>
            <a:pPr marL="721766" lvl="1" indent="0">
              <a:buNone/>
            </a:pPr>
            <a:endParaRPr lang="en-US" sz="2667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16009C1-4CE0-4F22-B4CC-8D3EC6B7E40C}"/>
              </a:ext>
            </a:extLst>
          </p:cNvPr>
          <p:cNvSpPr txBox="1"/>
          <p:nvPr/>
        </p:nvSpPr>
        <p:spPr>
          <a:xfrm>
            <a:off x="8385420" y="6427117"/>
            <a:ext cx="3777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Von de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Merwe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 JP,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Nordling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 J, et al.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Urol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 2008; 53:60-7</a:t>
            </a: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29D23A89-8E1E-4E2C-B969-21E99697018A}"/>
              </a:ext>
            </a:extLst>
          </p:cNvPr>
          <p:cNvSpPr/>
          <p:nvPr/>
        </p:nvSpPr>
        <p:spPr bwMode="auto">
          <a:xfrm>
            <a:off x="767408" y="1988840"/>
            <a:ext cx="480053" cy="384042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hangingPunct="0"/>
            <a:endParaRPr lang="de-CH" sz="3200">
              <a:latin typeface="Times" pitchFamily="18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9822B91-772D-478C-8275-59D8A136FA10}"/>
              </a:ext>
            </a:extLst>
          </p:cNvPr>
          <p:cNvSpPr txBox="1">
            <a:spLocks/>
          </p:cNvSpPr>
          <p:nvPr/>
        </p:nvSpPr>
        <p:spPr>
          <a:xfrm>
            <a:off x="719666" y="1119907"/>
            <a:ext cx="10752931" cy="796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r>
              <a:rPr lang="de-CH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BPS/IC: Diagnosis</a:t>
            </a:r>
          </a:p>
        </p:txBody>
      </p:sp>
    </p:spTree>
    <p:extLst>
      <p:ext uri="{BB962C8B-B14F-4D97-AF65-F5344CB8AC3E}">
        <p14:creationId xmlns:p14="http://schemas.microsoft.com/office/powerpoint/2010/main" val="269566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>
            <a:extLst>
              <a:ext uri="{FF2B5EF4-FFF2-40B4-BE49-F238E27FC236}">
                <a16:creationId xmlns:a16="http://schemas.microsoft.com/office/drawing/2014/main" id="{EC8BEEB3-4406-486A-8087-6DA5F3362F74}"/>
              </a:ext>
            </a:extLst>
          </p:cNvPr>
          <p:cNvSpPr/>
          <p:nvPr/>
        </p:nvSpPr>
        <p:spPr bwMode="auto">
          <a:xfrm>
            <a:off x="34518" y="1316762"/>
            <a:ext cx="12122964" cy="460851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hangingPunct="0"/>
            <a:endParaRPr lang="de-CH" sz="3200">
              <a:latin typeface="Times" pitchFamily="18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3C69DF3-FCCA-44FE-A41F-D49489A60A9F}"/>
              </a:ext>
            </a:extLst>
          </p:cNvPr>
          <p:cNvGrpSpPr/>
          <p:nvPr/>
        </p:nvGrpSpPr>
        <p:grpSpPr>
          <a:xfrm>
            <a:off x="6186678" y="2048827"/>
            <a:ext cx="5477941" cy="3144379"/>
            <a:chOff x="5148063" y="1581619"/>
            <a:chExt cx="3600400" cy="2358283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3C3E82D3-6C02-42BF-BB2A-A0395A11A064}"/>
                </a:ext>
              </a:extLst>
            </p:cNvPr>
            <p:cNvSpPr/>
            <p:nvPr/>
          </p:nvSpPr>
          <p:spPr bwMode="auto">
            <a:xfrm>
              <a:off x="5148063" y="1581619"/>
              <a:ext cx="3600400" cy="2358283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hangingPunct="0"/>
              <a:endParaRPr lang="de-CH" sz="3200">
                <a:latin typeface="Times" pitchFamily="18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AD9809B-FCF9-495B-A9AA-C79E0971E8BB}"/>
                </a:ext>
              </a:extLst>
            </p:cNvPr>
            <p:cNvSpPr txBox="1"/>
            <p:nvPr/>
          </p:nvSpPr>
          <p:spPr>
            <a:xfrm>
              <a:off x="5580112" y="2300266"/>
              <a:ext cx="138314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>
                  <a:latin typeface="Calibri" panose="020F0502020204030204" pitchFamily="34" charset="0"/>
                  <a:cs typeface="Calibri" panose="020F0502020204030204" pitchFamily="34" charset="0"/>
                </a:rPr>
                <a:t>Non-</a:t>
              </a:r>
              <a:r>
                <a:rPr lang="de-CH" dirty="0" err="1">
                  <a:latin typeface="Calibri" panose="020F0502020204030204" pitchFamily="34" charset="0"/>
                  <a:cs typeface="Calibri" panose="020F0502020204030204" pitchFamily="34" charset="0"/>
                </a:rPr>
                <a:t>Hunner’s</a:t>
              </a:r>
              <a:r>
                <a:rPr lang="de-CH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CH" dirty="0" err="1">
                  <a:latin typeface="Calibri" panose="020F0502020204030204" pitchFamily="34" charset="0"/>
                  <a:cs typeface="Calibri" panose="020F0502020204030204" pitchFamily="34" charset="0"/>
                </a:rPr>
                <a:t>lesion</a:t>
              </a:r>
              <a:endParaRPr lang="de-CH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de-CH" dirty="0">
                  <a:latin typeface="Calibri" panose="020F0502020204030204" pitchFamily="34" charset="0"/>
                  <a:cs typeface="Calibri" panose="020F0502020204030204" pitchFamily="34" charset="0"/>
                </a:rPr>
                <a:t>(NHL)-BPS/IC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CC099EB-0D67-4077-973A-607A67B7F823}"/>
              </a:ext>
            </a:extLst>
          </p:cNvPr>
          <p:cNvGrpSpPr/>
          <p:nvPr/>
        </p:nvGrpSpPr>
        <p:grpSpPr>
          <a:xfrm>
            <a:off x="532715" y="2048827"/>
            <a:ext cx="5472608" cy="3144377"/>
            <a:chOff x="539552" y="1563638"/>
            <a:chExt cx="4104456" cy="2358283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D87E0E6D-86CF-410E-BD94-7C96079794F9}"/>
                </a:ext>
              </a:extLst>
            </p:cNvPr>
            <p:cNvSpPr/>
            <p:nvPr/>
          </p:nvSpPr>
          <p:spPr bwMode="auto">
            <a:xfrm>
              <a:off x="539552" y="1563638"/>
              <a:ext cx="4104456" cy="2358283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hangingPunct="0"/>
              <a:endParaRPr lang="de-CH" sz="3200" dirty="0">
                <a:latin typeface="Times" pitchFamily="18" charset="0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F835EB0A-9A2D-4664-A227-2E85C2788EB6}"/>
                </a:ext>
              </a:extLst>
            </p:cNvPr>
            <p:cNvSpPr txBox="1"/>
            <p:nvPr/>
          </p:nvSpPr>
          <p:spPr>
            <a:xfrm>
              <a:off x="1154979" y="2144056"/>
              <a:ext cx="3051028" cy="792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err="1">
                  <a:latin typeface="Calibri" panose="020F0502020204030204" pitchFamily="34" charset="0"/>
                  <a:cs typeface="Calibri" panose="020F0502020204030204" pitchFamily="34" charset="0"/>
                </a:rPr>
                <a:t>Hunner’s</a:t>
              </a:r>
              <a:r>
                <a:rPr lang="de-CH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CH" dirty="0" err="1">
                  <a:latin typeface="Calibri" panose="020F0502020204030204" pitchFamily="34" charset="0"/>
                  <a:cs typeface="Calibri" panose="020F0502020204030204" pitchFamily="34" charset="0"/>
                </a:rPr>
                <a:t>lesion</a:t>
              </a:r>
              <a:endParaRPr lang="de-CH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de-CH" dirty="0">
                  <a:latin typeface="Calibri" panose="020F0502020204030204" pitchFamily="34" charset="0"/>
                  <a:cs typeface="Calibri" panose="020F0502020204030204" pitchFamily="34" charset="0"/>
                </a:rPr>
                <a:t>(HL)-BPS/IC</a:t>
              </a:r>
            </a:p>
            <a:p>
              <a:r>
                <a:rPr lang="de-CH" sz="2667" dirty="0">
                  <a:latin typeface="Calibri" panose="020F0502020204030204" pitchFamily="34" charset="0"/>
                  <a:cs typeface="Calibri" panose="020F0502020204030204" pitchFamily="34" charset="0"/>
                </a:rPr>
                <a:t>«</a:t>
              </a:r>
              <a:r>
                <a:rPr lang="de-CH" sz="2667" dirty="0" err="1">
                  <a:latin typeface="Calibri" panose="020F0502020204030204" pitchFamily="34" charset="0"/>
                  <a:cs typeface="Calibri" panose="020F0502020204030204" pitchFamily="34" charset="0"/>
                </a:rPr>
                <a:t>classical</a:t>
              </a:r>
              <a:r>
                <a:rPr lang="de-CH" sz="2667" dirty="0">
                  <a:latin typeface="Calibri" panose="020F0502020204030204" pitchFamily="34" charset="0"/>
                  <a:cs typeface="Calibri" panose="020F0502020204030204" pitchFamily="34" charset="0"/>
                </a:rPr>
                <a:t>» IC, ESSIC Type 3C</a:t>
              </a:r>
            </a:p>
          </p:txBody>
        </p:sp>
        <p:sp>
          <p:nvSpPr>
            <p:cNvPr id="7" name="Explosion: 8 Zacken 6">
              <a:extLst>
                <a:ext uri="{FF2B5EF4-FFF2-40B4-BE49-F238E27FC236}">
                  <a16:creationId xmlns:a16="http://schemas.microsoft.com/office/drawing/2014/main" id="{58E638C9-6F81-44BD-B32B-B227A3A72635}"/>
                </a:ext>
              </a:extLst>
            </p:cNvPr>
            <p:cNvSpPr/>
            <p:nvPr/>
          </p:nvSpPr>
          <p:spPr bwMode="auto">
            <a:xfrm>
              <a:off x="3199848" y="1866961"/>
              <a:ext cx="648072" cy="671173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hangingPunct="0"/>
              <a:endParaRPr lang="de-CH" sz="3200">
                <a:latin typeface="Times" pitchFamily="18" charset="0"/>
              </a:endParaRPr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E64A4BC4-3261-42FF-86BD-314CC0D0355D}"/>
              </a:ext>
            </a:extLst>
          </p:cNvPr>
          <p:cNvSpPr txBox="1">
            <a:spLocks/>
          </p:cNvSpPr>
          <p:nvPr/>
        </p:nvSpPr>
        <p:spPr>
          <a:xfrm>
            <a:off x="532715" y="778772"/>
            <a:ext cx="10752931" cy="796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r>
              <a:rPr lang="de-CH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CH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Main </a:t>
            </a:r>
            <a:r>
              <a:rPr lang="de-CH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Phenotypes</a:t>
            </a:r>
            <a:endParaRPr lang="de-CH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08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368" y="1340768"/>
            <a:ext cx="10657184" cy="560388"/>
          </a:xfrm>
        </p:spPr>
        <p:txBody>
          <a:bodyPr/>
          <a:lstStyle/>
          <a:p>
            <a:r>
              <a:rPr lang="de-DE" sz="3600" dirty="0" err="1">
                <a:solidFill>
                  <a:schemeClr val="tx1"/>
                </a:solidFill>
              </a:rPr>
              <a:t>Peripheral</a:t>
            </a:r>
            <a:r>
              <a:rPr lang="de-DE" sz="3600" dirty="0">
                <a:solidFill>
                  <a:schemeClr val="tx1"/>
                </a:solidFill>
              </a:rPr>
              <a:t> </a:t>
            </a:r>
            <a:r>
              <a:rPr lang="de-DE" sz="3600" dirty="0" err="1">
                <a:solidFill>
                  <a:schemeClr val="tx1"/>
                </a:solidFill>
              </a:rPr>
              <a:t>Changes</a:t>
            </a:r>
            <a:r>
              <a:rPr lang="de-DE" sz="3600" dirty="0">
                <a:solidFill>
                  <a:schemeClr val="tx1"/>
                </a:solidFill>
              </a:rPr>
              <a:t> in (P)BPS: </a:t>
            </a:r>
            <a:r>
              <a:rPr lang="de-DE" sz="3733" dirty="0">
                <a:solidFill>
                  <a:schemeClr val="tx1"/>
                </a:solidFill>
              </a:rPr>
              <a:t/>
            </a:r>
            <a:br>
              <a:rPr lang="de-DE" sz="3733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Interconnection </a:t>
            </a:r>
            <a:r>
              <a:rPr lang="de-DE" dirty="0" err="1">
                <a:solidFill>
                  <a:schemeClr val="tx1"/>
                </a:solidFill>
              </a:rPr>
              <a:t>between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physiological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Urge</a:t>
            </a:r>
            <a:r>
              <a:rPr lang="de-DE" dirty="0">
                <a:solidFill>
                  <a:schemeClr val="tx1"/>
                </a:solidFill>
              </a:rPr>
              <a:t> and Pain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9336" y="2152354"/>
            <a:ext cx="6432715" cy="452596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de-CH" dirty="0" err="1">
                <a:solidFill>
                  <a:srgbClr val="000000"/>
                </a:solidFill>
              </a:rPr>
              <a:t>Changes</a:t>
            </a:r>
            <a:r>
              <a:rPr lang="de-CH" dirty="0">
                <a:solidFill>
                  <a:srgbClr val="000000"/>
                </a:solidFill>
              </a:rPr>
              <a:t> in </a:t>
            </a:r>
            <a:r>
              <a:rPr lang="de-CH" dirty="0" err="1">
                <a:solidFill>
                  <a:srgbClr val="000000"/>
                </a:solidFill>
              </a:rPr>
              <a:t>chemical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communication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between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urothelium</a:t>
            </a:r>
            <a:r>
              <a:rPr lang="de-CH" dirty="0">
                <a:solidFill>
                  <a:srgbClr val="000000"/>
                </a:solidFill>
              </a:rPr>
              <a:t> and </a:t>
            </a:r>
            <a:r>
              <a:rPr lang="de-CH" dirty="0" err="1">
                <a:solidFill>
                  <a:srgbClr val="000000"/>
                </a:solidFill>
              </a:rPr>
              <a:t>capsaicin</a:t>
            </a:r>
            <a:r>
              <a:rPr lang="de-CH" dirty="0">
                <a:solidFill>
                  <a:srgbClr val="000000"/>
                </a:solidFill>
              </a:rPr>
              <a:t> sensitive C-</a:t>
            </a:r>
            <a:r>
              <a:rPr lang="de-CH" dirty="0" err="1">
                <a:solidFill>
                  <a:srgbClr val="000000"/>
                </a:solidFill>
              </a:rPr>
              <a:t>fibre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afferents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may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be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responsible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for</a:t>
            </a:r>
            <a:r>
              <a:rPr lang="de-CH" dirty="0">
                <a:solidFill>
                  <a:srgbClr val="000000"/>
                </a:solidFill>
              </a:rPr>
              <a:t>  afferent </a:t>
            </a:r>
            <a:r>
              <a:rPr lang="de-CH" dirty="0" err="1">
                <a:solidFill>
                  <a:srgbClr val="000000"/>
                </a:solidFill>
              </a:rPr>
              <a:t>sensitisation</a:t>
            </a:r>
            <a:endParaRPr lang="de-CH" dirty="0">
              <a:solidFill>
                <a:srgbClr val="000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000000"/>
                </a:solidFill>
              </a:rPr>
              <a:t>Silent </a:t>
            </a:r>
            <a:r>
              <a:rPr lang="de-CH" dirty="0" err="1">
                <a:solidFill>
                  <a:srgbClr val="000000"/>
                </a:solidFill>
              </a:rPr>
              <a:t>fibers</a:t>
            </a:r>
            <a:r>
              <a:rPr lang="de-CH" dirty="0">
                <a:solidFill>
                  <a:srgbClr val="000000"/>
                </a:solidFill>
              </a:rPr>
              <a:t> (50-90%) </a:t>
            </a:r>
            <a:r>
              <a:rPr lang="de-CH" dirty="0" err="1">
                <a:solidFill>
                  <a:srgbClr val="000000"/>
                </a:solidFill>
              </a:rPr>
              <a:t>become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active</a:t>
            </a:r>
            <a:endParaRPr lang="de-CH" dirty="0">
              <a:solidFill>
                <a:srgbClr val="000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 err="1">
                <a:solidFill>
                  <a:srgbClr val="000000"/>
                </a:solidFill>
              </a:rPr>
              <a:t>Intensity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coding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of</a:t>
            </a:r>
            <a:r>
              <a:rPr lang="de-CH" dirty="0">
                <a:solidFill>
                  <a:srgbClr val="000000"/>
                </a:solidFill>
              </a:rPr>
              <a:t> afferent </a:t>
            </a:r>
            <a:r>
              <a:rPr lang="de-CH" dirty="0" err="1">
                <a:solidFill>
                  <a:srgbClr val="000000"/>
                </a:solidFill>
              </a:rPr>
              <a:t>fibers</a:t>
            </a:r>
            <a:r>
              <a:rPr lang="de-CH" dirty="0">
                <a:solidFill>
                  <a:srgbClr val="000000"/>
                </a:solidFill>
              </a:rPr>
              <a:t> – </a:t>
            </a:r>
            <a:r>
              <a:rPr lang="de-CH" dirty="0" err="1">
                <a:solidFill>
                  <a:srgbClr val="000000"/>
                </a:solidFill>
              </a:rPr>
              <a:t>increase</a:t>
            </a:r>
            <a:r>
              <a:rPr lang="de-CH" dirty="0">
                <a:solidFill>
                  <a:srgbClr val="000000"/>
                </a:solidFill>
              </a:rPr>
              <a:t> in </a:t>
            </a:r>
            <a:r>
              <a:rPr lang="de-CH" dirty="0" err="1">
                <a:solidFill>
                  <a:srgbClr val="000000"/>
                </a:solidFill>
              </a:rPr>
              <a:t>sensation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leads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finally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to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err="1">
                <a:solidFill>
                  <a:srgbClr val="000000"/>
                </a:solidFill>
              </a:rPr>
              <a:t>pain</a:t>
            </a:r>
            <a:endParaRPr lang="de-CH" dirty="0">
              <a:solidFill>
                <a:srgbClr val="000000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de-CH" sz="2400" dirty="0" err="1">
                <a:solidFill>
                  <a:srgbClr val="000000"/>
                </a:solidFill>
              </a:rPr>
              <a:t>Urge</a:t>
            </a:r>
            <a:r>
              <a:rPr lang="de-CH" sz="2400" dirty="0">
                <a:solidFill>
                  <a:srgbClr val="000000"/>
                </a:solidFill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</a:t>
            </a:r>
            <a:r>
              <a:rPr lang="de-CH" sz="2400" dirty="0">
                <a:solidFill>
                  <a:srgbClr val="000000"/>
                </a:solidFill>
              </a:rPr>
              <a:t> Pain</a:t>
            </a:r>
          </a:p>
        </p:txBody>
      </p:sp>
      <p:pic>
        <p:nvPicPr>
          <p:cNvPr id="4" name="Bild 3" descr="Interactions Urotheli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905149"/>
            <a:ext cx="5845033" cy="367597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848672" y="6523887"/>
            <a:ext cx="936104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latin typeface="Calibri"/>
                <a:cs typeface="Calibri"/>
              </a:rPr>
              <a:t>Sun Y, et al. J </a:t>
            </a:r>
            <a:r>
              <a:rPr lang="de-DE" sz="1200" dirty="0" err="1">
                <a:latin typeface="Calibri"/>
                <a:cs typeface="Calibri"/>
              </a:rPr>
              <a:t>Urol</a:t>
            </a:r>
            <a:r>
              <a:rPr lang="de-DE" sz="1200" dirty="0">
                <a:latin typeface="Calibri"/>
                <a:cs typeface="Calibri"/>
              </a:rPr>
              <a:t> 2001;166:1951–1956</a:t>
            </a:r>
          </a:p>
        </p:txBody>
      </p:sp>
    </p:spTree>
    <p:extLst>
      <p:ext uri="{BB962C8B-B14F-4D97-AF65-F5344CB8AC3E}">
        <p14:creationId xmlns:p14="http://schemas.microsoft.com/office/powerpoint/2010/main" val="33221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440" y="1124744"/>
            <a:ext cx="8229600" cy="560388"/>
          </a:xfrm>
        </p:spPr>
        <p:txBody>
          <a:bodyPr/>
          <a:lstStyle/>
          <a:p>
            <a:r>
              <a:rPr lang="en-US" sz="3200" dirty="0">
                <a:solidFill>
                  <a:srgbClr val="000000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Conflict of Interest Disclosure</a:t>
            </a:r>
            <a:endParaRPr lang="de-DE" sz="3200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5440" y="2132856"/>
            <a:ext cx="10081119" cy="4525963"/>
          </a:xfrm>
        </p:spPr>
        <p:txBody>
          <a:bodyPr/>
          <a:lstStyle/>
          <a:p>
            <a:pPr marL="0" indent="0" eaLnBrk="1" hangingPunct="1"/>
            <a:r>
              <a:rPr lang="en-GB" sz="28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I have the following potential conflicts of interest to report:</a:t>
            </a:r>
          </a:p>
          <a:p>
            <a:pPr marL="0" indent="0" eaLnBrk="1" hangingPunct="1"/>
            <a:endParaRPr lang="en-GB" sz="1200" u="sng" kern="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buFontTx/>
              <a:buChar char="-"/>
            </a:pPr>
            <a:r>
              <a:rPr lang="nl-NL" sz="28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Honoraria or consultation fees: Eli Lilly, Janssen-Cilag, Astellas, Curatis</a:t>
            </a:r>
          </a:p>
          <a:p>
            <a:pPr eaLnBrk="1" hangingPunct="1">
              <a:buFontTx/>
              <a:buChar char="-"/>
            </a:pPr>
            <a:r>
              <a:rPr lang="nl-NL" sz="28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Company speaker honoraria: Medtronic, GSK</a:t>
            </a:r>
          </a:p>
          <a:p>
            <a:pPr eaLnBrk="1" hangingPunct="1">
              <a:buFontTx/>
              <a:buChar char="-"/>
            </a:pPr>
            <a:r>
              <a:rPr lang="nl-NL" sz="28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Trial </a:t>
            </a:r>
            <a:r>
              <a:rPr lang="nl-NL" sz="2800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participation</a:t>
            </a:r>
            <a:r>
              <a:rPr lang="nl-NL" sz="280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Medtronic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04906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400" y="620688"/>
            <a:ext cx="9312639" cy="4752528"/>
          </a:xfrm>
        </p:spPr>
        <p:txBody>
          <a:bodyPr/>
          <a:lstStyle/>
          <a:p>
            <a:pPr marL="0" indent="0">
              <a:buNone/>
            </a:pPr>
            <a:endParaRPr lang="de-DE" sz="2400" b="1" dirty="0"/>
          </a:p>
          <a:p>
            <a:pPr marL="0" indent="0">
              <a:buNone/>
            </a:pPr>
            <a:r>
              <a:rPr lang="de-DE" sz="3600" b="1" dirty="0"/>
              <a:t>Rigid </a:t>
            </a:r>
            <a:r>
              <a:rPr lang="de-DE" sz="3600" b="1" dirty="0" err="1"/>
              <a:t>cystoscopy</a:t>
            </a:r>
            <a:r>
              <a:rPr lang="de-DE" sz="3600" b="1" dirty="0"/>
              <a:t> </a:t>
            </a:r>
            <a:r>
              <a:rPr lang="de-DE" sz="3600" b="1" dirty="0" err="1"/>
              <a:t>under</a:t>
            </a:r>
            <a:r>
              <a:rPr lang="de-DE" sz="3600" b="1" dirty="0"/>
              <a:t> </a:t>
            </a:r>
            <a:r>
              <a:rPr lang="de-DE" sz="3600" b="1" dirty="0" err="1"/>
              <a:t>general</a:t>
            </a:r>
            <a:r>
              <a:rPr lang="de-DE" sz="3600" b="1" dirty="0"/>
              <a:t> </a:t>
            </a:r>
            <a:r>
              <a:rPr lang="de-DE" sz="3600" b="1" dirty="0" err="1"/>
              <a:t>anaesthesia</a:t>
            </a:r>
            <a:endParaRPr lang="de-DE" sz="3600" b="1" dirty="0"/>
          </a:p>
          <a:p>
            <a:pPr marL="0" indent="0">
              <a:buNone/>
            </a:pPr>
            <a:endParaRPr lang="de-DE" sz="2667" dirty="0"/>
          </a:p>
          <a:p>
            <a:r>
              <a:rPr lang="de-DE" sz="2667" dirty="0" err="1"/>
              <a:t>Reddend</a:t>
            </a:r>
            <a:r>
              <a:rPr lang="de-DE" sz="2667" dirty="0"/>
              <a:t> </a:t>
            </a:r>
            <a:r>
              <a:rPr lang="de-DE" sz="2667" dirty="0" err="1"/>
              <a:t>mucosal</a:t>
            </a:r>
            <a:r>
              <a:rPr lang="de-DE" sz="2667" dirty="0"/>
              <a:t> </a:t>
            </a:r>
            <a:r>
              <a:rPr lang="de-DE" sz="2667" dirty="0" err="1"/>
              <a:t>areas</a:t>
            </a:r>
            <a:r>
              <a:rPr lang="de-DE" sz="2667" dirty="0"/>
              <a:t> </a:t>
            </a:r>
            <a:r>
              <a:rPr lang="de-DE" sz="2667" dirty="0" err="1"/>
              <a:t>with</a:t>
            </a:r>
            <a:r>
              <a:rPr lang="de-DE" sz="2667" dirty="0"/>
              <a:t> </a:t>
            </a:r>
            <a:r>
              <a:rPr lang="de-DE" sz="2667" dirty="0" err="1"/>
              <a:t>small</a:t>
            </a:r>
            <a:r>
              <a:rPr lang="de-DE" sz="2667" dirty="0"/>
              <a:t> </a:t>
            </a:r>
            <a:r>
              <a:rPr lang="de-DE" sz="2667" dirty="0" err="1"/>
              <a:t>vessels</a:t>
            </a:r>
            <a:r>
              <a:rPr lang="de-DE" sz="2667" dirty="0"/>
              <a:t> </a:t>
            </a:r>
            <a:r>
              <a:rPr lang="de-DE" sz="2667" dirty="0" err="1"/>
              <a:t>radiating</a:t>
            </a:r>
            <a:r>
              <a:rPr lang="de-DE" sz="2667" dirty="0"/>
              <a:t> </a:t>
            </a:r>
            <a:r>
              <a:rPr lang="de-DE" sz="2667" dirty="0" err="1"/>
              <a:t>toward</a:t>
            </a:r>
            <a:r>
              <a:rPr lang="de-DE" sz="2667" dirty="0"/>
              <a:t> a </a:t>
            </a:r>
            <a:r>
              <a:rPr lang="de-DE" sz="2667" dirty="0" err="1"/>
              <a:t>central</a:t>
            </a:r>
            <a:r>
              <a:rPr lang="de-DE" sz="2667" dirty="0"/>
              <a:t> </a:t>
            </a:r>
            <a:r>
              <a:rPr lang="de-DE" sz="2667" dirty="0" err="1"/>
              <a:t>scar</a:t>
            </a:r>
            <a:r>
              <a:rPr lang="en-GB" sz="2667" dirty="0"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  </a:t>
            </a:r>
            <a:r>
              <a:rPr lang="de-DE" sz="2667" dirty="0" err="1"/>
              <a:t>Hunner‘s</a:t>
            </a:r>
            <a:r>
              <a:rPr lang="de-DE" sz="2667" dirty="0"/>
              <a:t> </a:t>
            </a:r>
            <a:r>
              <a:rPr lang="de-DE" sz="2667" dirty="0" err="1"/>
              <a:t>lesion</a:t>
            </a:r>
            <a:endParaRPr lang="de-DE" sz="2667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lvl="1"/>
            <a:endParaRPr lang="de-DE" sz="1600" dirty="0"/>
          </a:p>
        </p:txBody>
      </p:sp>
      <p:pic>
        <p:nvPicPr>
          <p:cNvPr id="2" name="Hunners_lesion">
            <a:hlinkClick r:id="" action="ppaction://media"/>
            <a:extLst>
              <a:ext uri="{FF2B5EF4-FFF2-40B4-BE49-F238E27FC236}">
                <a16:creationId xmlns:a16="http://schemas.microsoft.com/office/drawing/2014/main" id="{A7E813C8-CCB4-4FF0-80C9-4552739284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7755" y="3236980"/>
            <a:ext cx="4752528" cy="26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0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3392" y="620688"/>
            <a:ext cx="9697077" cy="4752528"/>
          </a:xfrm>
        </p:spPr>
        <p:txBody>
          <a:bodyPr/>
          <a:lstStyle/>
          <a:p>
            <a:pPr marL="0" indent="0">
              <a:buNone/>
            </a:pPr>
            <a:endParaRPr lang="de-DE" sz="2400" b="1" dirty="0"/>
          </a:p>
          <a:p>
            <a:pPr marL="0" indent="0">
              <a:buNone/>
            </a:pPr>
            <a:r>
              <a:rPr lang="de-DE" sz="3600" b="1" dirty="0"/>
              <a:t>Rigid </a:t>
            </a:r>
            <a:r>
              <a:rPr lang="de-DE" sz="3600" b="1" dirty="0" err="1"/>
              <a:t>cystoscopy</a:t>
            </a:r>
            <a:r>
              <a:rPr lang="de-DE" sz="3600" b="1" dirty="0"/>
              <a:t> </a:t>
            </a:r>
            <a:r>
              <a:rPr lang="de-DE" sz="3600" b="1" dirty="0" err="1"/>
              <a:t>under</a:t>
            </a:r>
            <a:r>
              <a:rPr lang="de-DE" sz="3600" b="1" dirty="0"/>
              <a:t> </a:t>
            </a:r>
            <a:r>
              <a:rPr lang="de-DE" sz="3600" b="1" dirty="0" err="1"/>
              <a:t>general</a:t>
            </a:r>
            <a:r>
              <a:rPr lang="de-DE" sz="3600" b="1" dirty="0"/>
              <a:t> </a:t>
            </a:r>
            <a:r>
              <a:rPr lang="de-DE" sz="3600" b="1" dirty="0" err="1"/>
              <a:t>anaesthesia</a:t>
            </a:r>
            <a:endParaRPr lang="de-DE" sz="3600" b="1" dirty="0"/>
          </a:p>
          <a:p>
            <a:pPr marL="0" indent="0">
              <a:buNone/>
            </a:pPr>
            <a:endParaRPr lang="de-DE" sz="3200" dirty="0"/>
          </a:p>
          <a:p>
            <a:r>
              <a:rPr lang="de-DE" sz="2667" dirty="0"/>
              <a:t>Tears and </a:t>
            </a:r>
            <a:r>
              <a:rPr lang="de-DE" sz="2667" dirty="0" err="1"/>
              <a:t>oozing</a:t>
            </a:r>
            <a:r>
              <a:rPr lang="de-DE" sz="2667" dirty="0"/>
              <a:t> </a:t>
            </a:r>
            <a:r>
              <a:rPr lang="de-DE" sz="2667" dirty="0" err="1"/>
              <a:t>of</a:t>
            </a:r>
            <a:r>
              <a:rPr lang="de-DE" sz="2667" dirty="0"/>
              <a:t> </a:t>
            </a:r>
            <a:r>
              <a:rPr lang="de-DE" sz="2667" dirty="0" err="1"/>
              <a:t>blood</a:t>
            </a:r>
            <a:r>
              <a:rPr lang="de-DE" sz="2667" dirty="0"/>
              <a:t> (</a:t>
            </a:r>
            <a:r>
              <a:rPr lang="de-DE" sz="2667" dirty="0" err="1"/>
              <a:t>waterfall</a:t>
            </a:r>
            <a:r>
              <a:rPr lang="de-DE" sz="2667" dirty="0"/>
              <a:t> </a:t>
            </a:r>
            <a:r>
              <a:rPr lang="de-DE" sz="2667" dirty="0" err="1"/>
              <a:t>bleeding</a:t>
            </a:r>
            <a:r>
              <a:rPr lang="de-DE" sz="2667" dirty="0"/>
              <a:t>) after </a:t>
            </a:r>
            <a:r>
              <a:rPr lang="de-DE" sz="2667" dirty="0" err="1"/>
              <a:t>distention</a:t>
            </a:r>
            <a:endParaRPr lang="de-DE" sz="2667" dirty="0"/>
          </a:p>
          <a:p>
            <a:pPr marL="0" indent="0">
              <a:buNone/>
            </a:pPr>
            <a:endParaRPr lang="de-DE" sz="2000" dirty="0"/>
          </a:p>
          <a:p>
            <a:pPr lvl="1"/>
            <a:endParaRPr lang="de-DE" sz="1600" dirty="0"/>
          </a:p>
        </p:txBody>
      </p:sp>
      <p:pic>
        <p:nvPicPr>
          <p:cNvPr id="4" name="Waterfall_bleeding">
            <a:hlinkClick r:id="" action="ppaction://media"/>
            <a:extLst>
              <a:ext uri="{FF2B5EF4-FFF2-40B4-BE49-F238E27FC236}">
                <a16:creationId xmlns:a16="http://schemas.microsoft.com/office/drawing/2014/main" id="{B84C87AD-9B77-4595-BB53-AA0C787D27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7701" y="3044957"/>
            <a:ext cx="512057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9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1F18B9C-C18B-4CD0-B0E7-B64EEB482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289" y="1508787"/>
            <a:ext cx="4093800" cy="224386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13B04EC-BED6-4F25-888C-A80EE03E368A}"/>
              </a:ext>
            </a:extLst>
          </p:cNvPr>
          <p:cNvSpPr txBox="1"/>
          <p:nvPr/>
        </p:nvSpPr>
        <p:spPr>
          <a:xfrm>
            <a:off x="8067177" y="6453336"/>
            <a:ext cx="4096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Logadotir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 Y, Fall M, et al.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Scand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 J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Urol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Nephrol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 2012; 46:365-70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377E72F-F694-4EF0-A4FB-699CB3C56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2" y="1019728"/>
            <a:ext cx="10753195" cy="4329485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Phenotypic Differences</a:t>
            </a:r>
          </a:p>
          <a:p>
            <a:pPr marL="721766" lvl="1" indent="0">
              <a:buNone/>
            </a:pPr>
            <a:endParaRPr lang="en-US" sz="2667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E66852E2-6A5C-4C97-9D9F-713200D14CC5}"/>
              </a:ext>
            </a:extLst>
          </p:cNvPr>
          <p:cNvGraphicFramePr>
            <a:graphicFrameLocks noGrp="1"/>
          </p:cNvGraphicFramePr>
          <p:nvPr/>
        </p:nvGraphicFramePr>
        <p:xfrm>
          <a:off x="847507" y="2146119"/>
          <a:ext cx="6543563" cy="268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4363">
                  <a:extLst>
                    <a:ext uri="{9D8B030D-6E8A-4147-A177-3AD203B41FA5}">
                      <a16:colId xmlns:a16="http://schemas.microsoft.com/office/drawing/2014/main" val="1669280497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357592779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931255993"/>
                    </a:ext>
                  </a:extLst>
                </a:gridCol>
                <a:gridCol w="1070955">
                  <a:extLst>
                    <a:ext uri="{9D8B030D-6E8A-4147-A177-3AD203B41FA5}">
                      <a16:colId xmlns:a16="http://schemas.microsoft.com/office/drawing/2014/main" val="452207701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HL-BPS/IC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NHL-BPS/IC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3288601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Age [y]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&lt;0.001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72101876"/>
                  </a:ext>
                </a:extLst>
              </a:tr>
              <a:tr h="511463"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</a:t>
                      </a:r>
                      <a:r>
                        <a:rPr lang="de-CH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voided</a:t>
                      </a:r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CH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volume</a:t>
                      </a:r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[ml]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&lt;0.001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00424114"/>
                  </a:ext>
                </a:extLst>
              </a:tr>
              <a:tr h="1056117"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</a:t>
                      </a:r>
                      <a:r>
                        <a:rPr lang="de-CH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bladder</a:t>
                      </a:r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CH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CH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under</a:t>
                      </a:r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CH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anaesthesia</a:t>
                      </a:r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[ml]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CH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&lt;0.001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13054948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E9DC9142-F42A-4F72-A751-949142220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289" y="3879443"/>
            <a:ext cx="3513256" cy="18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75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AC3F9-3703-4419-A1D6-E6186F79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836712"/>
            <a:ext cx="10752931" cy="796925"/>
          </a:xfrm>
        </p:spPr>
        <p:txBody>
          <a:bodyPr/>
          <a:lstStyle/>
          <a:p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Rationale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93114E3-A664-4B97-B40A-17C327A33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892830"/>
            <a:ext cx="10753195" cy="4329485"/>
          </a:xfrm>
        </p:spPr>
        <p:txBody>
          <a:bodyPr/>
          <a:lstStyle/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Similar basic approach</a:t>
            </a:r>
          </a:p>
          <a:p>
            <a:pPr marL="1157259" lvl="3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BPS/IC should be treated as a chronic pain syndrome</a:t>
            </a:r>
          </a:p>
          <a:p>
            <a:pPr marL="1157259" lvl="3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Patient information and expectations important</a:t>
            </a:r>
          </a:p>
          <a:p>
            <a:pPr marL="1157259" lvl="3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Early involvement of a pain team</a:t>
            </a:r>
          </a:p>
          <a:p>
            <a:pPr marL="1157259" lvl="3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Holistic approach</a:t>
            </a:r>
          </a:p>
          <a:p>
            <a:pPr marL="1157259" lvl="3" indent="-457189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Specialized treatment differs between phenotypes</a:t>
            </a:r>
          </a:p>
          <a:p>
            <a:pPr marL="884217" lvl="2" indent="-457189"/>
            <a:endParaRPr lang="en-US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7028" lvl="2" indent="0">
              <a:buNone/>
            </a:pPr>
            <a:endParaRPr lang="en-US"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6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AC3F9-3703-4419-A1D6-E6186F79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542261"/>
            <a:ext cx="10752931" cy="796925"/>
          </a:xfrm>
        </p:spPr>
        <p:txBody>
          <a:bodyPr/>
          <a:lstStyle/>
          <a:p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de-CH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  <a:endParaRPr lang="de-CH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60CCB8F-DA83-4242-AB56-40F47CCEDD35}"/>
              </a:ext>
            </a:extLst>
          </p:cNvPr>
          <p:cNvSpPr txBox="1"/>
          <p:nvPr/>
        </p:nvSpPr>
        <p:spPr>
          <a:xfrm>
            <a:off x="5342438" y="1519059"/>
            <a:ext cx="1059906" cy="502573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de-CH" sz="13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BPS/IC</a:t>
            </a:r>
          </a:p>
          <a:p>
            <a:r>
              <a:rPr lang="de-CH" sz="1333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Phenotyping</a:t>
            </a:r>
            <a:endParaRPr lang="de-CH" sz="13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F42A15E-64CA-4A76-9589-C4EEBC50916E}"/>
              </a:ext>
            </a:extLst>
          </p:cNvPr>
          <p:cNvSpPr txBox="1"/>
          <p:nvPr/>
        </p:nvSpPr>
        <p:spPr>
          <a:xfrm>
            <a:off x="734648" y="6094779"/>
            <a:ext cx="2581284" cy="5025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Botulinum Toxin</a:t>
            </a:r>
          </a:p>
          <a:p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Sacral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Pudendal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Neuromodulation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00EBE57-82C3-4658-83A4-DF8904F28547}"/>
              </a:ext>
            </a:extLst>
          </p:cNvPr>
          <p:cNvSpPr txBox="1"/>
          <p:nvPr/>
        </p:nvSpPr>
        <p:spPr>
          <a:xfrm>
            <a:off x="1602102" y="2304994"/>
            <a:ext cx="925253" cy="297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CH" sz="1333" b="1" dirty="0">
                <a:latin typeface="Calibri" panose="020F0502020204030204" pitchFamily="34" charset="0"/>
                <a:cs typeface="Calibri" panose="020F0502020204030204" pitchFamily="34" charset="0"/>
              </a:rPr>
              <a:t>TUR/Laser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80A3724-193F-4208-9FBD-C493D5BA8373}"/>
              </a:ext>
            </a:extLst>
          </p:cNvPr>
          <p:cNvSpPr txBox="1"/>
          <p:nvPr/>
        </p:nvSpPr>
        <p:spPr>
          <a:xfrm>
            <a:off x="5032525" y="3489875"/>
            <a:ext cx="1676998" cy="2974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Inadequate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Response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CF4897B-3EF1-40B9-A8F5-0366E7692AC0}"/>
              </a:ext>
            </a:extLst>
          </p:cNvPr>
          <p:cNvSpPr txBox="1"/>
          <p:nvPr/>
        </p:nvSpPr>
        <p:spPr>
          <a:xfrm>
            <a:off x="7751489" y="5210266"/>
            <a:ext cx="3956639" cy="1117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Last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resort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Surgical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resection</a:t>
            </a:r>
            <a:endParaRPr lang="de-CH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Refractory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debilitating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symptoms</a:t>
            </a:r>
            <a:endParaRPr lang="de-CH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Late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stage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endParaRPr lang="de-CH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Small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bladder</a:t>
            </a:r>
            <a:endParaRPr lang="de-CH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Experienced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team</a:t>
            </a:r>
            <a:endParaRPr lang="de-CH" sz="13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2C7B7BC-9752-4AAA-9DA1-101F1A2C0C06}"/>
              </a:ext>
            </a:extLst>
          </p:cNvPr>
          <p:cNvSpPr txBox="1"/>
          <p:nvPr/>
        </p:nvSpPr>
        <p:spPr>
          <a:xfrm>
            <a:off x="8028309" y="1621650"/>
            <a:ext cx="986167" cy="297454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de-CH" sz="13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NHL-BPS/IC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5565D7-B140-4289-8525-446857196BC7}"/>
              </a:ext>
            </a:extLst>
          </p:cNvPr>
          <p:cNvSpPr txBox="1"/>
          <p:nvPr/>
        </p:nvSpPr>
        <p:spPr>
          <a:xfrm>
            <a:off x="1237686" y="1612386"/>
            <a:ext cx="1630575" cy="2974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e-CH" sz="1333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HL-BPS/IC («classic»)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E6F17C3-F00A-43EB-BF7F-860B356EC8A2}"/>
              </a:ext>
            </a:extLst>
          </p:cNvPr>
          <p:cNvSpPr txBox="1"/>
          <p:nvPr/>
        </p:nvSpPr>
        <p:spPr>
          <a:xfrm>
            <a:off x="4403628" y="2492770"/>
            <a:ext cx="2923364" cy="707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CH" sz="1333" b="1" dirty="0">
                <a:latin typeface="Calibri" panose="020F0502020204030204" pitchFamily="34" charset="0"/>
                <a:cs typeface="Calibri" panose="020F0502020204030204" pitchFamily="34" charset="0"/>
              </a:rPr>
              <a:t>Non-invasive </a:t>
            </a:r>
            <a:r>
              <a:rPr lang="de-CH" sz="1333" b="1" dirty="0" err="1"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endParaRPr lang="de-CH" sz="1333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Live style,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physiotherapy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, TENS         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Oral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agents</a:t>
            </a:r>
            <a:endParaRPr lang="de-CH" sz="13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58E92C-D285-45A7-82B1-8926DCD3BD38}"/>
              </a:ext>
            </a:extLst>
          </p:cNvPr>
          <p:cNvSpPr txBox="1"/>
          <p:nvPr/>
        </p:nvSpPr>
        <p:spPr>
          <a:xfrm>
            <a:off x="3932950" y="4036007"/>
            <a:ext cx="3878882" cy="5025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CH" sz="1333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Intravesical</a:t>
            </a:r>
            <a:r>
              <a:rPr lang="de-CH" sz="1333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333" b="1" dirty="0" err="1"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endParaRPr lang="de-CH" sz="1333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PPS,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hyaluronic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acid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chrondroitin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sulphate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, EMDA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B33BA0F-CDA1-4B0A-BC2E-51DFD0CF5E4D}"/>
              </a:ext>
            </a:extLst>
          </p:cNvPr>
          <p:cNvSpPr txBox="1"/>
          <p:nvPr/>
        </p:nvSpPr>
        <p:spPr>
          <a:xfrm>
            <a:off x="5026811" y="4811469"/>
            <a:ext cx="1676998" cy="2974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Inadequate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Response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404325A-7C12-443B-9BF0-47E6545505E7}"/>
              </a:ext>
            </a:extLst>
          </p:cNvPr>
          <p:cNvSpPr txBox="1"/>
          <p:nvPr/>
        </p:nvSpPr>
        <p:spPr>
          <a:xfrm>
            <a:off x="4909744" y="5479453"/>
            <a:ext cx="1923925" cy="5025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CH" sz="1333" b="1" dirty="0">
                <a:latin typeface="Calibri" panose="020F0502020204030204" pitchFamily="34" charset="0"/>
                <a:cs typeface="Calibri" panose="020F0502020204030204" pitchFamily="34" charset="0"/>
              </a:rPr>
              <a:t>Pain Team</a:t>
            </a:r>
          </a:p>
          <a:p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Multimodal Pain Therapy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89A4ADB-9674-4B77-A02D-DEEA0404380C}"/>
              </a:ext>
            </a:extLst>
          </p:cNvPr>
          <p:cNvSpPr txBox="1"/>
          <p:nvPr/>
        </p:nvSpPr>
        <p:spPr>
          <a:xfrm>
            <a:off x="5026811" y="6211553"/>
            <a:ext cx="1676998" cy="2974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Inadequate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Response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9D6A38B-8A12-47AC-9E90-FC5638733F8C}"/>
              </a:ext>
            </a:extLst>
          </p:cNvPr>
          <p:cNvSpPr txBox="1"/>
          <p:nvPr/>
        </p:nvSpPr>
        <p:spPr>
          <a:xfrm>
            <a:off x="695400" y="3828118"/>
            <a:ext cx="2713500" cy="91281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Adeqate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Response</a:t>
            </a:r>
          </a:p>
          <a:p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Follow-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demand</a:t>
            </a:r>
            <a:endParaRPr lang="de-CH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Continue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effective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endParaRPr lang="de-CH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13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6B14214C-C930-4BB9-86E9-DFD03CF9442C}"/>
              </a:ext>
            </a:extLst>
          </p:cNvPr>
          <p:cNvCxnSpPr>
            <a:cxnSpLocks/>
            <a:stCxn id="5" idx="3"/>
            <a:endCxn id="12" idx="1"/>
          </p:cNvCxnSpPr>
          <p:nvPr/>
        </p:nvCxnSpPr>
        <p:spPr bwMode="auto">
          <a:xfrm>
            <a:off x="6402344" y="1770346"/>
            <a:ext cx="1625965" cy="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0880C727-C574-4ABC-BEC5-B8F2011AD24F}"/>
              </a:ext>
            </a:extLst>
          </p:cNvPr>
          <p:cNvCxnSpPr>
            <a:cxnSpLocks/>
            <a:stCxn id="5" idx="1"/>
            <a:endCxn id="13" idx="3"/>
          </p:cNvCxnSpPr>
          <p:nvPr/>
        </p:nvCxnSpPr>
        <p:spPr bwMode="auto">
          <a:xfrm flipH="1" flipV="1">
            <a:off x="2868261" y="1761113"/>
            <a:ext cx="2474177" cy="92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Verbinder: gewinkelt 35">
            <a:extLst>
              <a:ext uri="{FF2B5EF4-FFF2-40B4-BE49-F238E27FC236}">
                <a16:creationId xmlns:a16="http://schemas.microsoft.com/office/drawing/2014/main" id="{1CFEF44A-F6D2-4F85-8773-E055919BACA8}"/>
              </a:ext>
            </a:extLst>
          </p:cNvPr>
          <p:cNvCxnSpPr>
            <a:cxnSpLocks/>
            <a:stCxn id="12" idx="2"/>
            <a:endCxn id="14" idx="3"/>
          </p:cNvCxnSpPr>
          <p:nvPr/>
        </p:nvCxnSpPr>
        <p:spPr bwMode="auto">
          <a:xfrm rot="5400000">
            <a:off x="7460437" y="1785660"/>
            <a:ext cx="927513" cy="119440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43627508-1F91-4520-8529-3A0D84445EE2}"/>
              </a:ext>
            </a:extLst>
          </p:cNvPr>
          <p:cNvCxnSpPr>
            <a:cxnSpLocks/>
            <a:stCxn id="13" idx="2"/>
            <a:endCxn id="8" idx="0"/>
          </p:cNvCxnSpPr>
          <p:nvPr/>
        </p:nvCxnSpPr>
        <p:spPr bwMode="auto">
          <a:xfrm>
            <a:off x="2052974" y="1909840"/>
            <a:ext cx="11755" cy="3951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85D67845-350E-4B91-8B78-3268524BFC3D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 bwMode="auto">
          <a:xfrm flipH="1">
            <a:off x="2052150" y="2602448"/>
            <a:ext cx="12579" cy="12256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760104D4-C25C-49B1-B687-FA191EB25E58}"/>
              </a:ext>
            </a:extLst>
          </p:cNvPr>
          <p:cNvSpPr txBox="1"/>
          <p:nvPr/>
        </p:nvSpPr>
        <p:spPr>
          <a:xfrm>
            <a:off x="2374762" y="2705642"/>
            <a:ext cx="1676998" cy="2974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CH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Inadequate</a:t>
            </a:r>
            <a:r>
              <a:rPr lang="de-CH" sz="1333" dirty="0">
                <a:latin typeface="Calibri" panose="020F0502020204030204" pitchFamily="34" charset="0"/>
                <a:cs typeface="Calibri" panose="020F0502020204030204" pitchFamily="34" charset="0"/>
              </a:rPr>
              <a:t> Response</a:t>
            </a:r>
          </a:p>
        </p:txBody>
      </p:sp>
      <p:cxnSp>
        <p:nvCxnSpPr>
          <p:cNvPr id="51" name="Verbinder: gewinkelt 50">
            <a:extLst>
              <a:ext uri="{FF2B5EF4-FFF2-40B4-BE49-F238E27FC236}">
                <a16:creationId xmlns:a16="http://schemas.microsoft.com/office/drawing/2014/main" id="{36240D52-E08D-4C99-980E-26FB4A3B3663}"/>
              </a:ext>
            </a:extLst>
          </p:cNvPr>
          <p:cNvCxnSpPr>
            <a:cxnSpLocks/>
            <a:stCxn id="8" idx="2"/>
            <a:endCxn id="49" idx="1"/>
          </p:cNvCxnSpPr>
          <p:nvPr/>
        </p:nvCxnSpPr>
        <p:spPr bwMode="auto">
          <a:xfrm rot="16200000" flipH="1">
            <a:off x="2093785" y="2573391"/>
            <a:ext cx="251921" cy="31003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20407536-3608-499A-8C05-2E2330DBE29F}"/>
              </a:ext>
            </a:extLst>
          </p:cNvPr>
          <p:cNvCxnSpPr>
            <a:cxnSpLocks/>
            <a:stCxn id="49" idx="3"/>
            <a:endCxn id="14" idx="1"/>
          </p:cNvCxnSpPr>
          <p:nvPr/>
        </p:nvCxnSpPr>
        <p:spPr bwMode="auto">
          <a:xfrm flipV="1">
            <a:off x="4051760" y="2846617"/>
            <a:ext cx="351868" cy="77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45337B05-BA24-44D1-BA03-EBB1AED13281}"/>
              </a:ext>
            </a:extLst>
          </p:cNvPr>
          <p:cNvCxnSpPr>
            <a:cxnSpLocks/>
            <a:stCxn id="14" idx="2"/>
            <a:endCxn id="10" idx="0"/>
          </p:cNvCxnSpPr>
          <p:nvPr/>
        </p:nvCxnSpPr>
        <p:spPr bwMode="auto">
          <a:xfrm>
            <a:off x="5865310" y="3200464"/>
            <a:ext cx="5714" cy="2894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Gerade Verbindung mit Pfeil 85">
            <a:extLst>
              <a:ext uri="{FF2B5EF4-FFF2-40B4-BE49-F238E27FC236}">
                <a16:creationId xmlns:a16="http://schemas.microsoft.com/office/drawing/2014/main" id="{41DF927B-D1B9-4DEA-9687-EAD7ED1D6292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 bwMode="auto">
          <a:xfrm>
            <a:off x="5871024" y="3787329"/>
            <a:ext cx="1367" cy="2486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Gerade Verbindung mit Pfeil 89">
            <a:extLst>
              <a:ext uri="{FF2B5EF4-FFF2-40B4-BE49-F238E27FC236}">
                <a16:creationId xmlns:a16="http://schemas.microsoft.com/office/drawing/2014/main" id="{DACA8F26-C2E1-45B3-83AD-25D081A61A7C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 bwMode="auto">
          <a:xfrm flipH="1">
            <a:off x="5865310" y="4538580"/>
            <a:ext cx="7081" cy="2728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Gerade Verbindung mit Pfeil 95">
            <a:extLst>
              <a:ext uri="{FF2B5EF4-FFF2-40B4-BE49-F238E27FC236}">
                <a16:creationId xmlns:a16="http://schemas.microsoft.com/office/drawing/2014/main" id="{93886B5D-795A-4E7B-AB71-857B33244AD2}"/>
              </a:ext>
            </a:extLst>
          </p:cNvPr>
          <p:cNvCxnSpPr>
            <a:cxnSpLocks/>
            <a:stCxn id="7" idx="0"/>
            <a:endCxn id="19" idx="2"/>
          </p:cNvCxnSpPr>
          <p:nvPr/>
        </p:nvCxnSpPr>
        <p:spPr bwMode="auto">
          <a:xfrm flipV="1">
            <a:off x="2025290" y="4740932"/>
            <a:ext cx="26860" cy="13538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136A74BE-56CC-4547-ACFE-83F79567EDCA}"/>
              </a:ext>
            </a:extLst>
          </p:cNvPr>
          <p:cNvCxnSpPr>
            <a:cxnSpLocks/>
            <a:stCxn id="18" idx="1"/>
            <a:endCxn id="7" idx="3"/>
          </p:cNvCxnSpPr>
          <p:nvPr/>
        </p:nvCxnSpPr>
        <p:spPr bwMode="auto">
          <a:xfrm flipH="1" flipV="1">
            <a:off x="3315932" y="6346066"/>
            <a:ext cx="1710879" cy="142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Gerade Verbindung mit Pfeil 102">
            <a:extLst>
              <a:ext uri="{FF2B5EF4-FFF2-40B4-BE49-F238E27FC236}">
                <a16:creationId xmlns:a16="http://schemas.microsoft.com/office/drawing/2014/main" id="{C08C6793-ACC3-4AE1-8365-6A9226231DF5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 bwMode="auto">
          <a:xfrm>
            <a:off x="5865310" y="5108923"/>
            <a:ext cx="6397" cy="3705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Gerade Verbindung mit Pfeil 107">
            <a:extLst>
              <a:ext uri="{FF2B5EF4-FFF2-40B4-BE49-F238E27FC236}">
                <a16:creationId xmlns:a16="http://schemas.microsoft.com/office/drawing/2014/main" id="{71049DAE-E1EB-474E-A800-C295AFA22649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 bwMode="auto">
          <a:xfrm flipH="1">
            <a:off x="5865310" y="5982026"/>
            <a:ext cx="6397" cy="2295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Gerade Verbindung mit Pfeil 112">
            <a:extLst>
              <a:ext uri="{FF2B5EF4-FFF2-40B4-BE49-F238E27FC236}">
                <a16:creationId xmlns:a16="http://schemas.microsoft.com/office/drawing/2014/main" id="{A0EF1160-AA55-4DB1-B57A-D0C08F26593A}"/>
              </a:ext>
            </a:extLst>
          </p:cNvPr>
          <p:cNvCxnSpPr>
            <a:cxnSpLocks/>
            <a:stCxn id="18" idx="3"/>
            <a:endCxn id="11" idx="1"/>
          </p:cNvCxnSpPr>
          <p:nvPr/>
        </p:nvCxnSpPr>
        <p:spPr bwMode="auto">
          <a:xfrm flipV="1">
            <a:off x="6703809" y="5769234"/>
            <a:ext cx="1047680" cy="5910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Gerade Verbindung mit Pfeil 116">
            <a:extLst>
              <a:ext uri="{FF2B5EF4-FFF2-40B4-BE49-F238E27FC236}">
                <a16:creationId xmlns:a16="http://schemas.microsoft.com/office/drawing/2014/main" id="{F8C8D62F-E5B9-4444-8CCB-BEB7DC998FCA}"/>
              </a:ext>
            </a:extLst>
          </p:cNvPr>
          <p:cNvCxnSpPr>
            <a:cxnSpLocks/>
          </p:cNvCxnSpPr>
          <p:nvPr/>
        </p:nvCxnSpPr>
        <p:spPr bwMode="auto">
          <a:xfrm flipH="1">
            <a:off x="3491938" y="3223553"/>
            <a:ext cx="875875" cy="6045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Gerade Verbindung mit Pfeil 117">
            <a:extLst>
              <a:ext uri="{FF2B5EF4-FFF2-40B4-BE49-F238E27FC236}">
                <a16:creationId xmlns:a16="http://schemas.microsoft.com/office/drawing/2014/main" id="{C8E5B0A5-8CDC-46A9-824A-5B94B0F39F61}"/>
              </a:ext>
            </a:extLst>
          </p:cNvPr>
          <p:cNvCxnSpPr>
            <a:cxnSpLocks/>
            <a:stCxn id="15" idx="1"/>
            <a:endCxn id="19" idx="3"/>
          </p:cNvCxnSpPr>
          <p:nvPr/>
        </p:nvCxnSpPr>
        <p:spPr bwMode="auto">
          <a:xfrm flipH="1" flipV="1">
            <a:off x="3408900" y="4284525"/>
            <a:ext cx="524050" cy="27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Gerade Verbindung mit Pfeil 118">
            <a:extLst>
              <a:ext uri="{FF2B5EF4-FFF2-40B4-BE49-F238E27FC236}">
                <a16:creationId xmlns:a16="http://schemas.microsoft.com/office/drawing/2014/main" id="{093BDDD4-E034-4E98-AA00-27A779F8C5C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90576" y="4764536"/>
            <a:ext cx="1362588" cy="6957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04853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AC3F9-3703-4419-A1D6-E6186F79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1052736"/>
            <a:ext cx="10752931" cy="796925"/>
          </a:xfrm>
        </p:spPr>
        <p:txBody>
          <a:bodyPr/>
          <a:lstStyle/>
          <a:p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Non-invasive/</a:t>
            </a:r>
            <a:r>
              <a:rPr lang="de-CH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Conservative</a:t>
            </a:r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Therapy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93114E3-A664-4B97-B40A-17C327A33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2108854"/>
            <a:ext cx="10753195" cy="4329485"/>
          </a:xfrm>
        </p:spPr>
        <p:txBody>
          <a:bodyPr/>
          <a:lstStyle/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Treatment should be tailored to the individual patient and phenotype</a:t>
            </a:r>
          </a:p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Live style/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behavioural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changes</a:t>
            </a:r>
          </a:p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Physiotherapeutic approaches targeting pelvic pain and pelvic floor dysfunction </a:t>
            </a:r>
          </a:p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Psychological interventions directed at pain itself or adjustment to pain</a:t>
            </a:r>
          </a:p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Oral medical therapy</a:t>
            </a:r>
          </a:p>
          <a:p>
            <a:pPr marL="1157259" lvl="3" indent="-457189"/>
            <a:r>
              <a:rPr lang="en-US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Amitriptylin</a:t>
            </a: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57259" lvl="3" indent="-457189"/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Pentosane </a:t>
            </a:r>
            <a:r>
              <a:rPr lang="en-US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polysulfate</a:t>
            </a: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57259" lvl="3" indent="-457189"/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4217" lvl="2" indent="-457189"/>
            <a:endParaRPr lang="en-US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4217" lvl="2" indent="-457189"/>
            <a:endParaRPr lang="en-US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7028" lvl="2" indent="0">
              <a:buNone/>
            </a:pPr>
            <a:endParaRPr lang="en-US"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51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AC3F9-3703-4419-A1D6-E6186F79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62" y="692696"/>
            <a:ext cx="10752931" cy="796925"/>
          </a:xfrm>
        </p:spPr>
        <p:txBody>
          <a:bodyPr/>
          <a:lstStyle/>
          <a:p>
            <a:r>
              <a:rPr lang="de-CH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Intravesical</a:t>
            </a:r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Instillations</a:t>
            </a:r>
            <a:endParaRPr lang="de-CH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93114E3-A664-4B97-B40A-17C327A33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7640"/>
            <a:ext cx="8064896" cy="4329485"/>
          </a:xfrm>
        </p:spPr>
        <p:txBody>
          <a:bodyPr/>
          <a:lstStyle/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use for about 25 years</a:t>
            </a:r>
          </a:p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local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anaesthesia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or GAG-layer replenishment</a:t>
            </a:r>
          </a:p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Different compounds and regimens (on and off-label use) including local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anaesthetics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heparin, pentosane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polysulfate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hyaluronic acid,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chrondroitin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sulphate</a:t>
            </a:r>
          </a:p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Electromotive Drug Administration (EMDA) may be used for better penetration</a:t>
            </a:r>
          </a:p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Overall only weak recommendation for their use but should be tried before proceeding to more invasive treatment options</a:t>
            </a:r>
          </a:p>
          <a:p>
            <a:pPr marL="884217" lvl="2" indent="-457189"/>
            <a:endParaRPr lang="en-US"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2A5FC1-8A0C-44C3-AE92-FD1D2D7D2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266" y="2180862"/>
            <a:ext cx="2706780" cy="256988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F81EB3F-1152-46E2-A099-A16CC8A70B13}"/>
              </a:ext>
            </a:extLst>
          </p:cNvPr>
          <p:cNvSpPr txBox="1"/>
          <p:nvPr/>
        </p:nvSpPr>
        <p:spPr>
          <a:xfrm>
            <a:off x="6816080" y="6284311"/>
            <a:ext cx="528479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de-DE" sz="1200" dirty="0" err="1">
                <a:latin typeface="Calibri"/>
                <a:cs typeface="Calibri"/>
              </a:rPr>
              <a:t>Madersbacher</a:t>
            </a:r>
            <a:r>
              <a:rPr lang="de-DE" sz="1200" dirty="0">
                <a:latin typeface="Calibri"/>
                <a:cs typeface="Calibri"/>
              </a:rPr>
              <a:t> H, et al. </a:t>
            </a:r>
            <a:r>
              <a:rPr lang="de-DE" sz="1200" dirty="0" err="1">
                <a:latin typeface="Calibri"/>
                <a:cs typeface="Calibri"/>
              </a:rPr>
              <a:t>Neurourol</a:t>
            </a:r>
            <a:r>
              <a:rPr lang="de-DE" sz="1200" dirty="0">
                <a:latin typeface="Calibri"/>
                <a:cs typeface="Calibri"/>
              </a:rPr>
              <a:t> </a:t>
            </a:r>
            <a:r>
              <a:rPr lang="de-DE" sz="1200" dirty="0" err="1">
                <a:latin typeface="Calibri"/>
                <a:cs typeface="Calibri"/>
              </a:rPr>
              <a:t>Urodyn</a:t>
            </a:r>
            <a:r>
              <a:rPr lang="de-DE" sz="1200" dirty="0">
                <a:latin typeface="Calibri"/>
                <a:cs typeface="Calibri"/>
              </a:rPr>
              <a:t> 2013; 32:9-18  </a:t>
            </a:r>
          </a:p>
          <a:p>
            <a:pPr algn="r"/>
            <a:r>
              <a:rPr lang="de-DE" sz="1200" dirty="0" err="1">
                <a:latin typeface="Calibri"/>
                <a:cs typeface="Calibri"/>
              </a:rPr>
              <a:t>Fontanella</a:t>
            </a:r>
            <a:r>
              <a:rPr lang="de-DE" sz="1200" dirty="0">
                <a:latin typeface="Calibri"/>
                <a:cs typeface="Calibri"/>
              </a:rPr>
              <a:t> UA, et al. BJU 1997; 79: 414-20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C316045-C094-40FE-8A5B-FCD6CCD54FED}"/>
              </a:ext>
            </a:extLst>
          </p:cNvPr>
          <p:cNvSpPr txBox="1"/>
          <p:nvPr/>
        </p:nvSpPr>
        <p:spPr>
          <a:xfrm>
            <a:off x="8431085" y="4750746"/>
            <a:ext cx="384463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alibri"/>
                <a:cs typeface="Calibri"/>
              </a:rPr>
              <a:t>EMDA</a:t>
            </a:r>
          </a:p>
          <a:p>
            <a:pPr algn="r"/>
            <a:endParaRPr lang="de-DE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71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AC3F9-3703-4419-A1D6-E6186F79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503097"/>
            <a:ext cx="10752931" cy="796925"/>
          </a:xfrm>
        </p:spPr>
        <p:txBody>
          <a:bodyPr/>
          <a:lstStyle/>
          <a:p>
            <a:r>
              <a:rPr lang="de-CH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Intradetrusor</a:t>
            </a:r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Botulinumtoxin A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9052774-8BA4-47EF-A5DB-2E8AD2886E36}"/>
              </a:ext>
            </a:extLst>
          </p:cNvPr>
          <p:cNvSpPr txBox="1"/>
          <p:nvPr/>
        </p:nvSpPr>
        <p:spPr>
          <a:xfrm>
            <a:off x="6312024" y="6201549"/>
            <a:ext cx="593286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de-DE" sz="1200" dirty="0" err="1">
                <a:latin typeface="Calibri"/>
                <a:cs typeface="Calibri"/>
              </a:rPr>
              <a:t>Kuo</a:t>
            </a:r>
            <a:r>
              <a:rPr lang="de-DE" sz="1200" dirty="0">
                <a:latin typeface="Calibri"/>
                <a:cs typeface="Calibri"/>
              </a:rPr>
              <a:t> HC, et al. BJUI 2009;104:657-61</a:t>
            </a:r>
          </a:p>
          <a:p>
            <a:pPr algn="r"/>
            <a:r>
              <a:rPr lang="de-DE" sz="1200" dirty="0">
                <a:latin typeface="Calibri"/>
                <a:cs typeface="Calibri"/>
              </a:rPr>
              <a:t>Wang J, et al. </a:t>
            </a:r>
            <a:r>
              <a:rPr lang="de-DE" sz="1200" dirty="0" err="1">
                <a:latin typeface="Calibri"/>
                <a:cs typeface="Calibri"/>
              </a:rPr>
              <a:t>Med</a:t>
            </a:r>
            <a:r>
              <a:rPr lang="de-DE" sz="1200" dirty="0">
                <a:latin typeface="Calibri"/>
                <a:cs typeface="Calibri"/>
              </a:rPr>
              <a:t> </a:t>
            </a:r>
            <a:r>
              <a:rPr lang="de-DE" sz="1200" dirty="0" err="1">
                <a:latin typeface="Calibri"/>
                <a:cs typeface="Calibri"/>
              </a:rPr>
              <a:t>Sci</a:t>
            </a:r>
            <a:r>
              <a:rPr lang="de-DE" sz="1200" dirty="0">
                <a:latin typeface="Calibri"/>
                <a:cs typeface="Calibri"/>
              </a:rPr>
              <a:t> </a:t>
            </a:r>
            <a:r>
              <a:rPr lang="de-DE" sz="1200" dirty="0" err="1">
                <a:latin typeface="Calibri"/>
                <a:cs typeface="Calibri"/>
              </a:rPr>
              <a:t>Monit</a:t>
            </a:r>
            <a:r>
              <a:rPr lang="de-DE" sz="1200" dirty="0">
                <a:latin typeface="Calibri"/>
                <a:cs typeface="Calibri"/>
              </a:rPr>
              <a:t> 2016; 22:3257-67</a:t>
            </a:r>
          </a:p>
          <a:p>
            <a:pPr algn="r"/>
            <a:r>
              <a:rPr lang="de-DE" sz="1200" dirty="0">
                <a:latin typeface="Calibri"/>
                <a:cs typeface="Calibri"/>
              </a:rPr>
              <a:t>EAU CPP Guideline </a:t>
            </a:r>
            <a:r>
              <a:rPr lang="de-DE" sz="1200" dirty="0" err="1">
                <a:latin typeface="Calibri"/>
                <a:cs typeface="Calibri"/>
              </a:rPr>
              <a:t>panel</a:t>
            </a:r>
            <a:r>
              <a:rPr lang="de-DE" sz="1200" dirty="0">
                <a:latin typeface="Calibri"/>
                <a:cs typeface="Calibri"/>
              </a:rPr>
              <a:t> SR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Parsons BA, Engeler DS et al </a:t>
            </a:r>
            <a:r>
              <a:rPr lang="de-DE" sz="1200" dirty="0" err="1">
                <a:latin typeface="Calibri"/>
                <a:cs typeface="Calibri"/>
              </a:rPr>
              <a:t>Eur</a:t>
            </a:r>
            <a:r>
              <a:rPr lang="de-DE" sz="1200" dirty="0">
                <a:latin typeface="Calibri"/>
                <a:cs typeface="Calibri"/>
              </a:rPr>
              <a:t> </a:t>
            </a:r>
            <a:r>
              <a:rPr lang="de-DE" sz="1200" dirty="0" err="1">
                <a:latin typeface="Calibri"/>
                <a:cs typeface="Calibri"/>
              </a:rPr>
              <a:t>Urol</a:t>
            </a:r>
            <a:r>
              <a:rPr lang="de-DE" sz="1200" dirty="0">
                <a:latin typeface="Calibri"/>
                <a:cs typeface="Calibri"/>
              </a:rPr>
              <a:t> Focus 2022;8:320-338</a:t>
            </a:r>
          </a:p>
          <a:p>
            <a:pPr algn="r"/>
            <a:endParaRPr lang="de-DE" sz="1200" dirty="0">
              <a:latin typeface="Calibri"/>
              <a:cs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0BA0369-CEF5-497B-B7F3-543BC8D6E3AE}"/>
              </a:ext>
            </a:extLst>
          </p:cNvPr>
          <p:cNvSpPr txBox="1"/>
          <p:nvPr/>
        </p:nvSpPr>
        <p:spPr>
          <a:xfrm>
            <a:off x="8784299" y="1220755"/>
            <a:ext cx="1785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Calibri"/>
                <a:cs typeface="Calibri"/>
              </a:rPr>
              <a:t>Treatment </a:t>
            </a:r>
            <a:r>
              <a:rPr lang="de-DE" sz="1600" dirty="0" err="1">
                <a:latin typeface="Calibri"/>
                <a:cs typeface="Calibri"/>
              </a:rPr>
              <a:t>success</a:t>
            </a:r>
            <a:endParaRPr lang="de-DE" sz="1600" dirty="0">
              <a:latin typeface="Calibri"/>
              <a:cs typeface="Calibri"/>
            </a:endParaRPr>
          </a:p>
        </p:txBody>
      </p:sp>
      <p:pic>
        <p:nvPicPr>
          <p:cNvPr id="7" name="Bild 8">
            <a:extLst>
              <a:ext uri="{FF2B5EF4-FFF2-40B4-BE49-F238E27FC236}">
                <a16:creationId xmlns:a16="http://schemas.microsoft.com/office/drawing/2014/main" id="{25800A9A-D751-4637-BC95-10EB7FBC9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309" y="1549291"/>
            <a:ext cx="2520280" cy="33060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8906823-6AB0-4F99-8691-0642A73C1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82" y="1464290"/>
            <a:ext cx="8119300" cy="244476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176311A-73AD-4DBD-85B9-EDEBA529A2EC}"/>
              </a:ext>
            </a:extLst>
          </p:cNvPr>
          <p:cNvSpPr/>
          <p:nvPr/>
        </p:nvSpPr>
        <p:spPr>
          <a:xfrm>
            <a:off x="431371" y="3944474"/>
            <a:ext cx="10657184" cy="4072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BTX A </a:t>
            </a:r>
            <a:r>
              <a:rPr lang="en-GB" sz="2133" dirty="0"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</a:t>
            </a: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 Neuromuscular transmission, Afferents?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>
                <a:latin typeface="Calibri" panose="020F0502020204030204" pitchFamily="34" charset="0"/>
                <a:cs typeface="Calibri" panose="020F0502020204030204" pitchFamily="34" charset="0"/>
              </a:rPr>
              <a:t>Several studies available (incl. RCTs and SR/MAs)</a:t>
            </a:r>
          </a:p>
          <a:p>
            <a:endParaRPr lang="en-GB" sz="2133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Conclusions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>
                <a:latin typeface="Calibri" panose="020F0502020204030204" pitchFamily="34" charset="0"/>
                <a:cs typeface="Calibri" panose="020F0502020204030204" pitchFamily="34" charset="0"/>
              </a:rPr>
              <a:t>Intravesical BTX injections  might offer significant improvement in bladder pain symptoms, daytime urination frequency, and MCC for patients with refractory BPS/IC</a:t>
            </a:r>
          </a:p>
          <a:p>
            <a:endParaRPr lang="en-GB" sz="2133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133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GB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GB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GB" sz="21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89EB0F2-C8EB-4DA5-8C71-0A71564E86EB}"/>
              </a:ext>
            </a:extLst>
          </p:cNvPr>
          <p:cNvSpPr txBox="1"/>
          <p:nvPr/>
        </p:nvSpPr>
        <p:spPr>
          <a:xfrm>
            <a:off x="-5253069" y="1220755"/>
            <a:ext cx="936104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de-CH" sz="1600" dirty="0">
                <a:latin typeface="Calibri"/>
                <a:cs typeface="Calibri"/>
              </a:rPr>
              <a:t>Forest </a:t>
            </a:r>
            <a:r>
              <a:rPr lang="de-CH" sz="1600" dirty="0" err="1">
                <a:latin typeface="Calibri"/>
                <a:cs typeface="Calibri"/>
              </a:rPr>
              <a:t>plot</a:t>
            </a:r>
            <a:r>
              <a:rPr lang="de-CH" sz="1600" dirty="0">
                <a:latin typeface="Calibri"/>
                <a:cs typeface="Calibri"/>
              </a:rPr>
              <a:t> </a:t>
            </a:r>
            <a:r>
              <a:rPr lang="de-CH" sz="1600" dirty="0" err="1">
                <a:latin typeface="Calibri"/>
                <a:cs typeface="Calibri"/>
              </a:rPr>
              <a:t>of</a:t>
            </a:r>
            <a:r>
              <a:rPr lang="de-CH" sz="1600" dirty="0">
                <a:latin typeface="Calibri"/>
                <a:cs typeface="Calibri"/>
              </a:rPr>
              <a:t> </a:t>
            </a:r>
            <a:r>
              <a:rPr lang="de-CH" sz="1600" dirty="0" err="1">
                <a:latin typeface="Calibri"/>
                <a:cs typeface="Calibri"/>
              </a:rPr>
              <a:t>changes</a:t>
            </a:r>
            <a:r>
              <a:rPr lang="de-CH" sz="1600" dirty="0">
                <a:latin typeface="Calibri"/>
                <a:cs typeface="Calibri"/>
              </a:rPr>
              <a:t> in </a:t>
            </a:r>
            <a:r>
              <a:rPr lang="de-CH" sz="1600" dirty="0" err="1">
                <a:latin typeface="Calibri"/>
                <a:cs typeface="Calibri"/>
              </a:rPr>
              <a:t>pelvic</a:t>
            </a:r>
            <a:r>
              <a:rPr lang="de-CH" sz="1600" dirty="0">
                <a:latin typeface="Calibri"/>
                <a:cs typeface="Calibri"/>
              </a:rPr>
              <a:t> </a:t>
            </a:r>
            <a:r>
              <a:rPr lang="de-CH" sz="1600" dirty="0" err="1">
                <a:latin typeface="Calibri"/>
                <a:cs typeface="Calibri"/>
              </a:rPr>
              <a:t>pain</a:t>
            </a:r>
            <a:r>
              <a:rPr lang="de-CH" sz="1600" dirty="0">
                <a:latin typeface="Calibri"/>
                <a:cs typeface="Calibri"/>
              </a:rPr>
              <a:t> (VAS)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de-DE" sz="1200" dirty="0">
              <a:latin typeface="Calibri"/>
              <a:cs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82D400-5A8B-67CC-70FE-BAE12E9EC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52" y="1621193"/>
            <a:ext cx="8312577" cy="223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AC3F9-3703-4419-A1D6-E6186F79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497527"/>
            <a:ext cx="10752931" cy="796925"/>
          </a:xfrm>
        </p:spPr>
        <p:txBody>
          <a:bodyPr/>
          <a:lstStyle/>
          <a:p>
            <a:r>
              <a:rPr lang="de-CH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Electrical</a:t>
            </a:r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Neuromodulation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3D5A482-3EAE-49BF-B39A-8AAD5614119F}"/>
              </a:ext>
            </a:extLst>
          </p:cNvPr>
          <p:cNvSpPr txBox="1"/>
          <p:nvPr/>
        </p:nvSpPr>
        <p:spPr>
          <a:xfrm>
            <a:off x="431371" y="1196752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/>
                <a:cs typeface="Calibri"/>
              </a:rPr>
              <a:t>Systematic Reviews on Published Data on Outcome of SNM in BPS/IC</a:t>
            </a:r>
          </a:p>
        </p:txBody>
      </p:sp>
      <p:pic>
        <p:nvPicPr>
          <p:cNvPr id="7" name="Bild 3">
            <a:extLst>
              <a:ext uri="{FF2B5EF4-FFF2-40B4-BE49-F238E27FC236}">
                <a16:creationId xmlns:a16="http://schemas.microsoft.com/office/drawing/2014/main" id="{8376C7C2-E99B-4529-91F5-9F0F89FDB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65225" y="-43194"/>
            <a:ext cx="1781575" cy="602399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58EB2B9-5BEB-4AFC-B75B-BB49BDEB4C8F}"/>
              </a:ext>
            </a:extLst>
          </p:cNvPr>
          <p:cNvSpPr/>
          <p:nvPr/>
        </p:nvSpPr>
        <p:spPr>
          <a:xfrm>
            <a:off x="431371" y="4365104"/>
            <a:ext cx="10657184" cy="275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Conclusions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>
                <a:latin typeface="Calibri" panose="020F0502020204030204" pitchFamily="34" charset="0"/>
                <a:cs typeface="Calibri" panose="020F0502020204030204" pitchFamily="34" charset="0"/>
              </a:rPr>
              <a:t>Promising results of small series, but overall insufficient evidence to determine the role of SNM </a:t>
            </a:r>
            <a:r>
              <a:rPr lang="en-GB" sz="2133" dirty="0"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</a:t>
            </a:r>
            <a:r>
              <a:rPr lang="en-GB" sz="2133" dirty="0">
                <a:latin typeface="Calibri" panose="020F0502020204030204" pitchFamily="34" charset="0"/>
                <a:cs typeface="Calibri" panose="020F0502020204030204" pitchFamily="34" charset="0"/>
              </a:rPr>
              <a:t> Larger prospective trials with long-term evaluation needed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>
                <a:latin typeface="Calibri" panose="020F0502020204030204" pitchFamily="34" charset="0"/>
                <a:cs typeface="Calibri" panose="020F0502020204030204" pitchFamily="34" charset="0"/>
              </a:rPr>
              <a:t>SNM may be a treatment option in cases where reversible functional problems exist and </a:t>
            </a:r>
            <a:r>
              <a:rPr lang="en-GB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noninvasive</a:t>
            </a:r>
            <a:r>
              <a:rPr lang="en-GB" sz="2133" dirty="0">
                <a:latin typeface="Calibri" panose="020F0502020204030204" pitchFamily="34" charset="0"/>
                <a:cs typeface="Calibri" panose="020F0502020204030204" pitchFamily="34" charset="0"/>
              </a:rPr>
              <a:t> therapy was ineffective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GB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GB" sz="21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4D1C3F3-08A9-458B-A7E5-F58963734199}"/>
              </a:ext>
            </a:extLst>
          </p:cNvPr>
          <p:cNvSpPr txBox="1"/>
          <p:nvPr/>
        </p:nvSpPr>
        <p:spPr>
          <a:xfrm>
            <a:off x="2855640" y="6274186"/>
            <a:ext cx="936104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de-DE" sz="1200" dirty="0" err="1">
                <a:latin typeface="Calibri"/>
                <a:cs typeface="Calibri"/>
              </a:rPr>
              <a:t>Marcelissen</a:t>
            </a:r>
            <a:r>
              <a:rPr lang="de-DE" sz="1200" dirty="0">
                <a:latin typeface="Calibri"/>
                <a:cs typeface="Calibri"/>
              </a:rPr>
              <a:t> T et al. J </a:t>
            </a:r>
            <a:r>
              <a:rPr lang="de-DE" sz="1200" dirty="0" err="1">
                <a:latin typeface="Calibri"/>
                <a:cs typeface="Calibri"/>
              </a:rPr>
              <a:t>Urol</a:t>
            </a:r>
            <a:r>
              <a:rPr lang="de-DE" sz="1200" dirty="0">
                <a:latin typeface="Calibri"/>
                <a:cs typeface="Calibri"/>
              </a:rPr>
              <a:t> 2011; 186:387-93</a:t>
            </a:r>
          </a:p>
          <a:p>
            <a:pPr algn="r"/>
            <a:r>
              <a:rPr lang="de-DE" sz="1200" dirty="0">
                <a:latin typeface="Calibri"/>
                <a:cs typeface="Calibri"/>
              </a:rPr>
              <a:t>EAU CPP Guideline </a:t>
            </a:r>
            <a:r>
              <a:rPr lang="de-DE" sz="1200" dirty="0" err="1">
                <a:latin typeface="Calibri"/>
                <a:cs typeface="Calibri"/>
              </a:rPr>
              <a:t>panel</a:t>
            </a:r>
            <a:r>
              <a:rPr lang="de-DE" sz="1200" dirty="0">
                <a:latin typeface="Calibri"/>
                <a:cs typeface="Calibri"/>
              </a:rPr>
              <a:t> SR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Cottrell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AM,Engeler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 DS et al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Urol</a:t>
            </a:r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 Focus 2020;6:559-71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de-DE" sz="1200" dirty="0">
              <a:latin typeface="Calibri"/>
              <a:cs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B662004-98D9-4AE8-887A-29AF02E7F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008" y="2146515"/>
            <a:ext cx="6155884" cy="163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93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AC3F9-3703-4419-A1D6-E6186F79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980728"/>
            <a:ext cx="10752931" cy="796925"/>
          </a:xfrm>
        </p:spPr>
        <p:txBody>
          <a:bodyPr/>
          <a:lstStyle/>
          <a:p>
            <a:r>
              <a:rPr lang="de-CH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Electrical</a:t>
            </a:r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Neuromodulation </a:t>
            </a:r>
            <a:r>
              <a:rPr lang="de-CH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Chronic</a:t>
            </a:r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Pelvic</a:t>
            </a:r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Pain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EF6A99D-8643-076A-36E5-8FBC7D2EB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33" y="2019227"/>
            <a:ext cx="4951746" cy="248989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205B077-FD7B-39C5-1F4A-8A673B1DC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423" y="1968150"/>
            <a:ext cx="6081697" cy="4098535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9F80CC05-08A0-074A-CF3E-E2B9B9CEE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0704" y="4693257"/>
            <a:ext cx="6528048" cy="4329485"/>
          </a:xfrm>
        </p:spPr>
        <p:txBody>
          <a:bodyPr/>
          <a:lstStyle/>
          <a:p>
            <a:pPr marL="884217" lvl="2" indent="-457189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“Neuromodulation may provide an effective treatment option in patients with CPP refractory to standard treatment, reducing pain and improving QoL with an acceptable rate of complications…”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7700F51-D053-2725-C93C-7D9566FBBF55}"/>
              </a:ext>
            </a:extLst>
          </p:cNvPr>
          <p:cNvSpPr txBox="1"/>
          <p:nvPr/>
        </p:nvSpPr>
        <p:spPr>
          <a:xfrm>
            <a:off x="4367808" y="6348248"/>
            <a:ext cx="77093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600" dirty="0">
                <a:latin typeface="Calibri"/>
                <a:cs typeface="Calibri"/>
              </a:rPr>
              <a:t>EAU CPP Guideline </a:t>
            </a:r>
            <a:r>
              <a:rPr lang="de-DE" sz="1600" dirty="0" err="1">
                <a:latin typeface="Calibri"/>
                <a:cs typeface="Calibri"/>
              </a:rPr>
              <a:t>panel</a:t>
            </a:r>
            <a:r>
              <a:rPr lang="de-DE" sz="1600" dirty="0">
                <a:latin typeface="Calibri"/>
                <a:cs typeface="Calibri"/>
              </a:rPr>
              <a:t> SR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Cottrell</a:t>
            </a:r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AM,Engeler</a:t>
            </a:r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 DS et al </a:t>
            </a:r>
            <a:r>
              <a:rPr lang="de-CH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Urol</a:t>
            </a:r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 Focus 2020;6:559-71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980728"/>
            <a:ext cx="10972800" cy="560388"/>
          </a:xfrm>
        </p:spPr>
        <p:txBody>
          <a:bodyPr/>
          <a:lstStyle/>
          <a:p>
            <a:r>
              <a:rPr lang="de-DE" sz="3200" dirty="0" err="1">
                <a:solidFill>
                  <a:schemeClr val="tx1"/>
                </a:solidFill>
              </a:rPr>
              <a:t>Chronic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pelvic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pain</a:t>
            </a:r>
            <a:r>
              <a:rPr lang="de-DE" sz="3200" dirty="0">
                <a:solidFill>
                  <a:schemeClr val="tx1"/>
                </a:solidFill>
              </a:rPr>
              <a:t>: </a:t>
            </a:r>
            <a:r>
              <a:rPr lang="de-DE" sz="3200" dirty="0" err="1">
                <a:solidFill>
                  <a:schemeClr val="tx1"/>
                </a:solidFill>
              </a:rPr>
              <a:t>What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are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we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talking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about</a:t>
            </a:r>
            <a:endParaRPr lang="de-DE" sz="3200" dirty="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1D1D7D9-3A32-AEE1-F061-1997CE5F3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4" t="1" r="14138" b="2474"/>
          <a:stretch/>
        </p:blipFill>
        <p:spPr>
          <a:xfrm>
            <a:off x="1966727" y="1772816"/>
            <a:ext cx="4122203" cy="45557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0B00C74-28BF-4751-B9F1-44EE667F7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520" y="1767953"/>
            <a:ext cx="3957753" cy="455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68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AC3F9-3703-4419-A1D6-E6186F79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91914"/>
            <a:ext cx="10752931" cy="796925"/>
          </a:xfrm>
        </p:spPr>
        <p:txBody>
          <a:bodyPr/>
          <a:lstStyle/>
          <a:p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HL-BPS/IC: Laser </a:t>
            </a:r>
            <a:r>
              <a:rPr lang="de-CH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Coagulation</a:t>
            </a:r>
            <a:r>
              <a:rPr lang="de-CH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CH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Resection</a:t>
            </a:r>
            <a:endParaRPr lang="de-CH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laser_coagulation">
            <a:hlinkClick r:id="" action="ppaction://media"/>
            <a:extLst>
              <a:ext uri="{FF2B5EF4-FFF2-40B4-BE49-F238E27FC236}">
                <a16:creationId xmlns:a16="http://schemas.microsoft.com/office/drawing/2014/main" id="{81AF3D6E-BDCD-48BC-9D0D-E6460007A1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4138" y="2276872"/>
            <a:ext cx="4421977" cy="2496277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21F9369-371E-47BD-8D5A-DAEDC6A7C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1" y="2276872"/>
            <a:ext cx="6946125" cy="4329485"/>
          </a:xfrm>
        </p:spPr>
        <p:txBody>
          <a:bodyPr/>
          <a:lstStyle/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Larger series for transurethral resection or laser coagulation of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Hunner’s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lesions exist</a:t>
            </a:r>
          </a:p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Symptom improvement in a high proportion of patients up to three years</a:t>
            </a:r>
          </a:p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 be repeated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6F2863F-D7F6-4B51-A1B9-F91167C6549F}"/>
              </a:ext>
            </a:extLst>
          </p:cNvPr>
          <p:cNvSpPr txBox="1"/>
          <p:nvPr/>
        </p:nvSpPr>
        <p:spPr>
          <a:xfrm>
            <a:off x="2798261" y="6181865"/>
            <a:ext cx="936104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latin typeface="Calibri"/>
                <a:cs typeface="Calibri"/>
              </a:rPr>
              <a:t>Kerr WS. J </a:t>
            </a:r>
            <a:r>
              <a:rPr lang="de-DE" sz="1200" dirty="0" err="1">
                <a:latin typeface="Calibri"/>
                <a:cs typeface="Calibri"/>
              </a:rPr>
              <a:t>Urol</a:t>
            </a:r>
            <a:r>
              <a:rPr lang="de-DE" sz="1200" dirty="0">
                <a:latin typeface="Calibri"/>
                <a:cs typeface="Calibri"/>
              </a:rPr>
              <a:t> 1971; 105:664</a:t>
            </a:r>
          </a:p>
          <a:p>
            <a:pPr algn="r"/>
            <a:r>
              <a:rPr lang="de-DE" sz="1200" dirty="0" err="1">
                <a:latin typeface="Calibri"/>
                <a:cs typeface="Calibri"/>
              </a:rPr>
              <a:t>Peeker</a:t>
            </a:r>
            <a:r>
              <a:rPr lang="de-DE" sz="1200" dirty="0">
                <a:latin typeface="Calibri"/>
                <a:cs typeface="Calibri"/>
              </a:rPr>
              <a:t> R, et al. </a:t>
            </a:r>
            <a:r>
              <a:rPr lang="de-DE" sz="1200" dirty="0" err="1">
                <a:latin typeface="Calibri"/>
                <a:cs typeface="Calibri"/>
              </a:rPr>
              <a:t>Urogynecol</a:t>
            </a:r>
            <a:r>
              <a:rPr lang="de-DE" sz="1200" dirty="0">
                <a:latin typeface="Calibri"/>
                <a:cs typeface="Calibri"/>
              </a:rPr>
              <a:t> J </a:t>
            </a:r>
            <a:r>
              <a:rPr lang="de-DE" sz="1200" dirty="0" err="1">
                <a:latin typeface="Calibri"/>
                <a:cs typeface="Calibri"/>
              </a:rPr>
              <a:t>Pelvic</a:t>
            </a:r>
            <a:r>
              <a:rPr lang="de-DE" sz="1200" dirty="0">
                <a:latin typeface="Calibri"/>
                <a:cs typeface="Calibri"/>
              </a:rPr>
              <a:t> Floor </a:t>
            </a:r>
            <a:r>
              <a:rPr lang="de-DE" sz="1200" dirty="0" err="1">
                <a:latin typeface="Calibri"/>
                <a:cs typeface="Calibri"/>
              </a:rPr>
              <a:t>Dysfunct</a:t>
            </a:r>
            <a:r>
              <a:rPr lang="de-DE" sz="1200" dirty="0">
                <a:latin typeface="Calibri"/>
                <a:cs typeface="Calibri"/>
              </a:rPr>
              <a:t> 2000;11:290-5</a:t>
            </a:r>
          </a:p>
          <a:p>
            <a:pPr algn="r"/>
            <a:r>
              <a:rPr lang="de-DE" sz="1200" dirty="0" err="1">
                <a:latin typeface="Calibri"/>
                <a:cs typeface="Calibri"/>
              </a:rPr>
              <a:t>Rofeim</a:t>
            </a:r>
            <a:r>
              <a:rPr lang="de-DE" sz="1200" dirty="0">
                <a:latin typeface="Calibri"/>
                <a:cs typeface="Calibri"/>
              </a:rPr>
              <a:t> O, et al. J </a:t>
            </a:r>
            <a:r>
              <a:rPr lang="de-DE" sz="1200" dirty="0" err="1">
                <a:latin typeface="Calibri"/>
                <a:cs typeface="Calibri"/>
              </a:rPr>
              <a:t>Urol</a:t>
            </a:r>
            <a:r>
              <a:rPr lang="de-DE" sz="1200" dirty="0">
                <a:latin typeface="Calibri"/>
                <a:cs typeface="Calibri"/>
              </a:rPr>
              <a:t> 2001; 166:134 </a:t>
            </a:r>
          </a:p>
        </p:txBody>
      </p:sp>
    </p:spTree>
    <p:extLst>
      <p:ext uri="{BB962C8B-B14F-4D97-AF65-F5344CB8AC3E}">
        <p14:creationId xmlns:p14="http://schemas.microsoft.com/office/powerpoint/2010/main" val="57386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AC3F9-3703-4419-A1D6-E6186F79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980728"/>
            <a:ext cx="10752931" cy="796925"/>
          </a:xfrm>
        </p:spPr>
        <p:txBody>
          <a:bodyPr/>
          <a:lstStyle/>
          <a:p>
            <a:r>
              <a:rPr lang="de-CH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Cystectomy</a:t>
            </a:r>
            <a:endParaRPr lang="de-CH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93114E3-A664-4B97-B40A-17C327A33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988840"/>
            <a:ext cx="10753195" cy="4329485"/>
          </a:xfrm>
        </p:spPr>
        <p:txBody>
          <a:bodyPr/>
          <a:lstStyle/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Different techniques</a:t>
            </a:r>
          </a:p>
          <a:p>
            <a:pPr marL="1157259" lvl="3" indent="-457189"/>
            <a:r>
              <a:rPr lang="en-US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Supratrigonal</a:t>
            </a: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 cystectomy with augmentation (HL-BPS/IC), </a:t>
            </a:r>
            <a:r>
              <a:rPr lang="en-US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subtrigonal</a:t>
            </a:r>
            <a:r>
              <a:rPr lang="en-US" sz="2133" dirty="0">
                <a:latin typeface="Calibri" panose="020F0502020204030204" pitchFamily="34" charset="0"/>
                <a:cs typeface="Calibri" panose="020F0502020204030204" pitchFamily="34" charset="0"/>
              </a:rPr>
              <a:t> cystectomy with orthotopic neobladder, cystectomy + ileal conduit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Last resort, but may be very relieving for the patient with irreversible bladder dysfunction (“organ failure”)</a:t>
            </a:r>
          </a:p>
          <a:p>
            <a:pPr marL="884217" lvl="2" indent="-457189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Only for experienced team</a:t>
            </a:r>
          </a:p>
        </p:txBody>
      </p:sp>
    </p:spTree>
    <p:extLst>
      <p:ext uri="{BB962C8B-B14F-4D97-AF65-F5344CB8AC3E}">
        <p14:creationId xmlns:p14="http://schemas.microsoft.com/office/powerpoint/2010/main" val="274257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8F81EB3F-1152-46E2-A099-A16CC8A70B13}"/>
              </a:ext>
            </a:extLst>
          </p:cNvPr>
          <p:cNvSpPr txBox="1"/>
          <p:nvPr/>
        </p:nvSpPr>
        <p:spPr>
          <a:xfrm>
            <a:off x="6697221" y="6322368"/>
            <a:ext cx="5284793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de-DE" sz="1200" dirty="0" err="1">
                <a:latin typeface="Calibri"/>
                <a:cs typeface="Calibri"/>
              </a:rPr>
              <a:t>Shoskes</a:t>
            </a:r>
            <a:r>
              <a:rPr lang="de-DE" sz="1200" dirty="0">
                <a:latin typeface="Calibri"/>
                <a:cs typeface="Calibri"/>
              </a:rPr>
              <a:t> DA et al. </a:t>
            </a:r>
            <a:r>
              <a:rPr lang="de-DE" sz="1200" dirty="0" err="1">
                <a:latin typeface="Calibri"/>
                <a:cs typeface="Calibri"/>
              </a:rPr>
              <a:t>Urology</a:t>
            </a:r>
            <a:r>
              <a:rPr lang="de-DE" sz="1200" dirty="0">
                <a:latin typeface="Calibri"/>
                <a:cs typeface="Calibri"/>
              </a:rPr>
              <a:t> 2010; 75:1249-53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87C276-73E5-CBFE-A5FE-4B7DFB36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Therapy </a:t>
            </a:r>
            <a:r>
              <a:rPr lang="de-DE" sz="36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3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Chronic</a:t>
            </a:r>
            <a:r>
              <a:rPr lang="de-DE" sz="3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Pelvic</a:t>
            </a:r>
            <a:r>
              <a:rPr lang="de-DE" sz="3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Pain Syndrome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CF3E689-34BE-89D1-D9CE-460FDAD4F593}"/>
              </a:ext>
            </a:extLst>
          </p:cNvPr>
          <p:cNvSpPr txBox="1">
            <a:spLocks/>
          </p:cNvSpPr>
          <p:nvPr/>
        </p:nvSpPr>
        <p:spPr bwMode="auto">
          <a:xfrm>
            <a:off x="4223792" y="1570788"/>
            <a:ext cx="6048524" cy="59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A9AAAC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9AAAC"/>
                </a:solidFill>
                <a:latin typeface="Arial" pitchFamily="34" charset="0"/>
              </a:defRPr>
            </a:lvl9pPr>
          </a:lstStyle>
          <a:p>
            <a:endParaRPr lang="de-DE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E4BC965-4237-7DBA-305D-65274B4AE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715688"/>
            <a:ext cx="11078324" cy="3618310"/>
          </a:xfrm>
        </p:spPr>
        <p:txBody>
          <a:bodyPr/>
          <a:lstStyle/>
          <a:p>
            <a:r>
              <a:rPr lang="de-DE" sz="2400" dirty="0">
                <a:latin typeface="Calibri"/>
                <a:cs typeface="Calibri"/>
              </a:rPr>
              <a:t>	</a:t>
            </a:r>
            <a:r>
              <a:rPr lang="de-DE" sz="2400" dirty="0" err="1"/>
              <a:t>Often</a:t>
            </a:r>
            <a:r>
              <a:rPr lang="de-DE" sz="2400" dirty="0"/>
              <a:t> </a:t>
            </a:r>
            <a:r>
              <a:rPr lang="de-DE" sz="2400" dirty="0" err="1">
                <a:latin typeface="Calibri"/>
                <a:cs typeface="Calibri"/>
              </a:rPr>
              <a:t>no</a:t>
            </a:r>
            <a:r>
              <a:rPr lang="de-DE" sz="2400" dirty="0">
                <a:latin typeface="Calibri"/>
                <a:cs typeface="Calibri"/>
              </a:rPr>
              <a:t> „</a:t>
            </a:r>
            <a:r>
              <a:rPr lang="de-DE" sz="2400" dirty="0" err="1">
                <a:latin typeface="Calibri"/>
                <a:cs typeface="Calibri"/>
              </a:rPr>
              <a:t>standard</a:t>
            </a:r>
            <a:r>
              <a:rPr lang="de-DE" sz="2400" dirty="0">
                <a:latin typeface="Calibri"/>
                <a:cs typeface="Calibri"/>
              </a:rPr>
              <a:t>“ </a:t>
            </a:r>
            <a:r>
              <a:rPr lang="de-DE" sz="2400" dirty="0" err="1">
                <a:latin typeface="Calibri"/>
                <a:cs typeface="Calibri"/>
              </a:rPr>
              <a:t>therapy</a:t>
            </a:r>
            <a:endParaRPr lang="de-DE" sz="2400" dirty="0">
              <a:latin typeface="Calibri"/>
              <a:cs typeface="Calibri"/>
            </a:endParaRPr>
          </a:p>
          <a:p>
            <a:r>
              <a:rPr lang="de-DE" sz="2400" dirty="0">
                <a:latin typeface="Calibri"/>
                <a:cs typeface="Calibri"/>
              </a:rPr>
              <a:t>	Multimodal </a:t>
            </a:r>
            <a:r>
              <a:rPr lang="de-DE" sz="2400" dirty="0" err="1">
                <a:latin typeface="Calibri"/>
                <a:cs typeface="Calibri"/>
              </a:rPr>
              <a:t>phenotype</a:t>
            </a:r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 err="1">
                <a:latin typeface="Calibri"/>
                <a:cs typeface="Calibri"/>
              </a:rPr>
              <a:t>directed</a:t>
            </a:r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 err="1">
                <a:latin typeface="Calibri"/>
                <a:cs typeface="Calibri"/>
              </a:rPr>
              <a:t>therapy</a:t>
            </a:r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 err="1">
                <a:latin typeface="Calibri"/>
                <a:cs typeface="Calibri"/>
              </a:rPr>
              <a:t>more</a:t>
            </a:r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 err="1">
                <a:latin typeface="Calibri"/>
                <a:cs typeface="Calibri"/>
              </a:rPr>
              <a:t>successful</a:t>
            </a:r>
            <a:endParaRPr lang="de-DE" sz="2400" dirty="0">
              <a:latin typeface="Calibri"/>
              <a:cs typeface="Calibri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AECCCCA-FB25-C0F8-3595-F6317D358F7D}"/>
              </a:ext>
            </a:extLst>
          </p:cNvPr>
          <p:cNvSpPr txBox="1"/>
          <p:nvPr/>
        </p:nvSpPr>
        <p:spPr>
          <a:xfrm>
            <a:off x="6888088" y="3883963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Calibri"/>
                <a:cs typeface="Calibri"/>
              </a:rPr>
              <a:t>84% </a:t>
            </a:r>
            <a:r>
              <a:rPr lang="de-DE" sz="2400" dirty="0" err="1">
                <a:latin typeface="Calibri"/>
                <a:cs typeface="Calibri"/>
              </a:rPr>
              <a:t>improved</a:t>
            </a:r>
            <a:endParaRPr lang="de-DE" sz="2400" dirty="0">
              <a:latin typeface="Calibri"/>
              <a:cs typeface="Calibri"/>
            </a:endParaRPr>
          </a:p>
        </p:txBody>
      </p:sp>
      <p:grpSp>
        <p:nvGrpSpPr>
          <p:cNvPr id="15" name="Gruppierung 3">
            <a:extLst>
              <a:ext uri="{FF2B5EF4-FFF2-40B4-BE49-F238E27FC236}">
                <a16:creationId xmlns:a16="http://schemas.microsoft.com/office/drawing/2014/main" id="{78C31CD1-D05F-1070-D006-D0D7BCCAC379}"/>
              </a:ext>
            </a:extLst>
          </p:cNvPr>
          <p:cNvGrpSpPr/>
          <p:nvPr/>
        </p:nvGrpSpPr>
        <p:grpSpPr>
          <a:xfrm>
            <a:off x="1487488" y="2700164"/>
            <a:ext cx="4896544" cy="3325415"/>
            <a:chOff x="971600" y="3029054"/>
            <a:chExt cx="4609777" cy="3168352"/>
          </a:xfrm>
        </p:grpSpPr>
        <p:pic>
          <p:nvPicPr>
            <p:cNvPr id="16" name="Bild 4">
              <a:extLst>
                <a:ext uri="{FF2B5EF4-FFF2-40B4-BE49-F238E27FC236}">
                  <a16:creationId xmlns:a16="http://schemas.microsoft.com/office/drawing/2014/main" id="{3528323D-71C0-76B4-C530-1039F5773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600" y="3029054"/>
              <a:ext cx="4609777" cy="3168352"/>
            </a:xfrm>
            <a:prstGeom prst="rect">
              <a:avLst/>
            </a:prstGeom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4CB9F97-F5E1-DF01-DD01-31D43B7CD384}"/>
                </a:ext>
              </a:extLst>
            </p:cNvPr>
            <p:cNvSpPr/>
            <p:nvPr/>
          </p:nvSpPr>
          <p:spPr>
            <a:xfrm>
              <a:off x="971600" y="5981382"/>
              <a:ext cx="648072" cy="2160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</p:grpSp>
    </p:spTree>
    <p:extLst>
      <p:ext uri="{BB962C8B-B14F-4D97-AF65-F5344CB8AC3E}">
        <p14:creationId xmlns:p14="http://schemas.microsoft.com/office/powerpoint/2010/main" val="1075638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984" y="1300664"/>
            <a:ext cx="8229600" cy="560388"/>
          </a:xfrm>
        </p:spPr>
        <p:txBody>
          <a:bodyPr/>
          <a:lstStyle/>
          <a:p>
            <a:r>
              <a:rPr lang="de-DE" sz="4400" dirty="0" err="1">
                <a:solidFill>
                  <a:schemeClr val="tx1"/>
                </a:solidFill>
                <a:latin typeface="Calibri"/>
                <a:cs typeface="Calibri"/>
              </a:rPr>
              <a:t>Conclusions</a:t>
            </a:r>
            <a:endParaRPr lang="de-DE" sz="4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839416" y="1580858"/>
            <a:ext cx="7200800" cy="4525963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Managing patients with CPP remains a challenge </a:t>
            </a:r>
          </a:p>
          <a:p>
            <a:r>
              <a:rPr lang="en-GB" sz="2400" dirty="0"/>
              <a:t>It is important to look at it as a PAIN SYNDROME</a:t>
            </a:r>
          </a:p>
          <a:p>
            <a:r>
              <a:rPr lang="en-GB" sz="2400" dirty="0"/>
              <a:t>Explain to the patient what CPP is</a:t>
            </a:r>
          </a:p>
          <a:p>
            <a:r>
              <a:rPr lang="en-GB" sz="2400" dirty="0"/>
              <a:t>Adapt treatment to the phenotype</a:t>
            </a:r>
          </a:p>
          <a:p>
            <a:r>
              <a:rPr lang="en-GB" sz="2400" dirty="0"/>
              <a:t>Whenever possible: Use multimodal and interdisciplinary/interprofessional approaches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3600" dirty="0"/>
              <a:t>Thank you for your attention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D74E4A0-99EB-5BE8-B31D-4B2DB2A06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19" y="2141245"/>
            <a:ext cx="3982905" cy="334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7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440" y="1124744"/>
            <a:ext cx="8229600" cy="560388"/>
          </a:xfrm>
        </p:spPr>
        <p:txBody>
          <a:bodyPr/>
          <a:lstStyle/>
          <a:p>
            <a:r>
              <a:rPr lang="de-DE" sz="3200" dirty="0">
                <a:solidFill>
                  <a:schemeClr val="tx1"/>
                </a:solidFill>
              </a:rPr>
              <a:t>CPP </a:t>
            </a:r>
            <a:r>
              <a:rPr lang="de-DE" sz="3200" dirty="0" err="1">
                <a:solidFill>
                  <a:schemeClr val="tx1"/>
                </a:solidFill>
              </a:rPr>
              <a:t>Introduction</a:t>
            </a:r>
            <a:endParaRPr lang="de-DE" sz="3200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5440" y="2132856"/>
            <a:ext cx="10081119" cy="4525963"/>
          </a:xfrm>
        </p:spPr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past</a:t>
            </a:r>
            <a:r>
              <a:rPr lang="de-DE" dirty="0"/>
              <a:t>: </a:t>
            </a:r>
            <a:r>
              <a:rPr lang="de-DE" dirty="0" err="1"/>
              <a:t>focus</a:t>
            </a:r>
            <a:r>
              <a:rPr lang="de-DE" dirty="0"/>
              <a:t> on </a:t>
            </a:r>
            <a:r>
              <a:rPr lang="de-DE" dirty="0" err="1"/>
              <a:t>periphery</a:t>
            </a:r>
            <a:r>
              <a:rPr lang="de-DE" dirty="0"/>
              <a:t> (</a:t>
            </a:r>
            <a:r>
              <a:rPr lang="de-DE" dirty="0" err="1"/>
              <a:t>inflammation</a:t>
            </a:r>
            <a:r>
              <a:rPr lang="de-DE" dirty="0"/>
              <a:t>, </a:t>
            </a:r>
            <a:r>
              <a:rPr lang="de-DE" dirty="0" err="1"/>
              <a:t>infection</a:t>
            </a:r>
            <a:r>
              <a:rPr lang="de-DE" dirty="0"/>
              <a:t>)</a:t>
            </a:r>
          </a:p>
          <a:p>
            <a:r>
              <a:rPr lang="de-DE" dirty="0" err="1"/>
              <a:t>Animal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clinical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: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mechanisms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CNS</a:t>
            </a:r>
          </a:p>
          <a:p>
            <a:r>
              <a:rPr lang="de-DE" dirty="0" err="1"/>
              <a:t>Peripheral</a:t>
            </a:r>
            <a:r>
              <a:rPr lang="de-DE" dirty="0"/>
              <a:t> </a:t>
            </a:r>
            <a:r>
              <a:rPr lang="de-DE" dirty="0" err="1"/>
              <a:t>stimulus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initiate</a:t>
            </a:r>
            <a:r>
              <a:rPr lang="de-DE" dirty="0"/>
              <a:t> -&gt; </a:t>
            </a:r>
            <a:r>
              <a:rPr lang="de-DE" dirty="0" err="1"/>
              <a:t>self-perpetuation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result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CNS </a:t>
            </a:r>
            <a:r>
              <a:rPr lang="de-DE" dirty="0" err="1"/>
              <a:t>modulation</a:t>
            </a:r>
            <a:endParaRPr lang="de-DE" dirty="0"/>
          </a:p>
          <a:p>
            <a:r>
              <a:rPr lang="de-DE" dirty="0"/>
              <a:t>„Pain </a:t>
            </a:r>
            <a:r>
              <a:rPr lang="de-DE" dirty="0" err="1"/>
              <a:t>is</a:t>
            </a:r>
            <a:r>
              <a:rPr lang="de-DE" dirty="0"/>
              <a:t> an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brain</a:t>
            </a:r>
            <a:r>
              <a:rPr lang="de-DE" dirty="0"/>
              <a:t>“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541022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858377"/>
            <a:ext cx="10972800" cy="560388"/>
          </a:xfrm>
        </p:spPr>
        <p:txBody>
          <a:bodyPr/>
          <a:lstStyle/>
          <a:p>
            <a:r>
              <a:rPr lang="de-DE" sz="3200" dirty="0" err="1">
                <a:solidFill>
                  <a:schemeClr val="tx1"/>
                </a:solidFill>
              </a:rPr>
              <a:t>Pain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and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the</a:t>
            </a:r>
            <a:r>
              <a:rPr lang="de-DE" sz="3200" dirty="0">
                <a:solidFill>
                  <a:schemeClr val="tx1"/>
                </a:solidFill>
              </a:rPr>
              <a:t> Brain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/>
          <a:srcRect l="2158" t="1100" b="1"/>
          <a:stretch/>
        </p:blipFill>
        <p:spPr bwMode="auto">
          <a:xfrm>
            <a:off x="2518832" y="1418765"/>
            <a:ext cx="7488832" cy="50345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5" r="14471" b="-17154"/>
          <a:stretch/>
        </p:blipFill>
        <p:spPr bwMode="auto">
          <a:xfrm>
            <a:off x="7464152" y="6549608"/>
            <a:ext cx="2416229" cy="28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263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7448" y="1085452"/>
            <a:ext cx="8229600" cy="560388"/>
          </a:xfrm>
        </p:spPr>
        <p:txBody>
          <a:bodyPr/>
          <a:lstStyle/>
          <a:p>
            <a:r>
              <a:rPr lang="de-DE" sz="3200" dirty="0" err="1">
                <a:solidFill>
                  <a:schemeClr val="tx1"/>
                </a:solidFill>
              </a:rPr>
              <a:t>Visceral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vs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Somatic</a:t>
            </a:r>
            <a:r>
              <a:rPr lang="de-DE" sz="3200" dirty="0">
                <a:solidFill>
                  <a:schemeClr val="tx1"/>
                </a:solidFill>
              </a:rPr>
              <a:t> Pain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E116D94A-C66D-47A7-9133-98C5C046E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150449"/>
              </p:ext>
            </p:extLst>
          </p:nvPr>
        </p:nvGraphicFramePr>
        <p:xfrm>
          <a:off x="1133064" y="1844824"/>
          <a:ext cx="9787472" cy="4118899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677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6745">
                  <a:extLst>
                    <a:ext uri="{9D8B030D-6E8A-4147-A177-3AD203B41FA5}">
                      <a16:colId xmlns:a16="http://schemas.microsoft.com/office/drawing/2014/main" val="927952634"/>
                    </a:ext>
                  </a:extLst>
                </a:gridCol>
                <a:gridCol w="3453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Visceral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Somatic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Stimuli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Stretching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Distension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Poorly</a:t>
                      </a: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localized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Mechanical</a:t>
                      </a:r>
                      <a:endParaRPr lang="de-CH" sz="18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CH" sz="18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Well </a:t>
                      </a:r>
                      <a:r>
                        <a:rPr lang="de-CH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localized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4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Summation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Magnifying</a:t>
                      </a: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pain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Modest </a:t>
                      </a:r>
                      <a:r>
                        <a:rPr lang="de-CH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increase</a:t>
                      </a:r>
                      <a:r>
                        <a:rPr lang="de-CH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CH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pain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Referred pain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Common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Rare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8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Innervation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Unmyelinated</a:t>
                      </a: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C-</a:t>
                      </a: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fibres</a:t>
                      </a: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thin</a:t>
                      </a: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A</a:t>
                      </a:r>
                      <a:r>
                        <a:rPr lang="en-US" altLang="nl-NL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𝜹 fibers</a:t>
                      </a:r>
                      <a:endParaRPr lang="de-DE" sz="1800" b="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Wide </a:t>
                      </a: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range</a:t>
                      </a: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fibers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4562117"/>
                  </a:ext>
                </a:extLst>
              </a:tr>
              <a:tr h="728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Primary afferent </a:t>
                      </a:r>
                      <a:r>
                        <a:rPr lang="de-DE" sz="20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physiology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Intensity</a:t>
                      </a: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coding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Two</a:t>
                      </a: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fibre</a:t>
                      </a: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800" dirty="0" err="1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coding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5534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056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847528" y="1030288"/>
            <a:ext cx="8229600" cy="560388"/>
          </a:xfrm>
        </p:spPr>
        <p:txBody>
          <a:bodyPr/>
          <a:lstStyle/>
          <a:p>
            <a:r>
              <a:rPr lang="de-DE" sz="3200" dirty="0" err="1">
                <a:solidFill>
                  <a:schemeClr val="tx1"/>
                </a:solidFill>
              </a:rPr>
              <a:t>Algorithm</a:t>
            </a:r>
            <a:r>
              <a:rPr lang="de-DE" sz="32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344472" y="6453336"/>
            <a:ext cx="363365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alibri"/>
                <a:cs typeface="Calibri"/>
              </a:rPr>
              <a:t>EAU Guidelines on CPP</a:t>
            </a:r>
          </a:p>
        </p:txBody>
      </p:sp>
      <p:pic>
        <p:nvPicPr>
          <p:cNvPr id="5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1052736"/>
            <a:ext cx="5328592" cy="5567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1280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862021" y="1196752"/>
            <a:ext cx="8229600" cy="560388"/>
          </a:xfrm>
        </p:spPr>
        <p:txBody>
          <a:bodyPr/>
          <a:lstStyle/>
          <a:p>
            <a:r>
              <a:rPr lang="de-DE" sz="3200" dirty="0">
                <a:solidFill>
                  <a:schemeClr val="tx1"/>
                </a:solidFill>
                <a:latin typeface="Calibri"/>
                <a:cs typeface="Calibri"/>
              </a:rPr>
              <a:t>Definition </a:t>
            </a:r>
            <a:r>
              <a:rPr lang="de-DE" sz="3200" dirty="0" err="1">
                <a:solidFill>
                  <a:schemeClr val="tx1"/>
                </a:solidFill>
                <a:latin typeface="Calibri"/>
                <a:cs typeface="Calibri"/>
              </a:rPr>
              <a:t>of</a:t>
            </a:r>
            <a:r>
              <a:rPr lang="de-DE" sz="3200" dirty="0">
                <a:solidFill>
                  <a:schemeClr val="tx1"/>
                </a:solidFill>
                <a:latin typeface="Calibri"/>
                <a:cs typeface="Calibri"/>
              </a:rPr>
              <a:t> a Pain Syndrome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344472" y="6453336"/>
            <a:ext cx="363365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alibri"/>
                <a:cs typeface="Calibri"/>
              </a:rPr>
              <a:t>EAU Guidelines on CPP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1931C9C-633A-4F5C-8734-260E3ED62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4838" y="2218056"/>
            <a:ext cx="9467746" cy="4525963"/>
          </a:xfrm>
        </p:spPr>
        <p:txBody>
          <a:bodyPr/>
          <a:lstStyle/>
          <a:p>
            <a:r>
              <a:rPr lang="en-US" dirty="0"/>
              <a:t>Chronic pelvic pain syndrome is the occurrence of chronic pelvic pain </a:t>
            </a:r>
          </a:p>
          <a:p>
            <a:pPr lvl="1"/>
            <a:r>
              <a:rPr lang="en-US" dirty="0"/>
              <a:t>when there is </a:t>
            </a:r>
            <a:r>
              <a:rPr lang="en-US" b="1" dirty="0"/>
              <a:t>no proven infection or other obvious local pathology </a:t>
            </a:r>
            <a:r>
              <a:rPr lang="en-US" dirty="0"/>
              <a:t>that may account for the pain. </a:t>
            </a:r>
          </a:p>
          <a:p>
            <a:pPr lvl="1"/>
            <a:r>
              <a:rPr lang="en-US" dirty="0"/>
              <a:t>It is often associated with </a:t>
            </a:r>
            <a:r>
              <a:rPr lang="en-US" b="1" dirty="0"/>
              <a:t>negative cognitive, </a:t>
            </a:r>
            <a:r>
              <a:rPr lang="en-US" b="1" dirty="0" err="1"/>
              <a:t>behavioural</a:t>
            </a:r>
            <a:r>
              <a:rPr lang="en-US" b="1" dirty="0"/>
              <a:t>, sexual or emotional consequences</a:t>
            </a:r>
            <a:r>
              <a:rPr lang="en-US" dirty="0"/>
              <a:t>, as well as with symptoms suggestive of lower urinary tract, sexual, bowel or </a:t>
            </a:r>
            <a:r>
              <a:rPr lang="de-CH" dirty="0" err="1"/>
              <a:t>gynaecological</a:t>
            </a:r>
            <a:r>
              <a:rPr lang="de-CH" dirty="0"/>
              <a:t> </a:t>
            </a:r>
            <a:r>
              <a:rPr lang="de-CH" dirty="0" err="1"/>
              <a:t>dysfunction</a:t>
            </a:r>
            <a:r>
              <a:rPr lang="de-CH" dirty="0"/>
              <a:t>.</a:t>
            </a:r>
            <a:endParaRPr lang="en-GB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998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23392" y="1196752"/>
            <a:ext cx="8229600" cy="560388"/>
          </a:xfrm>
        </p:spPr>
        <p:txBody>
          <a:bodyPr/>
          <a:lstStyle/>
          <a:p>
            <a:r>
              <a:rPr lang="de-DE" sz="3200" dirty="0">
                <a:solidFill>
                  <a:schemeClr val="tx1"/>
                </a:solidFill>
                <a:latin typeface="Calibri"/>
                <a:cs typeface="Calibri"/>
              </a:rPr>
              <a:t>The </a:t>
            </a:r>
            <a:r>
              <a:rPr lang="de-DE" sz="3200" dirty="0" err="1">
                <a:solidFill>
                  <a:schemeClr val="tx1"/>
                </a:solidFill>
                <a:latin typeface="Calibri"/>
                <a:cs typeface="Calibri"/>
              </a:rPr>
              <a:t>Chronic</a:t>
            </a:r>
            <a:r>
              <a:rPr lang="de-DE" sz="3200" dirty="0">
                <a:solidFill>
                  <a:schemeClr val="tx1"/>
                </a:solidFill>
                <a:latin typeface="Calibri"/>
                <a:cs typeface="Calibri"/>
              </a:rPr>
              <a:t> Primary Pain Syndrome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1136560" y="6453336"/>
            <a:ext cx="363365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alibri"/>
                <a:cs typeface="Calibri"/>
              </a:rPr>
              <a:t>ICD-11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57EE290-A511-C042-D2CD-C9C2B94A1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22"/>
          <a:stretch/>
        </p:blipFill>
        <p:spPr>
          <a:xfrm>
            <a:off x="3071664" y="2204864"/>
            <a:ext cx="6960096" cy="385830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726C3A1-6129-4198-7146-4DA7496B8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4" t="25133" r="81631" b="20684"/>
          <a:stretch/>
        </p:blipFill>
        <p:spPr>
          <a:xfrm>
            <a:off x="1152128" y="2780928"/>
            <a:ext cx="1415480" cy="216024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53B3E83-1696-FB20-7BBF-E0B5E1239408}"/>
              </a:ext>
            </a:extLst>
          </p:cNvPr>
          <p:cNvSpPr txBox="1"/>
          <p:nvPr/>
        </p:nvSpPr>
        <p:spPr>
          <a:xfrm>
            <a:off x="2638524" y="6111438"/>
            <a:ext cx="738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Chronic pain as a “Disease in its own right” (IASP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ICD-11</a:t>
            </a:r>
            <a:r>
              <a:rPr lang="en-GB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4006159"/>
      </p:ext>
    </p:extLst>
  </p:cSld>
  <p:clrMapOvr>
    <a:masterClrMapping/>
  </p:clrMapOvr>
</p:sld>
</file>

<file path=ppt/theme/theme1.xml><?xml version="1.0" encoding="utf-8"?>
<a:theme xmlns:a="http://schemas.openxmlformats.org/drawingml/2006/main" name="KSSG">
  <a:themeElements>
    <a:clrScheme name="KSSG Verbund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BF0000"/>
      </a:accent1>
      <a:accent2>
        <a:srgbClr val="EE7B00"/>
      </a:accent2>
      <a:accent3>
        <a:srgbClr val="ECC606"/>
      </a:accent3>
      <a:accent4>
        <a:srgbClr val="77AD1C"/>
      </a:accent4>
      <a:accent5>
        <a:srgbClr val="0069AC"/>
      </a:accent5>
      <a:accent6>
        <a:srgbClr val="00532A"/>
      </a:accent6>
      <a:hlink>
        <a:srgbClr val="0F6FC6"/>
      </a:hlink>
      <a:folHlink>
        <a:srgbClr val="A9AAAC"/>
      </a:folHlink>
    </a:clrScheme>
    <a:fontScheme name="KSSG Schrift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rbeitsdokument" ma:contentTypeID="0x01010035C541E669B96F4FBA49BA27A033A8EE0100EC18134FBA50204EA554FAF68053525B" ma:contentTypeVersion="13" ma:contentTypeDescription="Ein neues Dokument erstellen." ma:contentTypeScope="" ma:versionID="af1f79ebd259ef043a7f004812bc97eb">
  <xsd:schema xmlns:xsd="http://www.w3.org/2001/XMLSchema" xmlns:xs="http://www.w3.org/2001/XMLSchema" xmlns:p="http://schemas.microsoft.com/office/2006/metadata/properties" xmlns:ns2="478b9f84-cbfe-4d65-9d3b-68e6377eded6" xmlns:ns3="484c8c59-755d-4516-b8d2-1621b38262b4" targetNamespace="http://schemas.microsoft.com/office/2006/metadata/properties" ma:root="true" ma:fieldsID="3c1f4432e9152d40ff85426b7ccca723" ns2:_="" ns3:_="">
    <xsd:import namespace="478b9f84-cbfe-4d65-9d3b-68e6377eded6"/>
    <xsd:import namespace="484c8c59-755d-4516-b8d2-1621b38262b4"/>
    <xsd:element name="properties">
      <xsd:complexType>
        <xsd:sequence>
          <xsd:element name="documentManagement">
            <xsd:complexType>
              <xsd:all>
                <xsd:element ref="ns2:gwkssgPublishing" minOccurs="0"/>
                <xsd:element ref="ns3:TaxCatchAll" minOccurs="0"/>
                <xsd:element ref="ns2:TaxKeywordTaxHTField" minOccurs="0"/>
                <xsd:element ref="ns3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b9f84-cbfe-4d65-9d3b-68e6377eded6" elementFormDefault="qualified">
    <xsd:import namespace="http://schemas.microsoft.com/office/2006/documentManagement/types"/>
    <xsd:import namespace="http://schemas.microsoft.com/office/infopath/2007/PartnerControls"/>
    <xsd:element name="gwkssgPublishing" ma:index="3" nillable="true" ma:displayName="Status" ma:default="In Bearbeitung" ma:format="Dropdown" ma:internalName="gwkssgPublishing" ma:readOnly="false">
      <xsd:simpleType>
        <xsd:restriction base="dms:Choice">
          <xsd:enumeration value="In Bearbeitung"/>
          <xsd:enumeration value="Freigegeben"/>
        </xsd:restriction>
      </xsd:simpleType>
    </xsd:element>
    <xsd:element name="TaxKeywordTaxHTField" ma:index="11" nillable="true" ma:taxonomy="true" ma:internalName="TaxKeywordTaxHTField" ma:taxonomyFieldName="TaxKeyword" ma:displayName="Unternehmensstichwörter" ma:readOnly="false" ma:fieldId="{23f27201-bee3-471e-b2e7-b64fd8b7ca38}" ma:taxonomyMulti="true" ma:sspId="81586bc8-47dd-4de9-815a-c1da9b42e9b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c8c59-755d-4516-b8d2-1621b38262b4" elementFormDefault="qualified">
    <xsd:import namespace="http://schemas.microsoft.com/office/2006/documentManagement/types"/>
    <xsd:import namespace="http://schemas.microsoft.com/office/infopath/2007/PartnerControls"/>
    <xsd:element name="TaxCatchAll" ma:index="5" nillable="true" ma:displayName="Taxonomy Catch All Column" ma:hidden="true" ma:list="{16a939ef-b807-4b88-8768-292ed453d4a5}" ma:internalName="TaxCatchAll" ma:readOnly="false" ma:showField="CatchAllData" ma:web="478b9f84-cbfe-4d65-9d3b-68e6377ede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16a939ef-b807-4b88-8768-292ed453d4a5}" ma:internalName="TaxCatchAllLabel" ma:readOnly="false" ma:showField="CatchAllDataLabel" ma:web="478b9f84-cbfe-4d65-9d3b-68e6377ede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2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478b9f84-cbfe-4d65-9d3b-68e6377eded6">
      <Terms xmlns="http://schemas.microsoft.com/office/infopath/2007/PartnerControls"/>
    </TaxKeywordTaxHTField>
    <TaxCatchAll xmlns="484c8c59-755d-4516-b8d2-1621b38262b4"/>
    <gwkssgPublishing xmlns="478b9f84-cbfe-4d65-9d3b-68e6377eded6">In Bearbeitung</gwkssgPublishing>
    <TaxCatchAllLabel xmlns="484c8c59-755d-4516-b8d2-1621b38262b4"/>
  </documentManagement>
</p:properties>
</file>

<file path=customXml/itemProps1.xml><?xml version="1.0" encoding="utf-8"?>
<ds:datastoreItem xmlns:ds="http://schemas.openxmlformats.org/officeDocument/2006/customXml" ds:itemID="{17667C9C-9269-4A61-B762-E8A58E71627F}"/>
</file>

<file path=customXml/itemProps2.xml><?xml version="1.0" encoding="utf-8"?>
<ds:datastoreItem xmlns:ds="http://schemas.openxmlformats.org/officeDocument/2006/customXml" ds:itemID="{6C4704CA-DA63-4C28-8502-3FE4C0524F81}"/>
</file>

<file path=customXml/itemProps3.xml><?xml version="1.0" encoding="utf-8"?>
<ds:datastoreItem xmlns:ds="http://schemas.openxmlformats.org/officeDocument/2006/customXml" ds:itemID="{733D3A01-5B88-4050-8120-72A107943C94}"/>
</file>

<file path=docProps/app.xml><?xml version="1.0" encoding="utf-8"?>
<Properties xmlns="http://schemas.openxmlformats.org/officeDocument/2006/extended-properties" xmlns:vt="http://schemas.openxmlformats.org/officeDocument/2006/docPropsVTypes">
  <Template>KSSG</Template>
  <TotalTime>0</TotalTime>
  <Words>1480</Words>
  <Application>Microsoft Office PowerPoint</Application>
  <PresentationFormat>Breitbild</PresentationFormat>
  <Paragraphs>263</Paragraphs>
  <Slides>33</Slides>
  <Notes>7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0" baseType="lpstr">
      <vt:lpstr>ＭＳ Ｐゴシック</vt:lpstr>
      <vt:lpstr>Arial</vt:lpstr>
      <vt:lpstr>Calibri</vt:lpstr>
      <vt:lpstr>Garamond</vt:lpstr>
      <vt:lpstr>Times</vt:lpstr>
      <vt:lpstr>Wingdings</vt:lpstr>
      <vt:lpstr>KSSG</vt:lpstr>
      <vt:lpstr>Chronic Pelvic Pain </vt:lpstr>
      <vt:lpstr>Conflict of Interest Disclosure</vt:lpstr>
      <vt:lpstr>Chronic pelvic pain: What are we talking about</vt:lpstr>
      <vt:lpstr>CPP Introduction</vt:lpstr>
      <vt:lpstr>Pain and the Brain</vt:lpstr>
      <vt:lpstr>Visceral vs Somatic Pain</vt:lpstr>
      <vt:lpstr>Algorithm </vt:lpstr>
      <vt:lpstr>Definition of a Pain Syndrome</vt:lpstr>
      <vt:lpstr>The Chronic Primary Pain Syndrome</vt:lpstr>
      <vt:lpstr>PowerPoint-Präsentation</vt:lpstr>
      <vt:lpstr>First Step:  Explain to the Patient what Chronic Pain is</vt:lpstr>
      <vt:lpstr>Second Step: Discuss Realistic Treatment Aims</vt:lpstr>
      <vt:lpstr>Third Step: Phenotype Targeted Therapy</vt:lpstr>
      <vt:lpstr>Forth Step: Early Interdisciplinary Management of CPPS</vt:lpstr>
      <vt:lpstr>Do Not Repeat:  Negative Diagnostic Tests or Ineffective Therapy </vt:lpstr>
      <vt:lpstr>PowerPoint-Präsentation</vt:lpstr>
      <vt:lpstr>PowerPoint-Präsentation</vt:lpstr>
      <vt:lpstr>PowerPoint-Präsentation</vt:lpstr>
      <vt:lpstr>Peripheral Changes in (P)BPS:  Interconnection between physiological Urge and Pain</vt:lpstr>
      <vt:lpstr>PowerPoint-Präsentation</vt:lpstr>
      <vt:lpstr>PowerPoint-Präsentation</vt:lpstr>
      <vt:lpstr>PowerPoint-Präsentation</vt:lpstr>
      <vt:lpstr>Treatment Rationale</vt:lpstr>
      <vt:lpstr>Treatment Algorithm</vt:lpstr>
      <vt:lpstr>Non-invasive/Conservative Therapy</vt:lpstr>
      <vt:lpstr>Intravesical Instillations</vt:lpstr>
      <vt:lpstr>Intradetrusor Botulinumtoxin A</vt:lpstr>
      <vt:lpstr>Electrical Neuromodulation</vt:lpstr>
      <vt:lpstr>Electrical Neuromodulation for Chronic Pelvic Pain</vt:lpstr>
      <vt:lpstr>HL-BPS/IC: Laser Coagulation/Resection</vt:lpstr>
      <vt:lpstr>Cystectomy</vt:lpstr>
      <vt:lpstr>Therapy of Chronic Pelvic Pain Syndrome</vt:lpstr>
      <vt:lpstr>Conclusions</vt:lpstr>
    </vt:vector>
  </TitlesOfParts>
  <Company>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MS Kunde</dc:creator>
  <cp:lastModifiedBy>Engeler Daniel HCARE-KSSG-URO</cp:lastModifiedBy>
  <cp:revision>801</cp:revision>
  <dcterms:created xsi:type="dcterms:W3CDTF">2007-05-05T16:17:49Z</dcterms:created>
  <dcterms:modified xsi:type="dcterms:W3CDTF">2024-03-07T09:54:46Z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0x01010035C541E669B96F4FBA49BA27A033A8EE0100EC18134FBA50204EA554FAF68053525B</vt:lpwstr>
  </property>
  <property fmtid="{D5CDD505-2E9C-101B-9397-08002B2CF9AE}" pid="3" name="TaxKeyword">
    <vt:lpwstr/>
  </property>
</Properties>
</file>