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670" r:id="rId3"/>
    <p:sldId id="669" r:id="rId4"/>
    <p:sldId id="683" r:id="rId5"/>
    <p:sldId id="682" r:id="rId6"/>
    <p:sldId id="668" r:id="rId7"/>
    <p:sldId id="671" r:id="rId8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Marti" initials="CM" lastIdx="1" clrIdx="0">
    <p:extLst>
      <p:ext uri="{19B8F6BF-5375-455C-9EA6-DF929625EA0E}">
        <p15:presenceInfo xmlns:p15="http://schemas.microsoft.com/office/powerpoint/2012/main" userId="193c1f63a4f20e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20"/>
    <p:restoredTop sz="96405"/>
  </p:normalViewPr>
  <p:slideViewPr>
    <p:cSldViewPr snapToGrid="0" snapToObjects="1">
      <p:cViewPr varScale="1">
        <p:scale>
          <a:sx n="95" d="100"/>
          <a:sy n="95" d="100"/>
        </p:scale>
        <p:origin x="19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04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27466-C25C-6A4D-94A3-3C567AE0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C737-4C69-5D41-BCC3-5EA530915640}" type="datetimeFigureOut">
              <a:rPr lang="en-CH" smtClean="0"/>
              <a:t>07.03.24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4EF23-B939-0C45-A1E6-8D97A3EA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A24D7-6F35-694A-9528-1231CF0F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CCA9-B953-3442-8885-333740EFFDB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0042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5CAC-F9CA-E74D-8173-D519B984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396B5-AC8A-454F-9A93-4E2B8343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E6898-91CD-8446-B2FA-5670301F4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A7126-F3BA-3B4A-8C59-69AFE4C1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C737-4C69-5D41-BCC3-5EA530915640}" type="datetimeFigureOut">
              <a:rPr lang="en-CH" smtClean="0"/>
              <a:t>07.03.24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CC677-4046-4E46-A275-0AAD421E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E98A3-BC2B-3A4C-B651-539B73FC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CCA9-B953-3442-8885-333740EFFDB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9118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55FA-1FED-AC45-8BBA-B033185C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1E624-0183-F846-9FBB-74EF326F6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844D4-50D9-5E4D-9703-054FDC770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7CDED-7F82-0D45-95EA-925E190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C737-4C69-5D41-BCC3-5EA530915640}" type="datetimeFigureOut">
              <a:rPr lang="en-CH" smtClean="0"/>
              <a:t>07.03.24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7531B-C60B-CE42-B9F1-5EF22475C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FBAEA-B1C5-134C-8E4E-0F42DD70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CCA9-B953-3442-8885-333740EFFDB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0920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4C7D-436F-5E47-9778-D3B668D1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3DFF3-1684-4942-BD17-BD2FA80F0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3DF4E-2A00-214D-878C-24D21D66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C737-4C69-5D41-BCC3-5EA530915640}" type="datetimeFigureOut">
              <a:rPr lang="en-CH" smtClean="0"/>
              <a:t>07.03.24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E2ED6-8FBA-B944-B2CF-61F3B62E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6A6F-45E0-1C42-9A14-8C4DD364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CCA9-B953-3442-8885-333740EFFDB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5981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8CCA51-4B8E-B14A-849C-C84FBE4CA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D637A-CB31-4F4A-971B-F8F2FE140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36534-6E28-6A4B-9B5B-92BF1F27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C737-4C69-5D41-BCC3-5EA530915640}" type="datetimeFigureOut">
              <a:rPr lang="en-CH" smtClean="0"/>
              <a:t>07.03.24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68115-59F9-F540-BA88-CFABB54E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DC209-5461-DE4C-B4EA-16C963D6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CCA9-B953-3442-8885-333740EFFDB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0476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65BF0-8EF1-8A46-99FD-9E6604A6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BCD21-8239-4F4E-9E82-7B1A0363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C737-4C69-5D41-BCC3-5EA530915640}" type="datetimeFigureOut">
              <a:rPr lang="en-CH" smtClean="0"/>
              <a:t>07.03.24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0C51C-80AE-494D-8A65-AD2B5CF7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61BF2-F71A-8D43-B546-436C860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CCA9-B953-3442-8885-333740EFFDB5}" type="slidenum">
              <a:rPr lang="en-CH" smtClean="0"/>
              <a:t>‹#›</a:t>
            </a:fld>
            <a:endParaRPr lang="en-CH"/>
          </a:p>
        </p:txBody>
      </p:sp>
      <p:grpSp>
        <p:nvGrpSpPr>
          <p:cNvPr id="6" name="Gruppieren 7">
            <a:extLst>
              <a:ext uri="{FF2B5EF4-FFF2-40B4-BE49-F238E27FC236}">
                <a16:creationId xmlns:a16="http://schemas.microsoft.com/office/drawing/2014/main" id="{9F66C6F3-4E31-EB49-9DA5-72A7D85E45AA}"/>
              </a:ext>
            </a:extLst>
          </p:cNvPr>
          <p:cNvGrpSpPr/>
          <p:nvPr userDrawn="1"/>
        </p:nvGrpSpPr>
        <p:grpSpPr>
          <a:xfrm>
            <a:off x="6722" y="0"/>
            <a:ext cx="12185278" cy="6858000"/>
            <a:chOff x="-15866" y="0"/>
            <a:chExt cx="9144000" cy="5143500"/>
          </a:xfrm>
        </p:grpSpPr>
        <p:cxnSp>
          <p:nvCxnSpPr>
            <p:cNvPr id="7" name="Gerade Verbindung 9">
              <a:extLst>
                <a:ext uri="{FF2B5EF4-FFF2-40B4-BE49-F238E27FC236}">
                  <a16:creationId xmlns:a16="http://schemas.microsoft.com/office/drawing/2014/main" id="{492D4399-3653-DA4A-941A-FA052FAF3492}"/>
                </a:ext>
              </a:extLst>
            </p:cNvPr>
            <p:cNvCxnSpPr/>
            <p:nvPr/>
          </p:nvCxnSpPr>
          <p:spPr>
            <a:xfrm>
              <a:off x="1555903" y="0"/>
              <a:ext cx="0" cy="514350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0">
              <a:extLst>
                <a:ext uri="{FF2B5EF4-FFF2-40B4-BE49-F238E27FC236}">
                  <a16:creationId xmlns:a16="http://schemas.microsoft.com/office/drawing/2014/main" id="{B589027E-64D4-D945-982D-2B8B05B1D9A7}"/>
                </a:ext>
              </a:extLst>
            </p:cNvPr>
            <p:cNvCxnSpPr/>
            <p:nvPr/>
          </p:nvCxnSpPr>
          <p:spPr>
            <a:xfrm>
              <a:off x="-15866" y="3939902"/>
              <a:ext cx="9144000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81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266998-E949-AD43-9EAB-73121F96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0400" y="536575"/>
            <a:ext cx="3951890" cy="461963"/>
          </a:xfrm>
        </p:spPr>
        <p:txBody>
          <a:bodyPr/>
          <a:lstStyle>
            <a:lvl1pPr algn="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algn="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2pPr>
            <a:lvl3pPr algn="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3pPr>
            <a:lvl4pPr algn="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4pPr>
            <a:lvl5pPr algn="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6EA619-BF3F-7043-B1BA-8769E9FD5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375" y="1250903"/>
            <a:ext cx="10120313" cy="420687"/>
          </a:xfrm>
        </p:spPr>
        <p:txBody>
          <a:bodyPr/>
          <a:lstStyle>
            <a:lvl1pPr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CBAF539-3491-154F-BE97-86639A9195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375" y="1849717"/>
            <a:ext cx="10120313" cy="4099143"/>
          </a:xfr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3517C24-1E7B-D246-B989-C3B1B73AFA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4563" y="6126987"/>
            <a:ext cx="7381875" cy="693458"/>
          </a:xfrm>
        </p:spPr>
        <p:txBody>
          <a:bodyPr/>
          <a:lstStyle>
            <a:lvl1pPr marL="156600" indent="-120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i="1">
                <a:solidFill>
                  <a:schemeClr val="bg1">
                    <a:lumMod val="65000"/>
                  </a:schemeClr>
                </a:solidFill>
              </a:defRPr>
            </a:lvl1pPr>
            <a:lvl2pPr indent="-84600">
              <a:lnSpc>
                <a:spcPct val="100000"/>
              </a:lnSpc>
              <a:buFont typeface="+mj-lt"/>
              <a:buAutoNum type="arabicPeriod"/>
              <a:defRPr sz="800" i="1">
                <a:solidFill>
                  <a:schemeClr val="bg1">
                    <a:lumMod val="65000"/>
                  </a:schemeClr>
                </a:solidFill>
              </a:defRPr>
            </a:lvl2pPr>
            <a:lvl3pPr indent="-84600">
              <a:lnSpc>
                <a:spcPct val="100000"/>
              </a:lnSpc>
              <a:buFont typeface="+mj-lt"/>
              <a:buAutoNum type="arabicPeriod"/>
              <a:defRPr sz="800" i="1">
                <a:solidFill>
                  <a:schemeClr val="bg1">
                    <a:lumMod val="65000"/>
                  </a:schemeClr>
                </a:solidFill>
              </a:defRPr>
            </a:lvl3pPr>
            <a:lvl4pPr indent="-84600">
              <a:lnSpc>
                <a:spcPct val="100000"/>
              </a:lnSpc>
              <a:buFont typeface="+mj-lt"/>
              <a:buAutoNum type="arabicPeriod"/>
              <a:defRPr sz="800" i="1">
                <a:solidFill>
                  <a:schemeClr val="bg1">
                    <a:lumMod val="65000"/>
                  </a:schemeClr>
                </a:solidFill>
              </a:defRPr>
            </a:lvl4pPr>
            <a:lvl5pPr indent="-84600">
              <a:buFont typeface="+mj-lt"/>
              <a:buAutoNum type="arabicPeriod"/>
              <a:defRPr sz="1000" i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619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04CBC49-8BC5-4441-A25A-D8D163488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0400" y="536575"/>
            <a:ext cx="3951890" cy="461963"/>
          </a:xfrm>
        </p:spPr>
        <p:txBody>
          <a:bodyPr/>
          <a:lstStyle>
            <a:lvl1pPr algn="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algn="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2pPr>
            <a:lvl3pPr algn="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3pPr>
            <a:lvl4pPr algn="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4pPr>
            <a:lvl5pPr algn="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9324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3420-4FD1-6A44-A402-1CACFE1E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2B6B3-C20B-DA48-9542-4558B45AB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F9394-E6F0-2D49-8D6C-FF00BD3D1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C737-4C69-5D41-BCC3-5EA530915640}" type="datetimeFigureOut">
              <a:rPr lang="en-CH" smtClean="0"/>
              <a:t>07.03.24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A231B-9C34-2D48-AF87-C4BD1F30C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22A1D-C9E0-E24E-824D-F2B6A6262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CCA9-B953-3442-8885-333740EFFDB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5887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A7B92-165C-3844-8FB9-D65B9373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87568-C3C7-C542-B02B-02C697D8A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CB9BF-14D4-8740-A11D-C940169D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C737-4C69-5D41-BCC3-5EA530915640}" type="datetimeFigureOut">
              <a:rPr lang="en-CH" smtClean="0"/>
              <a:t>07.03.24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7CFF3-11D9-654E-AA9C-9166B572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5E6BF-52F8-B048-862D-E16B3706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CCA9-B953-3442-8885-333740EFFDB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2308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4FD5-993D-5042-A3F6-1470EEE3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A47A7-1860-824C-9FD5-B67A2593D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A0517-4973-6444-A391-FE1302D18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DFE30-CB63-754D-AD22-C17E082B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C737-4C69-5D41-BCC3-5EA530915640}" type="datetimeFigureOut">
              <a:rPr lang="en-CH" smtClean="0"/>
              <a:t>07.03.24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4DE7-4232-2045-B350-8F2C9597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17C9E-094F-5342-8A52-0FC53D02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CCA9-B953-3442-8885-333740EFFDB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8463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2BDB-6564-544B-9FFD-55EE1275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6B735-F12C-154F-A8A3-484D0911C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7CC5F-08FF-7F46-9B28-C498E6D3F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9F4FF-2CBA-0F40-8429-800B3D5F6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2264B-5C91-C741-BB17-CCF39DD3F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A95550-CCD0-F645-9BAB-B803D328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C737-4C69-5D41-BCC3-5EA530915640}" type="datetimeFigureOut">
              <a:rPr lang="en-CH" smtClean="0"/>
              <a:t>07.03.24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07EFE6-E659-D443-970D-916875D9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3CD41-0FA1-F341-995E-F5F15494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CCA9-B953-3442-8885-333740EFFDB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7938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94F6-C700-4D4A-8B78-57C92DB3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6A764-6BF2-FC49-805F-A354B88B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C737-4C69-5D41-BCC3-5EA530915640}" type="datetimeFigureOut">
              <a:rPr lang="en-CH" smtClean="0"/>
              <a:t>07.03.24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27952-919F-DB4E-882E-F64AE540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1A136-78A3-964F-960E-340DA2A1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CCA9-B953-3442-8885-333740EFFDB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7473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87475-9770-6A4D-925B-74E109EA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3F3B4-CF4D-DD48-BF9E-F7AF03F80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BAD12-FC97-D94C-A5CF-5F854E65B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C737-4C69-5D41-BCC3-5EA530915640}" type="datetimeFigureOut">
              <a:rPr lang="en-CH" smtClean="0"/>
              <a:t>07.03.24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20665-7669-5F48-A594-DA40CAE3B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DFCDB-6600-9843-A12A-33B16B32A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DCCA9-B953-3442-8885-333740EFFDB5}" type="slidenum">
              <a:rPr lang="en-CH" smtClean="0"/>
              <a:t>‹#›</a:t>
            </a:fld>
            <a:endParaRPr lang="en-CH"/>
          </a:p>
        </p:txBody>
      </p:sp>
      <p:pic>
        <p:nvPicPr>
          <p:cNvPr id="11" name="Bild 1">
            <a:extLst>
              <a:ext uri="{FF2B5EF4-FFF2-40B4-BE49-F238E27FC236}">
                <a16:creationId xmlns:a16="http://schemas.microsoft.com/office/drawing/2014/main" id="{2ED51AC9-3585-3C47-A7C2-BF41085FAD2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8651" y="106363"/>
            <a:ext cx="1033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ieren 12">
            <a:extLst>
              <a:ext uri="{FF2B5EF4-FFF2-40B4-BE49-F238E27FC236}">
                <a16:creationId xmlns:a16="http://schemas.microsoft.com/office/drawing/2014/main" id="{9CD2D07F-1318-E140-AE7B-86A189C5EFD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50863" y="100012"/>
            <a:ext cx="1412875" cy="403225"/>
            <a:chOff x="909479" y="1051568"/>
            <a:chExt cx="1409754" cy="397737"/>
          </a:xfrm>
        </p:grpSpPr>
        <p:sp>
          <p:nvSpPr>
            <p:cNvPr id="13" name="Textfeld 9">
              <a:extLst>
                <a:ext uri="{FF2B5EF4-FFF2-40B4-BE49-F238E27FC236}">
                  <a16:creationId xmlns:a16="http://schemas.microsoft.com/office/drawing/2014/main" id="{FE3F4587-5093-304C-97E2-7B4211A87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479" y="1051568"/>
              <a:ext cx="475360" cy="25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b="1">
                  <a:solidFill>
                    <a:srgbClr val="0070C0"/>
                  </a:solidFill>
                </a:rPr>
                <a:t>BBZ</a:t>
              </a:r>
            </a:p>
          </p:txBody>
        </p:sp>
        <p:sp>
          <p:nvSpPr>
            <p:cNvPr id="14" name="Textfeld 10">
              <a:extLst>
                <a:ext uri="{FF2B5EF4-FFF2-40B4-BE49-F238E27FC236}">
                  <a16:creationId xmlns:a16="http://schemas.microsoft.com/office/drawing/2014/main" id="{1EB7FD1D-BAC4-244C-93E5-68678C399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479" y="1234777"/>
              <a:ext cx="1409754" cy="2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800" err="1">
                  <a:solidFill>
                    <a:srgbClr val="7F7F7F"/>
                  </a:solidFill>
                </a:rPr>
                <a:t>st.</a:t>
              </a:r>
              <a:r>
                <a:rPr lang="en-US" sz="800">
                  <a:solidFill>
                    <a:srgbClr val="7F7F7F"/>
                  </a:solidFill>
                </a:rPr>
                <a:t> </a:t>
              </a:r>
              <a:r>
                <a:rPr lang="en-US" sz="800" err="1">
                  <a:solidFill>
                    <a:srgbClr val="7F7F7F"/>
                  </a:solidFill>
                </a:rPr>
                <a:t>gallen</a:t>
              </a:r>
              <a:endParaRPr lang="en-US" sz="800">
                <a:solidFill>
                  <a:srgbClr val="7F7F7F"/>
                </a:solidFill>
              </a:endParaRPr>
            </a:p>
          </p:txBody>
        </p:sp>
      </p:grpSp>
      <p:cxnSp>
        <p:nvCxnSpPr>
          <p:cNvPr id="16" name="Gerade Verbindung 10">
            <a:extLst>
              <a:ext uri="{FF2B5EF4-FFF2-40B4-BE49-F238E27FC236}">
                <a16:creationId xmlns:a16="http://schemas.microsoft.com/office/drawing/2014/main" id="{DF74F2FF-2DD9-1144-A71B-E6BD59C81886}"/>
              </a:ext>
            </a:extLst>
          </p:cNvPr>
          <p:cNvCxnSpPr>
            <a:cxnSpLocks/>
          </p:cNvCxnSpPr>
          <p:nvPr userDrawn="1"/>
        </p:nvCxnSpPr>
        <p:spPr>
          <a:xfrm>
            <a:off x="647700" y="336550"/>
            <a:ext cx="10051831" cy="952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0">
            <a:extLst>
              <a:ext uri="{FF2B5EF4-FFF2-40B4-BE49-F238E27FC236}">
                <a16:creationId xmlns:a16="http://schemas.microsoft.com/office/drawing/2014/main" id="{40557D48-9999-B645-B9F1-19337F38C561}"/>
              </a:ext>
            </a:extLst>
          </p:cNvPr>
          <p:cNvCxnSpPr/>
          <p:nvPr userDrawn="1"/>
        </p:nvCxnSpPr>
        <p:spPr>
          <a:xfrm>
            <a:off x="53976" y="346075"/>
            <a:ext cx="10795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0">
            <a:extLst>
              <a:ext uri="{FF2B5EF4-FFF2-40B4-BE49-F238E27FC236}">
                <a16:creationId xmlns:a16="http://schemas.microsoft.com/office/drawing/2014/main" id="{26D290EE-51FC-D74F-8F86-BD397B8E32E1}"/>
              </a:ext>
            </a:extLst>
          </p:cNvPr>
          <p:cNvCxnSpPr/>
          <p:nvPr userDrawn="1"/>
        </p:nvCxnSpPr>
        <p:spPr>
          <a:xfrm>
            <a:off x="11881498" y="336550"/>
            <a:ext cx="18097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438D611-3397-4548-899B-1F0ACE3EA7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765" y="82308"/>
            <a:ext cx="414257" cy="45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5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B98E-E7AF-4C43-AAB6-074BDE57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E68C682B-AD30-2846-AB94-CB85CC421306}"/>
              </a:ext>
            </a:extLst>
          </p:cNvPr>
          <p:cNvSpPr txBox="1"/>
          <p:nvPr/>
        </p:nvSpPr>
        <p:spPr>
          <a:xfrm>
            <a:off x="2477034" y="5363281"/>
            <a:ext cx="7672806" cy="469450"/>
          </a:xfrm>
          <a:prstGeom prst="rect">
            <a:avLst/>
          </a:prstGeom>
          <a:noFill/>
        </p:spPr>
        <p:txBody>
          <a:bodyPr wrap="square" lIns="99912" tIns="49956" rIns="99912" bIns="49956" rtlCol="0">
            <a:spAutoFit/>
          </a:bodyPr>
          <a:lstStyle/>
          <a:p>
            <a:r>
              <a:rPr lang="en-US" sz="2395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 Dr. med. Lukas Marti</a:t>
            </a:r>
            <a:endParaRPr lang="en-US" sz="941" dirty="0">
              <a:solidFill>
                <a:schemeClr val="tx1">
                  <a:lumMod val="50000"/>
                  <a:lumOff val="50000"/>
                </a:schemeClr>
              </a:solidFill>
              <a:cs typeface="Times New Roman"/>
            </a:endParaRPr>
          </a:p>
        </p:txBody>
      </p:sp>
      <p:sp>
        <p:nvSpPr>
          <p:cNvPr id="4" name="Rechteck 4">
            <a:extLst>
              <a:ext uri="{FF2B5EF4-FFF2-40B4-BE49-F238E27FC236}">
                <a16:creationId xmlns:a16="http://schemas.microsoft.com/office/drawing/2014/main" id="{58F8AD43-10D8-2B44-86E7-0C66A8C94A01}"/>
              </a:ext>
            </a:extLst>
          </p:cNvPr>
          <p:cNvSpPr/>
          <p:nvPr/>
        </p:nvSpPr>
        <p:spPr>
          <a:xfrm>
            <a:off x="2477034" y="3542075"/>
            <a:ext cx="7588992" cy="962662"/>
          </a:xfrm>
          <a:prstGeom prst="rect">
            <a:avLst/>
          </a:prstGeom>
        </p:spPr>
        <p:txBody>
          <a:bodyPr wrap="square" lIns="99912" tIns="49956" rIns="99912" bIns="49956">
            <a:spAutoFit/>
          </a:bodyPr>
          <a:lstStyle/>
          <a:p>
            <a:pPr algn="ctr"/>
            <a:endParaRPr lang="en-US" sz="2800" b="1" dirty="0">
              <a:solidFill>
                <a:schemeClr val="bg1">
                  <a:lumMod val="50000"/>
                </a:schemeClr>
              </a:solidFill>
              <a:latin typeface="Calibri" panose="22635452340000000000" pitchFamily="1"/>
            </a:endParaRPr>
          </a:p>
          <a:p>
            <a:r>
              <a:rPr lang="de-DE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Beckenboden Symposium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E162D62-8E93-E94A-A0E3-F6F325BE8814}"/>
              </a:ext>
            </a:extLst>
          </p:cNvPr>
          <p:cNvSpPr/>
          <p:nvPr/>
        </p:nvSpPr>
        <p:spPr>
          <a:xfrm>
            <a:off x="1540201" y="2015052"/>
            <a:ext cx="7588992" cy="416680"/>
          </a:xfrm>
          <a:prstGeom prst="rect">
            <a:avLst/>
          </a:prstGeom>
        </p:spPr>
        <p:txBody>
          <a:bodyPr wrap="square" lIns="99912" tIns="49956" rIns="99912" bIns="49956">
            <a:spAutoFit/>
          </a:bodyPr>
          <a:lstStyle/>
          <a:p>
            <a:pPr algn="ctr"/>
            <a:r>
              <a:rPr lang="en-US" sz="2052" b="1" dirty="0">
                <a:solidFill>
                  <a:schemeClr val="bg1">
                    <a:lumMod val="50000"/>
                  </a:schemeClr>
                </a:solidFill>
                <a:latin typeface="Calibri" panose="22635452340000000000" pitchFamily="1"/>
              </a:rPr>
              <a:t> </a:t>
            </a:r>
            <a:endParaRPr lang="en-US" sz="2052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25364B-860C-05D3-8188-EDE90EF91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533" y="609270"/>
            <a:ext cx="4517320" cy="33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9416F-2041-F34B-9DD8-DAB368C908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2682" y="536575"/>
            <a:ext cx="6309608" cy="461963"/>
          </a:xfrm>
        </p:spPr>
        <p:txBody>
          <a:bodyPr>
            <a:normAutofit/>
          </a:bodyPr>
          <a:lstStyle/>
          <a:p>
            <a:r>
              <a:rPr lang="en-CH" dirty="0"/>
              <a:t>Willkommen!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7D44F-1189-F349-8C7C-A620C5E25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H" dirty="0"/>
              <a:t>Schmerzen – Im Becken und Intimbereich eine besondere Herausforderung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26E71-47C3-1A48-BD4C-BFF2BE6218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H" dirty="0"/>
          </a:p>
          <a:p>
            <a:r>
              <a:rPr lang="en-CH" dirty="0"/>
              <a:t>Im Namen der Organisatoren und Leiter des Beckenbodenzentrums SG:</a:t>
            </a:r>
          </a:p>
          <a:p>
            <a:pPr lvl="1"/>
            <a:r>
              <a:rPr lang="en-CH" dirty="0"/>
              <a:t>Daniel Engeler (CA Urologie)</a:t>
            </a:r>
          </a:p>
          <a:p>
            <a:pPr lvl="1"/>
            <a:r>
              <a:rPr lang="en-CH" dirty="0"/>
              <a:t>Tanja Hülder (CA stv. Gynäkologie)</a:t>
            </a:r>
          </a:p>
          <a:p>
            <a:pPr lvl="1"/>
            <a:r>
              <a:rPr lang="en-CH" dirty="0"/>
              <a:t>Joel Dütschler (OA Gastroenterologie)</a:t>
            </a:r>
          </a:p>
          <a:p>
            <a:pPr lvl="1"/>
            <a:r>
              <a:rPr lang="en-CH" dirty="0"/>
              <a:t>Lukas Marti (LA Chirurgie)</a:t>
            </a:r>
          </a:p>
          <a:p>
            <a:pPr marL="0" indent="0">
              <a:buNone/>
              <a:tabLst>
                <a:tab pos="257175" algn="l"/>
              </a:tabLst>
            </a:pPr>
            <a:r>
              <a:rPr lang="en-CH" dirty="0"/>
              <a:t>	möchte ich Sie ganz herzlich willkommen heissen!</a:t>
            </a:r>
          </a:p>
          <a:p>
            <a:r>
              <a:rPr lang="en-CH" dirty="0"/>
              <a:t>Wir freuen uns sehr auf heute.</a:t>
            </a:r>
          </a:p>
          <a:p>
            <a:r>
              <a:rPr lang="en-CH" dirty="0"/>
              <a:t>Es verspricht ein spannendes Programm zu werden – wir sind gespannt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D8AD18B-3196-E24C-98C7-C1909E873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043" y="4675320"/>
            <a:ext cx="180219" cy="3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06" tIns="44603" rIns="89206" bIns="44603">
            <a:spAutoFit/>
          </a:bodyPr>
          <a:lstStyle/>
          <a:p>
            <a:endParaRPr lang="de-DE" sz="1796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9B093DD-B5B1-6FC0-0138-F907C3AA14B5}"/>
              </a:ext>
            </a:extLst>
          </p:cNvPr>
          <p:cNvSpPr txBox="1">
            <a:spLocks/>
          </p:cNvSpPr>
          <p:nvPr/>
        </p:nvSpPr>
        <p:spPr>
          <a:xfrm>
            <a:off x="850340" y="1593819"/>
            <a:ext cx="10247966" cy="4099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600"/>
              </a:spcBef>
              <a:tabLst>
                <a:tab pos="254000" algn="l"/>
              </a:tabLst>
            </a:pPr>
            <a:endParaRPr lang="en-US" sz="2000" dirty="0">
              <a:ea typeface="ＭＳ Ｐゴシック" charset="-128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1E465D63-D30E-8D23-7C13-5088DFCEC107}"/>
              </a:ext>
            </a:extLst>
          </p:cNvPr>
          <p:cNvSpPr txBox="1">
            <a:spLocks/>
          </p:cNvSpPr>
          <p:nvPr/>
        </p:nvSpPr>
        <p:spPr>
          <a:xfrm>
            <a:off x="4985754" y="4625313"/>
            <a:ext cx="7920038" cy="3887961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345927-480A-80EC-A6FA-5976BEE84E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8960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7D44F-1189-F349-8C7C-A620C5E25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26E71-47C3-1A48-BD4C-BFF2BE6218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D8AD18B-3196-E24C-98C7-C1909E873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043" y="4675320"/>
            <a:ext cx="180219" cy="3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06" tIns="44603" rIns="89206" bIns="44603">
            <a:spAutoFit/>
          </a:bodyPr>
          <a:lstStyle/>
          <a:p>
            <a:endParaRPr lang="de-DE" sz="1796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1E465D63-D30E-8D23-7C13-5088DFCEC107}"/>
              </a:ext>
            </a:extLst>
          </p:cNvPr>
          <p:cNvSpPr txBox="1">
            <a:spLocks/>
          </p:cNvSpPr>
          <p:nvPr/>
        </p:nvSpPr>
        <p:spPr>
          <a:xfrm>
            <a:off x="4985754" y="4625313"/>
            <a:ext cx="7920038" cy="3887961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6F2FE0-6E51-7278-865E-D22F0F0A8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H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56CD19-698E-DA6F-E4A7-1B65D1BB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5" y="710935"/>
            <a:ext cx="7820025" cy="57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0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7D44F-1189-F349-8C7C-A620C5E25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26E71-47C3-1A48-BD4C-BFF2BE6218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D8AD18B-3196-E24C-98C7-C1909E873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043" y="4675320"/>
            <a:ext cx="180219" cy="3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06" tIns="44603" rIns="89206" bIns="44603">
            <a:spAutoFit/>
          </a:bodyPr>
          <a:lstStyle/>
          <a:p>
            <a:endParaRPr lang="de-DE" sz="1796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1E465D63-D30E-8D23-7C13-5088DFCEC107}"/>
              </a:ext>
            </a:extLst>
          </p:cNvPr>
          <p:cNvSpPr txBox="1">
            <a:spLocks/>
          </p:cNvSpPr>
          <p:nvPr/>
        </p:nvSpPr>
        <p:spPr>
          <a:xfrm>
            <a:off x="4985754" y="4625313"/>
            <a:ext cx="7920038" cy="3887961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6F2FE0-6E51-7278-865E-D22F0F0A8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04115-E81F-2103-9713-78574228B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7" y="1250903"/>
            <a:ext cx="8386936" cy="426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3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7D44F-1189-F349-8C7C-A620C5E25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26E71-47C3-1A48-BD4C-BFF2BE6218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D8AD18B-3196-E24C-98C7-C1909E873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043" y="4675320"/>
            <a:ext cx="180219" cy="3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06" tIns="44603" rIns="89206" bIns="44603">
            <a:spAutoFit/>
          </a:bodyPr>
          <a:lstStyle/>
          <a:p>
            <a:endParaRPr lang="de-DE" sz="1796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1E465D63-D30E-8D23-7C13-5088DFCEC107}"/>
              </a:ext>
            </a:extLst>
          </p:cNvPr>
          <p:cNvSpPr txBox="1">
            <a:spLocks/>
          </p:cNvSpPr>
          <p:nvPr/>
        </p:nvSpPr>
        <p:spPr>
          <a:xfrm>
            <a:off x="4985754" y="4625313"/>
            <a:ext cx="7920038" cy="3887961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6F2FE0-6E51-7278-865E-D22F0F0A8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7EB57-29CD-0A7A-A05E-64A72638F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5" y="945440"/>
            <a:ext cx="7812690" cy="49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2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9416F-2041-F34B-9DD8-DAB368C908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2682" y="536575"/>
            <a:ext cx="6309608" cy="461963"/>
          </a:xfrm>
        </p:spPr>
        <p:txBody>
          <a:bodyPr>
            <a:normAutofit/>
          </a:bodyPr>
          <a:lstStyle/>
          <a:p>
            <a:r>
              <a:rPr lang="en-CH" dirty="0">
                <a:latin typeface="Calibri" panose="020F0502020204030204" pitchFamily="34" charset="0"/>
                <a:cs typeface="Calibri" panose="020F0502020204030204" pitchFamily="34" charset="0"/>
              </a:rPr>
              <a:t>Danke </a:t>
            </a:r>
          </a:p>
          <a:p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7D44F-1189-F349-8C7C-A620C5E25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H" dirty="0"/>
              <a:t>Schon vorweg möchten wir uns ganz herzlich bedanken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26E71-47C3-1A48-BD4C-BFF2BE6218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D8AD18B-3196-E24C-98C7-C1909E873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043" y="4675320"/>
            <a:ext cx="180219" cy="3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06" tIns="44603" rIns="89206" bIns="44603">
            <a:spAutoFit/>
          </a:bodyPr>
          <a:lstStyle/>
          <a:p>
            <a:endParaRPr lang="de-DE" sz="1796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9B093DD-B5B1-6FC0-0138-F907C3AA14B5}"/>
              </a:ext>
            </a:extLst>
          </p:cNvPr>
          <p:cNvSpPr txBox="1">
            <a:spLocks/>
          </p:cNvSpPr>
          <p:nvPr/>
        </p:nvSpPr>
        <p:spPr>
          <a:xfrm>
            <a:off x="850340" y="1593819"/>
            <a:ext cx="10247966" cy="4099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600"/>
              </a:spcBef>
              <a:tabLst>
                <a:tab pos="254000" algn="l"/>
              </a:tabLst>
            </a:pPr>
            <a:r>
              <a:rPr lang="en-US" dirty="0" err="1">
                <a:ea typeface="ＭＳ Ｐゴシック" charset="-128"/>
              </a:rPr>
              <a:t>Ihnen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als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Zuhörer</a:t>
            </a:r>
            <a:r>
              <a:rPr lang="en-US" dirty="0">
                <a:ea typeface="ＭＳ Ｐゴシック" charset="-128"/>
              </a:rPr>
              <a:t> – die </a:t>
            </a:r>
            <a:r>
              <a:rPr lang="en-US" dirty="0" err="1">
                <a:ea typeface="ＭＳ Ｐゴシック" charset="-128"/>
              </a:rPr>
              <a:t>gekommen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sind</a:t>
            </a:r>
            <a:endParaRPr lang="en-US" dirty="0">
              <a:ea typeface="ＭＳ Ｐゴシック" charset="-128"/>
            </a:endParaRPr>
          </a:p>
          <a:p>
            <a:pPr>
              <a:lnSpc>
                <a:spcPct val="120000"/>
              </a:lnSpc>
              <a:spcBef>
                <a:spcPts val="1600"/>
              </a:spcBef>
              <a:tabLst>
                <a:tab pos="254000" algn="l"/>
              </a:tabLst>
            </a:pPr>
            <a:r>
              <a:rPr lang="en-US" dirty="0">
                <a:ea typeface="ＭＳ Ｐゴシック" charset="-128"/>
              </a:rPr>
              <a:t>Allen </a:t>
            </a:r>
            <a:r>
              <a:rPr lang="en-US" dirty="0" err="1">
                <a:ea typeface="ＭＳ Ｐゴシック" charset="-128"/>
              </a:rPr>
              <a:t>Dozenten</a:t>
            </a:r>
            <a:r>
              <a:rPr lang="en-US" dirty="0">
                <a:ea typeface="ＭＳ Ｐゴシック" charset="-128"/>
              </a:rPr>
              <a:t> und </a:t>
            </a:r>
            <a:r>
              <a:rPr lang="en-US" dirty="0" err="1">
                <a:ea typeface="ＭＳ Ｐゴシック" charset="-128"/>
              </a:rPr>
              <a:t>Vorsitzenden</a:t>
            </a:r>
            <a:endParaRPr lang="en-US" dirty="0">
              <a:ea typeface="ＭＳ Ｐゴシック" charset="-128"/>
            </a:endParaRPr>
          </a:p>
          <a:p>
            <a:pPr>
              <a:lnSpc>
                <a:spcPct val="120000"/>
              </a:lnSpc>
              <a:spcBef>
                <a:spcPts val="1600"/>
              </a:spcBef>
              <a:tabLst>
                <a:tab pos="254000" algn="l"/>
              </a:tabLst>
            </a:pPr>
            <a:r>
              <a:rPr lang="en-US" dirty="0">
                <a:ea typeface="ＭＳ Ｐゴシック" charset="-128"/>
              </a:rPr>
              <a:t>Dem “</a:t>
            </a:r>
            <a:r>
              <a:rPr lang="en-US" dirty="0" err="1">
                <a:ea typeface="ＭＳ Ｐゴシック" charset="-128"/>
              </a:rPr>
              <a:t>Rückwärtigen</a:t>
            </a:r>
            <a:r>
              <a:rPr lang="en-US" dirty="0">
                <a:ea typeface="ＭＳ Ｐゴシック" charset="-128"/>
              </a:rPr>
              <a:t>” – Administration / Technik / </a:t>
            </a:r>
            <a:r>
              <a:rPr lang="en-US" dirty="0" err="1">
                <a:ea typeface="ＭＳ Ｐゴシック" charset="-128"/>
              </a:rPr>
              <a:t>Hausdienst</a:t>
            </a:r>
            <a:r>
              <a:rPr lang="en-US" dirty="0">
                <a:ea typeface="ＭＳ Ｐゴシック" charset="-128"/>
              </a:rPr>
              <a:t> / </a:t>
            </a:r>
            <a:r>
              <a:rPr lang="en-US" dirty="0" err="1">
                <a:ea typeface="ＭＳ Ｐゴシック" charset="-128"/>
              </a:rPr>
              <a:t>Gastronomie</a:t>
            </a:r>
            <a:endParaRPr lang="en-US" dirty="0">
              <a:ea typeface="ＭＳ Ｐゴシック" charset="-128"/>
            </a:endParaRPr>
          </a:p>
          <a:p>
            <a:pPr lvl="1">
              <a:lnSpc>
                <a:spcPct val="120000"/>
              </a:lnSpc>
              <a:spcBef>
                <a:spcPts val="1600"/>
              </a:spcBef>
              <a:tabLst>
                <a:tab pos="254000" algn="l"/>
              </a:tabLst>
            </a:pPr>
            <a:r>
              <a:rPr lang="en-US" dirty="0">
                <a:ea typeface="ＭＳ Ｐゴシック" charset="-128"/>
              </a:rPr>
              <a:t>Allen </a:t>
            </a:r>
            <a:r>
              <a:rPr lang="en-US" dirty="0" err="1">
                <a:ea typeface="ＭＳ Ｐゴシック" charset="-128"/>
              </a:rPr>
              <a:t>voran</a:t>
            </a:r>
            <a:r>
              <a:rPr lang="en-US" dirty="0">
                <a:ea typeface="ＭＳ Ｐゴシック" charset="-128"/>
              </a:rPr>
              <a:t>: Evelyne </a:t>
            </a:r>
            <a:r>
              <a:rPr lang="en-US" dirty="0" err="1">
                <a:ea typeface="ＭＳ Ｐゴシック" charset="-128"/>
              </a:rPr>
              <a:t>Thür</a:t>
            </a:r>
            <a:r>
              <a:rPr lang="en-US" dirty="0">
                <a:ea typeface="ＭＳ Ｐゴシック" charset="-128"/>
              </a:rPr>
              <a:t> und Martina Baker</a:t>
            </a:r>
          </a:p>
          <a:p>
            <a:pPr>
              <a:lnSpc>
                <a:spcPct val="120000"/>
              </a:lnSpc>
              <a:spcBef>
                <a:spcPts val="1600"/>
              </a:spcBef>
              <a:tabLst>
                <a:tab pos="254000" algn="l"/>
              </a:tabLst>
            </a:pPr>
            <a:r>
              <a:rPr lang="en-US" dirty="0">
                <a:ea typeface="ＭＳ Ｐゴシック" charset="-128"/>
              </a:rPr>
              <a:t>Dem BBZ Team - das </a:t>
            </a:r>
            <a:r>
              <a:rPr lang="en-US" dirty="0" err="1">
                <a:ea typeface="ＭＳ Ｐゴシック" charset="-128"/>
              </a:rPr>
              <a:t>Jahr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ein</a:t>
            </a:r>
            <a:r>
              <a:rPr lang="en-US" dirty="0">
                <a:ea typeface="ＭＳ Ｐゴシック" charset="-128"/>
              </a:rPr>
              <a:t>, </a:t>
            </a:r>
            <a:r>
              <a:rPr lang="en-US" dirty="0" err="1">
                <a:ea typeface="ＭＳ Ｐゴシック" charset="-128"/>
              </a:rPr>
              <a:t>Jahr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aus</a:t>
            </a:r>
            <a:r>
              <a:rPr lang="en-US" dirty="0">
                <a:ea typeface="ＭＳ Ｐゴシック" charset="-128"/>
              </a:rPr>
              <a:t> - so gut am, um und für die </a:t>
            </a:r>
            <a:r>
              <a:rPr lang="en-US" dirty="0" err="1">
                <a:ea typeface="ＭＳ Ｐゴシック" charset="-128"/>
              </a:rPr>
              <a:t>Patienten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arbeitet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30D9442-8633-23E2-7521-C750340B1674}"/>
              </a:ext>
            </a:extLst>
          </p:cNvPr>
          <p:cNvSpPr txBox="1">
            <a:spLocks/>
          </p:cNvSpPr>
          <p:nvPr/>
        </p:nvSpPr>
        <p:spPr>
          <a:xfrm>
            <a:off x="859305" y="3104435"/>
            <a:ext cx="10247966" cy="4099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tabLst>
                <a:tab pos="254000" algn="l"/>
              </a:tabLst>
            </a:pPr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1E465D63-D30E-8D23-7C13-5088DFCEC107}"/>
              </a:ext>
            </a:extLst>
          </p:cNvPr>
          <p:cNvSpPr txBox="1">
            <a:spLocks/>
          </p:cNvSpPr>
          <p:nvPr/>
        </p:nvSpPr>
        <p:spPr>
          <a:xfrm>
            <a:off x="4985754" y="4625313"/>
            <a:ext cx="7920038" cy="3887961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A2BE9B-EA3C-6ADF-7766-4A34DD824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994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9416F-2041-F34B-9DD8-DAB368C908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2682" y="536575"/>
            <a:ext cx="6309608" cy="461963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CH" dirty="0">
                <a:latin typeface="Calibri" panose="020F0502020204030204" pitchFamily="34" charset="0"/>
                <a:cs typeface="Calibri" panose="020F0502020204030204" pitchFamily="34" charset="0"/>
              </a:rPr>
              <a:t>nd vor allem</a:t>
            </a:r>
          </a:p>
          <a:p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7D44F-1189-F349-8C7C-A620C5E25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Unseren Sponsoren</a:t>
            </a:r>
          </a:p>
          <a:p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26E71-47C3-1A48-BD4C-BFF2BE6218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D8AD18B-3196-E24C-98C7-C1909E873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043" y="4675320"/>
            <a:ext cx="180219" cy="3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06" tIns="44603" rIns="89206" bIns="44603">
            <a:spAutoFit/>
          </a:bodyPr>
          <a:lstStyle/>
          <a:p>
            <a:endParaRPr lang="de-DE" sz="1796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1E465D63-D30E-8D23-7C13-5088DFCEC107}"/>
              </a:ext>
            </a:extLst>
          </p:cNvPr>
          <p:cNvSpPr txBox="1">
            <a:spLocks/>
          </p:cNvSpPr>
          <p:nvPr/>
        </p:nvSpPr>
        <p:spPr>
          <a:xfrm>
            <a:off x="4985754" y="4625313"/>
            <a:ext cx="7920038" cy="3887961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F6C132-B808-3F68-E9C5-59B267E125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E191C55-12A8-B612-03B8-FBF28AA2B986}"/>
              </a:ext>
            </a:extLst>
          </p:cNvPr>
          <p:cNvSpPr txBox="1">
            <a:spLocks noChangeArrowheads="1"/>
          </p:cNvSpPr>
          <p:nvPr/>
        </p:nvSpPr>
        <p:spPr>
          <a:xfrm>
            <a:off x="841375" y="1849717"/>
            <a:ext cx="7942262" cy="4595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defRPr/>
            </a:pPr>
            <a:r>
              <a:rPr lang="de-CH" sz="2000" dirty="0">
                <a:ea typeface="ＭＳ Ｐゴシック" charset="0"/>
                <a:cs typeface="ＭＳ Ｐゴシック" charset="0"/>
              </a:rPr>
              <a:t>Ohne sie wäre ein solcher Anlass nicht möglich</a:t>
            </a:r>
          </a:p>
          <a:p>
            <a:pPr marL="0" indent="0">
              <a:buClr>
                <a:srgbClr val="0070C0"/>
              </a:buClr>
              <a:buNone/>
              <a:defRPr/>
            </a:pPr>
            <a:endParaRPr lang="de-CH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de-CH" sz="2000" dirty="0">
                <a:ea typeface="ＭＳ Ｐゴシック" charset="0"/>
                <a:cs typeface="ＭＳ Ｐゴシック" charset="0"/>
              </a:rPr>
              <a:t>Bitte gehen Sie in der Pause bei diesen vorbei!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36AC29-3F6C-D530-BE10-93D8A818B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682" y="1089654"/>
            <a:ext cx="4827774" cy="572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84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rbeitsdokument" ma:contentTypeID="0x01010035C541E669B96F4FBA49BA27A033A8EE0100EC18134FBA50204EA554FAF68053525B" ma:contentTypeVersion="13" ma:contentTypeDescription="Ein neues Dokument erstellen." ma:contentTypeScope="" ma:versionID="af1f79ebd259ef043a7f004812bc97eb">
  <xsd:schema xmlns:xsd="http://www.w3.org/2001/XMLSchema" xmlns:xs="http://www.w3.org/2001/XMLSchema" xmlns:p="http://schemas.microsoft.com/office/2006/metadata/properties" xmlns:ns2="478b9f84-cbfe-4d65-9d3b-68e6377eded6" xmlns:ns3="484c8c59-755d-4516-b8d2-1621b38262b4" targetNamespace="http://schemas.microsoft.com/office/2006/metadata/properties" ma:root="true" ma:fieldsID="3c1f4432e9152d40ff85426b7ccca723" ns2:_="" ns3:_="">
    <xsd:import namespace="478b9f84-cbfe-4d65-9d3b-68e6377eded6"/>
    <xsd:import namespace="484c8c59-755d-4516-b8d2-1621b38262b4"/>
    <xsd:element name="properties">
      <xsd:complexType>
        <xsd:sequence>
          <xsd:element name="documentManagement">
            <xsd:complexType>
              <xsd:all>
                <xsd:element ref="ns2:gwkssgPublishing" minOccurs="0"/>
                <xsd:element ref="ns3:TaxCatchAll" minOccurs="0"/>
                <xsd:element ref="ns2:TaxKeywordTaxHTField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b9f84-cbfe-4d65-9d3b-68e6377eded6" elementFormDefault="qualified">
    <xsd:import namespace="http://schemas.microsoft.com/office/2006/documentManagement/types"/>
    <xsd:import namespace="http://schemas.microsoft.com/office/infopath/2007/PartnerControls"/>
    <xsd:element name="gwkssgPublishing" ma:index="3" nillable="true" ma:displayName="Status" ma:default="In Bearbeitung" ma:format="Dropdown" ma:internalName="gwkssgPublishing" ma:readOnly="false">
      <xsd:simpleType>
        <xsd:restriction base="dms:Choice">
          <xsd:enumeration value="In Bearbeitung"/>
          <xsd:enumeration value="Freigegeben"/>
        </xsd:restriction>
      </xsd:simpleType>
    </xsd:element>
    <xsd:element name="TaxKeywordTaxHTField" ma:index="11" nillable="true" ma:taxonomy="true" ma:internalName="TaxKeywordTaxHTField" ma:taxonomyFieldName="TaxKeyword" ma:displayName="Unternehmensstichwörter" ma:readOnly="false" ma:fieldId="{23f27201-bee3-471e-b2e7-b64fd8b7ca38}" ma:taxonomyMulti="true" ma:sspId="81586bc8-47dd-4de9-815a-c1da9b42e9b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hidden="true" ma:list="{16a939ef-b807-4b88-8768-292ed453d4a5}" ma:internalName="TaxCatchAll" ma:readOnly="false" ma:showField="CatchAllData" ma:web="478b9f84-cbfe-4d65-9d3b-68e6377ede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16a939ef-b807-4b88-8768-292ed453d4a5}" ma:internalName="TaxCatchAllLabel" ma:readOnly="false" ma:showField="CatchAllDataLabel" ma:web="478b9f84-cbfe-4d65-9d3b-68e6377ede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2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78b9f84-cbfe-4d65-9d3b-68e6377eded6">
      <Terms xmlns="http://schemas.microsoft.com/office/infopath/2007/PartnerControls"/>
    </TaxKeywordTaxHTField>
    <TaxCatchAll xmlns="484c8c59-755d-4516-b8d2-1621b38262b4"/>
    <gwkssgPublishing xmlns="478b9f84-cbfe-4d65-9d3b-68e6377eded6">In Bearbeitung</gwkssgPublishing>
    <TaxCatchAllLabel xmlns="484c8c59-755d-4516-b8d2-1621b38262b4"/>
  </documentManagement>
</p:properties>
</file>

<file path=customXml/itemProps1.xml><?xml version="1.0" encoding="utf-8"?>
<ds:datastoreItem xmlns:ds="http://schemas.openxmlformats.org/officeDocument/2006/customXml" ds:itemID="{A93BC5CE-CBA7-4ED1-9239-04C2093FF411}"/>
</file>

<file path=customXml/itemProps2.xml><?xml version="1.0" encoding="utf-8"?>
<ds:datastoreItem xmlns:ds="http://schemas.openxmlformats.org/officeDocument/2006/customXml" ds:itemID="{C479E410-8387-479F-A9CD-19A009B66773}"/>
</file>

<file path=customXml/itemProps3.xml><?xml version="1.0" encoding="utf-8"?>
<ds:datastoreItem xmlns:ds="http://schemas.openxmlformats.org/officeDocument/2006/customXml" ds:itemID="{379FA506-3AC3-4362-B05E-E9231798D2D0}"/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171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Marti</dc:creator>
  <cp:lastModifiedBy>Christine Marti</cp:lastModifiedBy>
  <cp:revision>108</cp:revision>
  <dcterms:created xsi:type="dcterms:W3CDTF">2022-03-05T07:47:54Z</dcterms:created>
  <dcterms:modified xsi:type="dcterms:W3CDTF">2024-03-07T10:01:41Z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0x01010035C541E669B96F4FBA49BA27A033A8EE0100EC18134FBA50204EA554FAF68053525B</vt:lpwstr>
  </property>
  <property fmtid="{D5CDD505-2E9C-101B-9397-08002B2CF9AE}" pid="3" name="TaxKeyword">
    <vt:lpwstr/>
  </property>
</Properties>
</file>