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660" r:id="rId5"/>
    <p:sldId id="319" r:id="rId6"/>
    <p:sldId id="538" r:id="rId7"/>
    <p:sldId id="299" r:id="rId8"/>
    <p:sldId id="659" r:id="rId9"/>
    <p:sldId id="658" r:id="rId10"/>
    <p:sldId id="662" r:id="rId11"/>
    <p:sldId id="320" r:id="rId12"/>
    <p:sldId id="270" r:id="rId13"/>
    <p:sldId id="259" r:id="rId14"/>
    <p:sldId id="277" r:id="rId15"/>
    <p:sldId id="278" r:id="rId16"/>
    <p:sldId id="279" r:id="rId17"/>
    <p:sldId id="280" r:id="rId18"/>
    <p:sldId id="267" r:id="rId19"/>
    <p:sldId id="275" r:id="rId20"/>
    <p:sldId id="661" r:id="rId21"/>
    <p:sldId id="281" r:id="rId22"/>
    <p:sldId id="260" r:id="rId23"/>
    <p:sldId id="261" r:id="rId24"/>
    <p:sldId id="262" r:id="rId25"/>
    <p:sldId id="263" r:id="rId26"/>
    <p:sldId id="264" r:id="rId27"/>
    <p:sldId id="283" r:id="rId28"/>
    <p:sldId id="285" r:id="rId29"/>
    <p:sldId id="286" r:id="rId30"/>
    <p:sldId id="288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342" r:id="rId39"/>
  </p:sldIdLst>
  <p:sldSz cx="9144000" cy="5143500" type="screen16x9"/>
  <p:notesSz cx="5256213" cy="86868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739AA4C-FC90-4A94-BBE5-8DD466D843DA}">
          <p14:sldIdLst>
            <p14:sldId id="660"/>
          </p14:sldIdLst>
        </p14:section>
        <p14:section name="Ste" id="{BB1E4EA8-B714-4149-A893-2B154CB73FA8}">
          <p14:sldIdLst>
            <p14:sldId id="319"/>
            <p14:sldId id="538"/>
            <p14:sldId id="299"/>
            <p14:sldId id="659"/>
            <p14:sldId id="658"/>
            <p14:sldId id="662"/>
            <p14:sldId id="320"/>
          </p14:sldIdLst>
        </p14:section>
        <p14:section name="Nicolas" id="{C10282FD-55D1-4968-B04E-5A7649CA66F1}">
          <p14:sldIdLst>
            <p14:sldId id="270"/>
            <p14:sldId id="259"/>
            <p14:sldId id="277"/>
            <p14:sldId id="278"/>
            <p14:sldId id="279"/>
            <p14:sldId id="280"/>
            <p14:sldId id="267"/>
            <p14:sldId id="275"/>
            <p14:sldId id="661"/>
            <p14:sldId id="281"/>
            <p14:sldId id="260"/>
            <p14:sldId id="261"/>
            <p14:sldId id="262"/>
            <p14:sldId id="263"/>
            <p14:sldId id="264"/>
            <p14:sldId id="283"/>
            <p14:sldId id="285"/>
            <p14:sldId id="286"/>
            <p14:sldId id="288"/>
            <p14:sldId id="287"/>
            <p14:sldId id="289"/>
            <p14:sldId id="290"/>
            <p14:sldId id="291"/>
            <p14:sldId id="292"/>
            <p14:sldId id="293"/>
            <p14:sldId id="294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5">
          <p15:clr>
            <a:srgbClr val="A4A3A4"/>
          </p15:clr>
        </p15:guide>
        <p15:guide id="2" orient="horz" pos="940">
          <p15:clr>
            <a:srgbClr val="A4A3A4"/>
          </p15:clr>
        </p15:guide>
        <p15:guide id="3" orient="horz" pos="2981">
          <p15:clr>
            <a:srgbClr val="A4A3A4"/>
          </p15:clr>
        </p15:guide>
        <p15:guide id="4" pos="340">
          <p15:clr>
            <a:srgbClr val="A4A3A4"/>
          </p15:clr>
        </p15:guide>
        <p15:guide id="5" pos="5511" userDrawn="1">
          <p15:clr>
            <a:srgbClr val="A4A3A4"/>
          </p15:clr>
        </p15:guide>
        <p15:guide id="6" pos="2653">
          <p15:clr>
            <a:srgbClr val="A4A3A4"/>
          </p15:clr>
        </p15:guide>
        <p15:guide id="7" pos="2880">
          <p15:clr>
            <a:srgbClr val="A4A3A4"/>
          </p15:clr>
        </p15:guide>
        <p15:guide id="8" pos="5193">
          <p15:clr>
            <a:srgbClr val="A4A3A4"/>
          </p15:clr>
        </p15:guide>
        <p15:guide id="9" orient="horz" pos="577" userDrawn="1">
          <p15:clr>
            <a:srgbClr val="A4A3A4"/>
          </p15:clr>
        </p15:guide>
        <p15:guide id="10" orient="horz" pos="5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6">
          <p15:clr>
            <a:srgbClr val="A4A3A4"/>
          </p15:clr>
        </p15:guide>
        <p15:guide id="2" pos="165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5FFC0"/>
    <a:srgbClr val="99999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7" autoAdjust="0"/>
    <p:restoredTop sz="75187" autoAdjust="0"/>
  </p:normalViewPr>
  <p:slideViewPr>
    <p:cSldViewPr showGuides="1">
      <p:cViewPr varScale="1">
        <p:scale>
          <a:sx n="125" d="100"/>
          <a:sy n="125" d="100"/>
        </p:scale>
        <p:origin x="618" y="108"/>
      </p:cViewPr>
      <p:guideLst>
        <p:guide orient="horz" pos="305"/>
        <p:guide orient="horz" pos="940"/>
        <p:guide orient="horz" pos="2981"/>
        <p:guide pos="340"/>
        <p:guide pos="5511"/>
        <p:guide pos="2653"/>
        <p:guide pos="2880"/>
        <p:guide pos="5193"/>
        <p:guide orient="horz" pos="577"/>
        <p:guide orient="horz" pos="53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29" d="100"/>
          <a:sy n="129" d="100"/>
        </p:scale>
        <p:origin x="-5460" y="-102"/>
      </p:cViewPr>
      <p:guideLst>
        <p:guide orient="horz" pos="2736"/>
        <p:guide pos="165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780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2976563" y="0"/>
            <a:ext cx="2278062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942A4-4C7C-4B4F-9BE5-ABADAE175A81}" type="datetimeFigureOut">
              <a:rPr lang="de-CH" smtClean="0"/>
              <a:t>07.03.2024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250238"/>
            <a:ext cx="22780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2976563" y="8250238"/>
            <a:ext cx="2278062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6595C-1026-4C4C-B7F0-FAFA6B069C4F}" type="slidenum">
              <a:rPr lang="de-CH" smtClean="0"/>
              <a:t>‹Nr.›</a:t>
            </a:fld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360000"/>
            <a:ext cx="460097" cy="5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66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277692" cy="434340"/>
          </a:xfrm>
          <a:prstGeom prst="rect">
            <a:avLst/>
          </a:prstGeom>
        </p:spPr>
        <p:txBody>
          <a:bodyPr vert="horz" lIns="79665" tIns="39833" rIns="79665" bIns="39833" rtlCol="0"/>
          <a:lstStyle>
            <a:lvl1pPr algn="l">
              <a:defRPr sz="10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2977305" y="1"/>
            <a:ext cx="2277692" cy="434340"/>
          </a:xfrm>
          <a:prstGeom prst="rect">
            <a:avLst/>
          </a:prstGeom>
        </p:spPr>
        <p:txBody>
          <a:bodyPr vert="horz" lIns="79665" tIns="39833" rIns="79665" bIns="39833" rtlCol="0"/>
          <a:lstStyle>
            <a:lvl1pPr algn="r">
              <a:defRPr sz="1000"/>
            </a:lvl1pPr>
          </a:lstStyle>
          <a:p>
            <a:fld id="{2CF91DC8-7C4F-42DE-AB91-11FBC7E7EDB1}" type="datetimeFigureOut">
              <a:rPr lang="de-CH" smtClean="0"/>
              <a:t>07.03.2024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600" y="900000"/>
            <a:ext cx="5065200" cy="285013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9665" tIns="39833" rIns="79665" bIns="39833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525622" y="4126230"/>
            <a:ext cx="4204970" cy="3909060"/>
          </a:xfrm>
          <a:prstGeom prst="rect">
            <a:avLst/>
          </a:prstGeom>
        </p:spPr>
        <p:txBody>
          <a:bodyPr vert="horz" lIns="79665" tIns="39833" rIns="79665" bIns="39833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250953"/>
            <a:ext cx="2277692" cy="434340"/>
          </a:xfrm>
          <a:prstGeom prst="rect">
            <a:avLst/>
          </a:prstGeom>
        </p:spPr>
        <p:txBody>
          <a:bodyPr vert="horz" lIns="79665" tIns="39833" rIns="79665" bIns="39833" rtlCol="0" anchor="b"/>
          <a:lstStyle>
            <a:lvl1pPr algn="l">
              <a:defRPr sz="10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2977305" y="8250953"/>
            <a:ext cx="2277692" cy="434340"/>
          </a:xfrm>
          <a:prstGeom prst="rect">
            <a:avLst/>
          </a:prstGeom>
        </p:spPr>
        <p:txBody>
          <a:bodyPr vert="horz" lIns="79665" tIns="39833" rIns="79665" bIns="39833" rtlCol="0" anchor="b"/>
          <a:lstStyle>
            <a:lvl1pPr algn="r">
              <a:defRPr sz="1000"/>
            </a:lvl1pPr>
          </a:lstStyle>
          <a:p>
            <a:fld id="{0134E788-CE67-4729-BBBB-13856F6916B7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360000"/>
            <a:ext cx="460097" cy="5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5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900113"/>
            <a:ext cx="5065712" cy="2849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Wehrli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Esther</a:t>
            </a:r>
            <a:r>
              <a:rPr lang="de-CH" dirty="0"/>
              <a:t> 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27.02.1966,</a:t>
            </a:r>
            <a:r>
              <a:rPr lang="de-CH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MR </a:t>
            </a:r>
            <a:r>
              <a:rPr lang="de-CH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10.2.2017</a:t>
            </a:r>
          </a:p>
          <a:p>
            <a:endParaRPr lang="de-CH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b="1" dirty="0" smtClean="0"/>
              <a:t>Kommentar: Problemlose rektale Applikation von 240 ml Kontrastmittel, dann Druckgefühl. </a:t>
            </a:r>
            <a:endParaRPr lang="de-CH" dirty="0" smtClean="0"/>
          </a:p>
          <a:p>
            <a:r>
              <a:rPr lang="de-CH" b="1" dirty="0" smtClean="0"/>
              <a:t>Bei digitaler rektaler Untersuchung deutlich verminderter </a:t>
            </a:r>
            <a:r>
              <a:rPr lang="de-CH" b="1" dirty="0" err="1" smtClean="0"/>
              <a:t>Sphinktertonus</a:t>
            </a:r>
            <a:r>
              <a:rPr lang="de-CH" b="1" dirty="0" smtClean="0"/>
              <a:t>. Etwas ausgedünnter aber symmetrisch konfigurierter Beckenboden. In Ruhe bereits offener Analkanal und Rektum-</a:t>
            </a:r>
            <a:r>
              <a:rPr lang="de-CH" b="1" dirty="0" err="1" smtClean="0"/>
              <a:t>deszensus</a:t>
            </a:r>
            <a:r>
              <a:rPr lang="de-CH" b="1" dirty="0" smtClean="0"/>
              <a:t>. Suffizientes Anheben des Beckenbodens. Unter Defäkation Ausbildung eines </a:t>
            </a:r>
            <a:r>
              <a:rPr lang="de-CH" b="1" dirty="0" err="1" smtClean="0"/>
              <a:t>Rek-tumprolaps</a:t>
            </a:r>
            <a:r>
              <a:rPr lang="de-CH" b="1" dirty="0" smtClean="0"/>
              <a:t> mit schweren </a:t>
            </a:r>
            <a:r>
              <a:rPr lang="de-CH" b="1" dirty="0" err="1" smtClean="0"/>
              <a:t>Enterozele</a:t>
            </a:r>
            <a:r>
              <a:rPr lang="de-CH" b="1" dirty="0" smtClean="0"/>
              <a:t>. Moderate Zystozele und moderater Deszensus des </a:t>
            </a:r>
            <a:r>
              <a:rPr lang="de-CH" b="1" dirty="0" err="1" smtClean="0"/>
              <a:t>Schei-dengewölbes</a:t>
            </a:r>
            <a:r>
              <a:rPr lang="de-CH" b="1" dirty="0" smtClean="0"/>
              <a:t>. </a:t>
            </a:r>
            <a:r>
              <a:rPr lang="de-CH" b="1" dirty="0" err="1" smtClean="0"/>
              <a:t>Geringgradige</a:t>
            </a:r>
            <a:r>
              <a:rPr lang="de-CH" b="1" dirty="0" smtClean="0"/>
              <a:t> </a:t>
            </a:r>
            <a:r>
              <a:rPr lang="de-CH" b="1" dirty="0" err="1" smtClean="0"/>
              <a:t>anteriore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. </a:t>
            </a:r>
            <a:endParaRPr lang="de-CH" dirty="0" smtClean="0"/>
          </a:p>
          <a:p>
            <a:r>
              <a:rPr lang="de-CH" b="1" dirty="0" smtClean="0"/>
              <a:t>Antevertierter anteflektierter Uterus. Ovula </a:t>
            </a:r>
            <a:r>
              <a:rPr lang="de-CH" b="1" dirty="0" err="1" smtClean="0"/>
              <a:t>Nabothi</a:t>
            </a:r>
            <a:r>
              <a:rPr lang="de-CH" b="1" dirty="0" smtClean="0"/>
              <a:t>. </a:t>
            </a:r>
            <a:endParaRPr lang="de-CH" dirty="0" smtClean="0"/>
          </a:p>
          <a:p>
            <a:endParaRPr lang="de-CH" b="1" dirty="0" smtClean="0"/>
          </a:p>
          <a:p>
            <a:endParaRPr lang="de-CH" b="1" dirty="0" smtClean="0"/>
          </a:p>
          <a:p>
            <a:endParaRPr lang="de-CH" b="1" dirty="0" smtClean="0"/>
          </a:p>
          <a:p>
            <a:r>
              <a:rPr lang="de-CH" b="1" dirty="0" smtClean="0"/>
              <a:t>BEURTEILUNG </a:t>
            </a:r>
            <a:endParaRPr lang="de-CH" dirty="0" smtClean="0"/>
          </a:p>
          <a:p>
            <a:endParaRPr lang="de-CH" sz="1200" dirty="0" smtClean="0"/>
          </a:p>
          <a:p>
            <a:endParaRPr lang="de-CH" sz="1200" dirty="0" smtClean="0"/>
          </a:p>
          <a:p>
            <a:r>
              <a:rPr lang="de-CH" sz="1200" dirty="0" smtClean="0"/>
              <a:t>Schwere Beckenbodeninsuffizienz </a:t>
            </a:r>
          </a:p>
          <a:p>
            <a:r>
              <a:rPr lang="de-CH" sz="1200" dirty="0" smtClean="0"/>
              <a:t>Beteiligung aller drei Kompartimente </a:t>
            </a:r>
          </a:p>
          <a:p>
            <a:r>
              <a:rPr lang="de-CH" sz="1200" dirty="0" err="1" smtClean="0"/>
              <a:t>Rektumprolaps</a:t>
            </a:r>
            <a:r>
              <a:rPr lang="de-CH" sz="1200" dirty="0" smtClean="0"/>
              <a:t> mit schwerer </a:t>
            </a:r>
            <a:r>
              <a:rPr lang="de-CH" sz="1200" dirty="0" err="1" smtClean="0"/>
              <a:t>Enterozele</a:t>
            </a:r>
            <a:endParaRPr lang="de-CH" sz="1200" dirty="0" smtClean="0"/>
          </a:p>
          <a:p>
            <a:r>
              <a:rPr lang="de-CH" sz="1200" dirty="0" smtClean="0"/>
              <a:t>Moderate Zystozele </a:t>
            </a:r>
          </a:p>
          <a:p>
            <a:r>
              <a:rPr lang="de-CH" sz="1200" dirty="0" smtClean="0"/>
              <a:t>Moderater Deszensus des Scheidengewölbes</a:t>
            </a:r>
          </a:p>
          <a:p>
            <a:r>
              <a:rPr lang="de-CH" sz="1200" dirty="0" err="1" smtClean="0"/>
              <a:t>Geringgradige</a:t>
            </a:r>
            <a:r>
              <a:rPr lang="de-CH" sz="1200" dirty="0" smtClean="0"/>
              <a:t> </a:t>
            </a:r>
            <a:r>
              <a:rPr lang="de-CH" sz="1200" dirty="0" err="1" smtClean="0"/>
              <a:t>anteriore</a:t>
            </a:r>
            <a:r>
              <a:rPr lang="de-CH" sz="1200" dirty="0" smtClean="0"/>
              <a:t> </a:t>
            </a:r>
            <a:r>
              <a:rPr lang="de-CH" sz="1200" dirty="0" err="1" smtClean="0"/>
              <a:t>Rektozele</a:t>
            </a:r>
            <a:endParaRPr lang="de-CH" sz="1200" dirty="0" smtClean="0"/>
          </a:p>
          <a:p>
            <a:endParaRPr lang="de-CH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4E788-CE67-4729-BBBB-13856F6916B7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8217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900113"/>
            <a:ext cx="5065712" cy="2849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Bühler, Paula</a:t>
            </a:r>
            <a:r>
              <a:rPr lang="de-CH" dirty="0"/>
              <a:t> 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21.05.1945</a:t>
            </a:r>
          </a:p>
          <a:p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</a:t>
            </a:r>
            <a:r>
              <a:rPr lang="de-CH" dirty="0"/>
              <a:t> </a:t>
            </a:r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Defäkographie</a:t>
            </a:r>
            <a:r>
              <a:rPr lang="de-CH" dirty="0"/>
              <a:t> 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15.10.2019</a:t>
            </a:r>
            <a:r>
              <a:rPr lang="de-CH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4E788-CE67-4729-BBBB-13856F6916B7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9213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900113"/>
            <a:ext cx="5065712" cy="2849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 smtClean="0"/>
              <a:t>Problemlose rektale Applikation von 250 ml Kontrastmittel. Moderater </a:t>
            </a:r>
            <a:r>
              <a:rPr lang="de-CH" b="1" dirty="0" err="1" smtClean="0"/>
              <a:t>Sphinktertonus</a:t>
            </a:r>
            <a:r>
              <a:rPr lang="de-CH" b="1" dirty="0" smtClean="0"/>
              <a:t>. </a:t>
            </a:r>
            <a:endParaRPr lang="de-CH" dirty="0" smtClean="0"/>
          </a:p>
          <a:p>
            <a:r>
              <a:rPr lang="de-CH" b="1" dirty="0" smtClean="0"/>
              <a:t>Bereits in Ruhe moderater Tiefstand des hinteren Kompartiments sowie geringe </a:t>
            </a:r>
            <a:r>
              <a:rPr lang="de-CH" b="1" dirty="0" err="1" smtClean="0"/>
              <a:t>anteriore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. Während der Kneifversuche suffiziente Anhebung aller drei Kompartimente bei weiterhin geringem rektalen Deszensus sowie geringer </a:t>
            </a:r>
            <a:r>
              <a:rPr lang="de-CH" b="1" dirty="0" err="1" smtClean="0"/>
              <a:t>anteriorer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. Bei Defäkation deutliche Senkung des Beckenbodens mit schwerem rektalen Deszensus sowie moderater </a:t>
            </a:r>
            <a:r>
              <a:rPr lang="de-CH" b="1" dirty="0" err="1" smtClean="0"/>
              <a:t>anteriorer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 mit Eindellung der dorsalen Vaginalwand. Zirkuläre Intussuszeption knapp oberhalb des Analkanals. Kein Nachweis eines </a:t>
            </a:r>
            <a:r>
              <a:rPr lang="de-CH" b="1" dirty="0" err="1" smtClean="0"/>
              <a:t>Rektumprolaps</a:t>
            </a:r>
            <a:r>
              <a:rPr lang="de-CH" b="1" dirty="0" smtClean="0"/>
              <a:t>. </a:t>
            </a:r>
            <a:r>
              <a:rPr lang="de-CH" b="1" dirty="0" err="1" smtClean="0"/>
              <a:t>Schwergradige</a:t>
            </a:r>
            <a:r>
              <a:rPr lang="de-CH" b="1" dirty="0" smtClean="0"/>
              <a:t> Zystozele mit Kompression der Harnblase auf Höhe der Symphyse. Moderater Deszensus des mittleren Kompartiments. </a:t>
            </a:r>
            <a:r>
              <a:rPr lang="de-CH" b="1" dirty="0" err="1" smtClean="0"/>
              <a:t>Schwergradige</a:t>
            </a:r>
            <a:r>
              <a:rPr lang="de-CH" b="1" dirty="0" smtClean="0"/>
              <a:t> </a:t>
            </a:r>
            <a:r>
              <a:rPr lang="de-CH" b="1" dirty="0" err="1" smtClean="0"/>
              <a:t>Enterozele</a:t>
            </a:r>
            <a:r>
              <a:rPr lang="de-CH" b="1" dirty="0" smtClean="0"/>
              <a:t>. Inkomplette Entleerung des Rektums. St. n. Hysterektomie und </a:t>
            </a:r>
            <a:r>
              <a:rPr lang="de-CH" b="1" dirty="0" err="1" smtClean="0"/>
              <a:t>Adnexektomie</a:t>
            </a:r>
            <a:r>
              <a:rPr lang="de-CH" b="1" dirty="0" smtClean="0"/>
              <a:t> beidseits.</a:t>
            </a:r>
            <a:r>
              <a:rPr lang="de-CH" dirty="0" smtClean="0"/>
              <a:t> </a:t>
            </a:r>
          </a:p>
          <a:p>
            <a:endParaRPr lang="de-CH" sz="1200" dirty="0" smtClean="0"/>
          </a:p>
          <a:p>
            <a:endParaRPr lang="de-CH" sz="1200" dirty="0" smtClean="0"/>
          </a:p>
          <a:p>
            <a:endParaRPr lang="de-CH" sz="1200" dirty="0" smtClean="0"/>
          </a:p>
          <a:p>
            <a:r>
              <a:rPr lang="de-CH" sz="1200" dirty="0" smtClean="0"/>
              <a:t>Beckenbodeninsuffizienz mit schwerem rektalen Deszensus und </a:t>
            </a:r>
            <a:r>
              <a:rPr lang="de-CH" sz="1200" dirty="0" err="1" smtClean="0"/>
              <a:t>schwergradiger</a:t>
            </a:r>
            <a:r>
              <a:rPr lang="de-CH" sz="1200" dirty="0" smtClean="0"/>
              <a:t> Zystozele mit Kompression der Harnblase. </a:t>
            </a:r>
          </a:p>
          <a:p>
            <a:r>
              <a:rPr lang="de-CH" sz="1200" dirty="0" smtClean="0"/>
              <a:t>Moderate </a:t>
            </a:r>
            <a:r>
              <a:rPr lang="de-CH" sz="1200" dirty="0" err="1" smtClean="0"/>
              <a:t>anteriore</a:t>
            </a:r>
            <a:r>
              <a:rPr lang="de-CH" sz="1200" dirty="0" smtClean="0"/>
              <a:t> </a:t>
            </a:r>
            <a:r>
              <a:rPr lang="de-CH" sz="1200" dirty="0" err="1" smtClean="0"/>
              <a:t>Rektozele</a:t>
            </a:r>
            <a:r>
              <a:rPr lang="de-CH" sz="1200" dirty="0" smtClean="0"/>
              <a:t>. </a:t>
            </a:r>
          </a:p>
          <a:p>
            <a:r>
              <a:rPr lang="de-CH" sz="1200" dirty="0" smtClean="0"/>
              <a:t>Zirkuläre Intussuszeption ohne Nachweis eines </a:t>
            </a:r>
            <a:r>
              <a:rPr lang="de-CH" sz="1200" dirty="0" err="1" smtClean="0"/>
              <a:t>Rektumprolaps</a:t>
            </a:r>
            <a:r>
              <a:rPr lang="de-CH" sz="1200" dirty="0" smtClean="0"/>
              <a:t>. </a:t>
            </a:r>
            <a:r>
              <a:rPr lang="de-CH" sz="1200" dirty="0" err="1" smtClean="0"/>
              <a:t>Schwergradige</a:t>
            </a:r>
            <a:r>
              <a:rPr lang="de-CH" sz="1200" dirty="0" smtClean="0"/>
              <a:t> </a:t>
            </a:r>
            <a:r>
              <a:rPr lang="de-CH" sz="1200" dirty="0" err="1" smtClean="0"/>
              <a:t>Enterozele</a:t>
            </a:r>
            <a:r>
              <a:rPr lang="de-CH" sz="1200" dirty="0" smtClean="0"/>
              <a:t>. </a:t>
            </a:r>
          </a:p>
          <a:p>
            <a:r>
              <a:rPr lang="de-CH" sz="1200" dirty="0" smtClean="0"/>
              <a:t>Moderater Deszensus des mittleren Kompartiments.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4E788-CE67-4729-BBBB-13856F6916B7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1090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900113"/>
            <a:ext cx="5065712" cy="2849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 smtClean="0"/>
              <a:t>Problemlose rektale Applikation von 250 ml Kontrastmittel. Moderater </a:t>
            </a:r>
            <a:r>
              <a:rPr lang="de-CH" b="1" dirty="0" err="1" smtClean="0"/>
              <a:t>Sphinktertonus</a:t>
            </a:r>
            <a:r>
              <a:rPr lang="de-CH" b="1" dirty="0" smtClean="0"/>
              <a:t>. </a:t>
            </a:r>
            <a:endParaRPr lang="de-CH" dirty="0" smtClean="0"/>
          </a:p>
          <a:p>
            <a:r>
              <a:rPr lang="de-CH" b="1" dirty="0" smtClean="0"/>
              <a:t>Bereits in Ruhe moderater Tiefstand des hinteren Kompartiments sowie geringe </a:t>
            </a:r>
            <a:r>
              <a:rPr lang="de-CH" b="1" dirty="0" err="1" smtClean="0"/>
              <a:t>anteriore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. Während der Kneifversuche suffiziente Anhebung aller drei Kompartimente bei weiterhin geringem rektalen Deszensus sowie geringer </a:t>
            </a:r>
            <a:r>
              <a:rPr lang="de-CH" b="1" dirty="0" err="1" smtClean="0"/>
              <a:t>anteriorer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. Bei Defäkation deutliche Senkung des Beckenbodens mit schwerem rektalen Deszensus sowie moderater </a:t>
            </a:r>
            <a:r>
              <a:rPr lang="de-CH" b="1" dirty="0" err="1" smtClean="0"/>
              <a:t>anteriorer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 mit Eindellung der dorsalen Vaginalwand. Zirkuläre Intussuszeption knapp oberhalb des Analkanals. Kein Nachweis eines </a:t>
            </a:r>
            <a:r>
              <a:rPr lang="de-CH" b="1" dirty="0" err="1" smtClean="0"/>
              <a:t>Rektumprolaps</a:t>
            </a:r>
            <a:r>
              <a:rPr lang="de-CH" b="1" dirty="0" smtClean="0"/>
              <a:t>. </a:t>
            </a:r>
            <a:r>
              <a:rPr lang="de-CH" b="1" dirty="0" err="1" smtClean="0"/>
              <a:t>Schwergradige</a:t>
            </a:r>
            <a:r>
              <a:rPr lang="de-CH" b="1" dirty="0" smtClean="0"/>
              <a:t> Zystozele mit Kompression der Harnblase auf Höhe der Symphyse. Moderater Deszensus des mittleren Kompartiments. </a:t>
            </a:r>
            <a:r>
              <a:rPr lang="de-CH" b="1" dirty="0" err="1" smtClean="0"/>
              <a:t>Schwergradige</a:t>
            </a:r>
            <a:r>
              <a:rPr lang="de-CH" b="1" dirty="0" smtClean="0"/>
              <a:t> </a:t>
            </a:r>
            <a:r>
              <a:rPr lang="de-CH" b="1" dirty="0" err="1" smtClean="0"/>
              <a:t>Enterozele</a:t>
            </a:r>
            <a:r>
              <a:rPr lang="de-CH" b="1" dirty="0" smtClean="0"/>
              <a:t>. Inkomplette Entleerung des Rektums. St. n. Hysterektomie und </a:t>
            </a:r>
            <a:r>
              <a:rPr lang="de-CH" b="1" dirty="0" err="1" smtClean="0"/>
              <a:t>Adnexektomie</a:t>
            </a:r>
            <a:r>
              <a:rPr lang="de-CH" b="1" dirty="0" smtClean="0"/>
              <a:t> beidseits.</a:t>
            </a:r>
            <a:r>
              <a:rPr lang="de-CH" dirty="0" smtClean="0"/>
              <a:t> </a:t>
            </a:r>
          </a:p>
          <a:p>
            <a:endParaRPr lang="de-CH" sz="1200" dirty="0" smtClean="0"/>
          </a:p>
          <a:p>
            <a:endParaRPr lang="de-CH" sz="1200" dirty="0" smtClean="0"/>
          </a:p>
          <a:p>
            <a:endParaRPr lang="de-CH" sz="1200" dirty="0" smtClean="0"/>
          </a:p>
          <a:p>
            <a:r>
              <a:rPr lang="de-CH" sz="1200" dirty="0" smtClean="0"/>
              <a:t>Beckenbodeninsuffizienz mit schwerem rektalen Deszensus und </a:t>
            </a:r>
            <a:r>
              <a:rPr lang="de-CH" sz="1200" dirty="0" err="1" smtClean="0"/>
              <a:t>schwergradiger</a:t>
            </a:r>
            <a:r>
              <a:rPr lang="de-CH" sz="1200" dirty="0" smtClean="0"/>
              <a:t> Zystozele mit Kompression der Harnblase. </a:t>
            </a:r>
          </a:p>
          <a:p>
            <a:r>
              <a:rPr lang="de-CH" sz="1200" dirty="0" smtClean="0"/>
              <a:t>Moderate </a:t>
            </a:r>
            <a:r>
              <a:rPr lang="de-CH" sz="1200" dirty="0" err="1" smtClean="0"/>
              <a:t>anteriore</a:t>
            </a:r>
            <a:r>
              <a:rPr lang="de-CH" sz="1200" dirty="0" smtClean="0"/>
              <a:t> </a:t>
            </a:r>
            <a:r>
              <a:rPr lang="de-CH" sz="1200" dirty="0" err="1" smtClean="0"/>
              <a:t>Rektozele</a:t>
            </a:r>
            <a:r>
              <a:rPr lang="de-CH" sz="1200" dirty="0" smtClean="0"/>
              <a:t>. </a:t>
            </a:r>
          </a:p>
          <a:p>
            <a:r>
              <a:rPr lang="de-CH" sz="1200" dirty="0" smtClean="0"/>
              <a:t>Zirkuläre Intussuszeption ohne Nachweis eines </a:t>
            </a:r>
            <a:r>
              <a:rPr lang="de-CH" sz="1200" dirty="0" err="1" smtClean="0"/>
              <a:t>Rektumprolaps</a:t>
            </a:r>
            <a:r>
              <a:rPr lang="de-CH" sz="1200" dirty="0" smtClean="0"/>
              <a:t>. </a:t>
            </a:r>
            <a:r>
              <a:rPr lang="de-CH" sz="1200" dirty="0" err="1" smtClean="0"/>
              <a:t>Schwergradige</a:t>
            </a:r>
            <a:r>
              <a:rPr lang="de-CH" sz="1200" dirty="0" smtClean="0"/>
              <a:t> </a:t>
            </a:r>
            <a:r>
              <a:rPr lang="de-CH" sz="1200" dirty="0" err="1" smtClean="0"/>
              <a:t>Enterozele</a:t>
            </a:r>
            <a:r>
              <a:rPr lang="de-CH" sz="1200" dirty="0" smtClean="0"/>
              <a:t>. </a:t>
            </a:r>
          </a:p>
          <a:p>
            <a:r>
              <a:rPr lang="de-CH" sz="1200" dirty="0" smtClean="0"/>
              <a:t>Moderater Deszensus des mittleren Kompartiments.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4E788-CE67-4729-BBBB-13856F6916B7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1490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900113"/>
            <a:ext cx="5065712" cy="2849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 smtClean="0"/>
              <a:t>Problemlose rektale Applikation von 250 ml Kontrastmittel. Moderater </a:t>
            </a:r>
            <a:r>
              <a:rPr lang="de-CH" b="1" dirty="0" err="1" smtClean="0"/>
              <a:t>Sphinktertonus</a:t>
            </a:r>
            <a:r>
              <a:rPr lang="de-CH" b="1" dirty="0" smtClean="0"/>
              <a:t>. </a:t>
            </a:r>
            <a:endParaRPr lang="de-CH" dirty="0" smtClean="0"/>
          </a:p>
          <a:p>
            <a:r>
              <a:rPr lang="de-CH" b="1" dirty="0" smtClean="0"/>
              <a:t>Bereits in Ruhe moderater Tiefstand des hinteren Kompartiments sowie geringe </a:t>
            </a:r>
            <a:r>
              <a:rPr lang="de-CH" b="1" dirty="0" err="1" smtClean="0"/>
              <a:t>anteriore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. Während der Kneifversuche suffiziente Anhebung aller drei Kompartimente bei weiterhin geringem rektalen Deszensus sowie geringer </a:t>
            </a:r>
            <a:r>
              <a:rPr lang="de-CH" b="1" dirty="0" err="1" smtClean="0"/>
              <a:t>anteriorer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. Bei Defäkation deutliche Senkung des Beckenbodens mit schwerem rektalen Deszensus sowie moderater </a:t>
            </a:r>
            <a:r>
              <a:rPr lang="de-CH" b="1" dirty="0" err="1" smtClean="0"/>
              <a:t>anteriorer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 mit Eindellung der dorsalen Vaginalwand. Zirkuläre Intussuszeption knapp oberhalb des Analkanals. Kein Nachweis eines </a:t>
            </a:r>
            <a:r>
              <a:rPr lang="de-CH" b="1" dirty="0" err="1" smtClean="0"/>
              <a:t>Rektumprolaps</a:t>
            </a:r>
            <a:r>
              <a:rPr lang="de-CH" b="1" dirty="0" smtClean="0"/>
              <a:t>. </a:t>
            </a:r>
            <a:r>
              <a:rPr lang="de-CH" b="1" dirty="0" err="1" smtClean="0"/>
              <a:t>Schwergradige</a:t>
            </a:r>
            <a:r>
              <a:rPr lang="de-CH" b="1" dirty="0" smtClean="0"/>
              <a:t> Zystozele mit Kompression der Harnblase auf Höhe der Symphyse. Moderater Deszensus des mittleren Kompartiments. </a:t>
            </a:r>
            <a:r>
              <a:rPr lang="de-CH" b="1" dirty="0" err="1" smtClean="0"/>
              <a:t>Schwergradige</a:t>
            </a:r>
            <a:r>
              <a:rPr lang="de-CH" b="1" dirty="0" smtClean="0"/>
              <a:t> </a:t>
            </a:r>
            <a:r>
              <a:rPr lang="de-CH" b="1" dirty="0" err="1" smtClean="0"/>
              <a:t>Enterozele</a:t>
            </a:r>
            <a:r>
              <a:rPr lang="de-CH" b="1" dirty="0" smtClean="0"/>
              <a:t>. Inkomplette Entleerung des Rektums. St. n. Hysterektomie und </a:t>
            </a:r>
            <a:r>
              <a:rPr lang="de-CH" b="1" dirty="0" err="1" smtClean="0"/>
              <a:t>Adnexektomie</a:t>
            </a:r>
            <a:r>
              <a:rPr lang="de-CH" b="1" dirty="0" smtClean="0"/>
              <a:t> beidseits.</a:t>
            </a:r>
            <a:r>
              <a:rPr lang="de-CH" dirty="0" smtClean="0"/>
              <a:t> </a:t>
            </a:r>
          </a:p>
          <a:p>
            <a:endParaRPr lang="de-CH" sz="1200" dirty="0" smtClean="0"/>
          </a:p>
          <a:p>
            <a:endParaRPr lang="de-CH" sz="1200" dirty="0" smtClean="0"/>
          </a:p>
          <a:p>
            <a:endParaRPr lang="de-CH" sz="1200" dirty="0" smtClean="0"/>
          </a:p>
          <a:p>
            <a:r>
              <a:rPr lang="de-CH" sz="1200" dirty="0" smtClean="0"/>
              <a:t>Beckenbodeninsuffizienz mit schwerem rektalen Deszensus und </a:t>
            </a:r>
            <a:r>
              <a:rPr lang="de-CH" sz="1200" dirty="0" err="1" smtClean="0"/>
              <a:t>schwergradiger</a:t>
            </a:r>
            <a:r>
              <a:rPr lang="de-CH" sz="1200" dirty="0" smtClean="0"/>
              <a:t> Zystozele mit Kompression der Harnblase. </a:t>
            </a:r>
          </a:p>
          <a:p>
            <a:r>
              <a:rPr lang="de-CH" sz="1200" dirty="0" smtClean="0"/>
              <a:t>Moderate </a:t>
            </a:r>
            <a:r>
              <a:rPr lang="de-CH" sz="1200" dirty="0" err="1" smtClean="0"/>
              <a:t>anteriore</a:t>
            </a:r>
            <a:r>
              <a:rPr lang="de-CH" sz="1200" dirty="0" smtClean="0"/>
              <a:t> </a:t>
            </a:r>
            <a:r>
              <a:rPr lang="de-CH" sz="1200" dirty="0" err="1" smtClean="0"/>
              <a:t>Rektozele</a:t>
            </a:r>
            <a:r>
              <a:rPr lang="de-CH" sz="1200" dirty="0" smtClean="0"/>
              <a:t>. </a:t>
            </a:r>
          </a:p>
          <a:p>
            <a:r>
              <a:rPr lang="de-CH" sz="1200" dirty="0" smtClean="0"/>
              <a:t>Zirkuläre Intussuszeption ohne Nachweis eines </a:t>
            </a:r>
            <a:r>
              <a:rPr lang="de-CH" sz="1200" dirty="0" err="1" smtClean="0"/>
              <a:t>Rektumprolaps</a:t>
            </a:r>
            <a:r>
              <a:rPr lang="de-CH" sz="1200" dirty="0" smtClean="0"/>
              <a:t>. </a:t>
            </a:r>
            <a:r>
              <a:rPr lang="de-CH" sz="1200" dirty="0" err="1" smtClean="0"/>
              <a:t>Schwergradige</a:t>
            </a:r>
            <a:r>
              <a:rPr lang="de-CH" sz="1200" dirty="0" smtClean="0"/>
              <a:t> </a:t>
            </a:r>
            <a:r>
              <a:rPr lang="de-CH" sz="1200" dirty="0" err="1" smtClean="0"/>
              <a:t>Enterozele</a:t>
            </a:r>
            <a:r>
              <a:rPr lang="de-CH" sz="1200" dirty="0" smtClean="0"/>
              <a:t>. </a:t>
            </a:r>
          </a:p>
          <a:p>
            <a:r>
              <a:rPr lang="de-CH" sz="1200" dirty="0" smtClean="0"/>
              <a:t>Moderater Deszensus des mittleren Kompartiments.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4E788-CE67-4729-BBBB-13856F6916B7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5655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900113"/>
            <a:ext cx="5065712" cy="2849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 smtClean="0"/>
              <a:t>Problemlose rektale Applikation von 250 ml Kontrastmittel. Moderater </a:t>
            </a:r>
            <a:r>
              <a:rPr lang="de-CH" b="1" dirty="0" err="1" smtClean="0"/>
              <a:t>Sphinktertonus</a:t>
            </a:r>
            <a:r>
              <a:rPr lang="de-CH" b="1" dirty="0" smtClean="0"/>
              <a:t>. </a:t>
            </a:r>
            <a:endParaRPr lang="de-CH" dirty="0" smtClean="0"/>
          </a:p>
          <a:p>
            <a:r>
              <a:rPr lang="de-CH" b="1" dirty="0" smtClean="0"/>
              <a:t>Bereits in Ruhe moderater Tiefstand des hinteren Kompartiments sowie geringe </a:t>
            </a:r>
            <a:r>
              <a:rPr lang="de-CH" b="1" dirty="0" err="1" smtClean="0"/>
              <a:t>anteriore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. Während der Kneifversuche suffiziente Anhebung aller drei Kompartimente bei weiterhin geringem rektalen Deszensus sowie geringer </a:t>
            </a:r>
            <a:r>
              <a:rPr lang="de-CH" b="1" dirty="0" err="1" smtClean="0"/>
              <a:t>anteriorer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. Bei Defäkation deutliche Senkung des Beckenbodens mit schwerem rektalen Deszensus sowie moderater </a:t>
            </a:r>
            <a:r>
              <a:rPr lang="de-CH" b="1" dirty="0" err="1" smtClean="0"/>
              <a:t>anteriorer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 mit Eindellung der dorsalen Vaginalwand. Zirkuläre Intussuszeption knapp oberhalb des Analkanals. Kein Nachweis eines </a:t>
            </a:r>
            <a:r>
              <a:rPr lang="de-CH" b="1" dirty="0" err="1" smtClean="0"/>
              <a:t>Rektumprolaps</a:t>
            </a:r>
            <a:r>
              <a:rPr lang="de-CH" b="1" dirty="0" smtClean="0"/>
              <a:t>. </a:t>
            </a:r>
            <a:r>
              <a:rPr lang="de-CH" b="1" dirty="0" err="1" smtClean="0"/>
              <a:t>Schwergradige</a:t>
            </a:r>
            <a:r>
              <a:rPr lang="de-CH" b="1" dirty="0" smtClean="0"/>
              <a:t> Zystozele mit Kompression der Harnblase auf Höhe der Symphyse. Moderater Deszensus des mittleren Kompartiments. </a:t>
            </a:r>
            <a:r>
              <a:rPr lang="de-CH" b="1" dirty="0" err="1" smtClean="0"/>
              <a:t>Schwergradige</a:t>
            </a:r>
            <a:r>
              <a:rPr lang="de-CH" b="1" dirty="0" smtClean="0"/>
              <a:t> </a:t>
            </a:r>
            <a:r>
              <a:rPr lang="de-CH" b="1" dirty="0" err="1" smtClean="0"/>
              <a:t>Enterozele</a:t>
            </a:r>
            <a:r>
              <a:rPr lang="de-CH" b="1" dirty="0" smtClean="0"/>
              <a:t>. Inkomplette Entleerung des Rektums. St. n. Hysterektomie und </a:t>
            </a:r>
            <a:r>
              <a:rPr lang="de-CH" b="1" dirty="0" err="1" smtClean="0"/>
              <a:t>Adnexektomie</a:t>
            </a:r>
            <a:r>
              <a:rPr lang="de-CH" b="1" dirty="0" smtClean="0"/>
              <a:t> beidseits.</a:t>
            </a:r>
            <a:r>
              <a:rPr lang="de-CH" dirty="0" smtClean="0"/>
              <a:t> </a:t>
            </a:r>
          </a:p>
          <a:p>
            <a:endParaRPr lang="de-CH" sz="1200" dirty="0" smtClean="0"/>
          </a:p>
          <a:p>
            <a:endParaRPr lang="de-CH" sz="1200" dirty="0" smtClean="0"/>
          </a:p>
          <a:p>
            <a:endParaRPr lang="de-CH" sz="1200" dirty="0" smtClean="0"/>
          </a:p>
          <a:p>
            <a:r>
              <a:rPr lang="de-CH" sz="1200" dirty="0" smtClean="0"/>
              <a:t>Beckenbodeninsuffizienz mit schwerem rektalen Deszensus und </a:t>
            </a:r>
            <a:r>
              <a:rPr lang="de-CH" sz="1200" dirty="0" err="1" smtClean="0"/>
              <a:t>schwergradiger</a:t>
            </a:r>
            <a:r>
              <a:rPr lang="de-CH" sz="1200" dirty="0" smtClean="0"/>
              <a:t> Zystozele mit Kompression der Harnblase. </a:t>
            </a:r>
          </a:p>
          <a:p>
            <a:r>
              <a:rPr lang="de-CH" sz="1200" dirty="0" smtClean="0"/>
              <a:t>Moderate </a:t>
            </a:r>
            <a:r>
              <a:rPr lang="de-CH" sz="1200" dirty="0" err="1" smtClean="0"/>
              <a:t>anteriore</a:t>
            </a:r>
            <a:r>
              <a:rPr lang="de-CH" sz="1200" dirty="0" smtClean="0"/>
              <a:t> </a:t>
            </a:r>
            <a:r>
              <a:rPr lang="de-CH" sz="1200" dirty="0" err="1" smtClean="0"/>
              <a:t>Rektozele</a:t>
            </a:r>
            <a:r>
              <a:rPr lang="de-CH" sz="1200" dirty="0" smtClean="0"/>
              <a:t>. </a:t>
            </a:r>
          </a:p>
          <a:p>
            <a:r>
              <a:rPr lang="de-CH" sz="1200" dirty="0" smtClean="0"/>
              <a:t>Zirkuläre Intussuszeption ohne Nachweis eines </a:t>
            </a:r>
            <a:r>
              <a:rPr lang="de-CH" sz="1200" dirty="0" err="1" smtClean="0"/>
              <a:t>Rektumprolaps</a:t>
            </a:r>
            <a:r>
              <a:rPr lang="de-CH" sz="1200" dirty="0" smtClean="0"/>
              <a:t>. </a:t>
            </a:r>
            <a:r>
              <a:rPr lang="de-CH" sz="1200" dirty="0" err="1" smtClean="0"/>
              <a:t>Schwergradige</a:t>
            </a:r>
            <a:r>
              <a:rPr lang="de-CH" sz="1200" dirty="0" smtClean="0"/>
              <a:t> </a:t>
            </a:r>
            <a:r>
              <a:rPr lang="de-CH" sz="1200" dirty="0" err="1" smtClean="0"/>
              <a:t>Enterozele</a:t>
            </a:r>
            <a:r>
              <a:rPr lang="de-CH" sz="1200" dirty="0" smtClean="0"/>
              <a:t>. </a:t>
            </a:r>
          </a:p>
          <a:p>
            <a:r>
              <a:rPr lang="de-CH" sz="1200" dirty="0" smtClean="0"/>
              <a:t>Moderater Deszensus des mittleren Kompartiments.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4E788-CE67-4729-BBBB-13856F6916B7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8202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900113"/>
            <a:ext cx="5065712" cy="2849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4E788-CE67-4729-BBBB-13856F6916B7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371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900113"/>
            <a:ext cx="5065712" cy="2849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 smtClean="0"/>
              <a:t>Kommentar: Problemlose rektale Applikation von 240 ml Kontrastmittel, dann Druckgefühl. </a:t>
            </a:r>
            <a:endParaRPr lang="de-CH" dirty="0" smtClean="0"/>
          </a:p>
          <a:p>
            <a:r>
              <a:rPr lang="de-CH" b="1" dirty="0" smtClean="0"/>
              <a:t>Bei digitaler rektaler Untersuchung deutlich verminderter </a:t>
            </a:r>
            <a:r>
              <a:rPr lang="de-CH" b="1" dirty="0" err="1" smtClean="0"/>
              <a:t>Sphinktertonus</a:t>
            </a:r>
            <a:r>
              <a:rPr lang="de-CH" b="1" dirty="0" smtClean="0"/>
              <a:t>. Etwas ausgedünnter aber symmetrisch konfigurierter Beckenboden. In Ruhe bereits offener Analkanal und Rektum-</a:t>
            </a:r>
            <a:r>
              <a:rPr lang="de-CH" b="1" dirty="0" err="1" smtClean="0"/>
              <a:t>deszensus</a:t>
            </a:r>
            <a:r>
              <a:rPr lang="de-CH" b="1" dirty="0" smtClean="0"/>
              <a:t>. Suffizientes Anheben des Beckenbodens. Unter Defäkation Ausbildung eines </a:t>
            </a:r>
            <a:r>
              <a:rPr lang="de-CH" b="1" dirty="0" err="1" smtClean="0"/>
              <a:t>Rek-tumprolaps</a:t>
            </a:r>
            <a:r>
              <a:rPr lang="de-CH" b="1" dirty="0" smtClean="0"/>
              <a:t> mit schweren </a:t>
            </a:r>
            <a:r>
              <a:rPr lang="de-CH" b="1" dirty="0" err="1" smtClean="0"/>
              <a:t>Enterozele</a:t>
            </a:r>
            <a:r>
              <a:rPr lang="de-CH" b="1" dirty="0" smtClean="0"/>
              <a:t>. Moderate Zystozele und moderater Deszensus des </a:t>
            </a:r>
            <a:r>
              <a:rPr lang="de-CH" b="1" dirty="0" err="1" smtClean="0"/>
              <a:t>Schei-dengewölbes</a:t>
            </a:r>
            <a:r>
              <a:rPr lang="de-CH" b="1" dirty="0" smtClean="0"/>
              <a:t>. </a:t>
            </a:r>
            <a:r>
              <a:rPr lang="de-CH" b="1" dirty="0" err="1" smtClean="0"/>
              <a:t>Geringgradige</a:t>
            </a:r>
            <a:r>
              <a:rPr lang="de-CH" b="1" dirty="0" smtClean="0"/>
              <a:t> </a:t>
            </a:r>
            <a:r>
              <a:rPr lang="de-CH" b="1" dirty="0" err="1" smtClean="0"/>
              <a:t>anteriore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. </a:t>
            </a:r>
            <a:endParaRPr lang="de-CH" dirty="0" smtClean="0"/>
          </a:p>
          <a:p>
            <a:r>
              <a:rPr lang="de-CH" b="1" dirty="0" smtClean="0"/>
              <a:t>Antevertierter anteflektierter Uterus. Ovula </a:t>
            </a:r>
            <a:r>
              <a:rPr lang="de-CH" b="1" dirty="0" err="1" smtClean="0"/>
              <a:t>Nabothi</a:t>
            </a:r>
            <a:r>
              <a:rPr lang="de-CH" b="1" dirty="0" smtClean="0"/>
              <a:t>. </a:t>
            </a:r>
            <a:endParaRPr lang="de-CH" dirty="0" smtClean="0"/>
          </a:p>
          <a:p>
            <a:endParaRPr lang="de-CH" b="1" dirty="0" smtClean="0"/>
          </a:p>
          <a:p>
            <a:endParaRPr lang="de-CH" b="1" dirty="0" smtClean="0"/>
          </a:p>
          <a:p>
            <a:endParaRPr lang="de-CH" b="1" dirty="0" smtClean="0"/>
          </a:p>
          <a:p>
            <a:r>
              <a:rPr lang="de-CH" b="1" dirty="0" smtClean="0"/>
              <a:t>BEURTEILUNG </a:t>
            </a:r>
            <a:endParaRPr lang="de-CH" dirty="0" smtClean="0"/>
          </a:p>
          <a:p>
            <a:endParaRPr lang="de-CH" sz="1200" dirty="0" smtClean="0"/>
          </a:p>
          <a:p>
            <a:endParaRPr lang="de-CH" sz="1200" dirty="0" smtClean="0"/>
          </a:p>
          <a:p>
            <a:r>
              <a:rPr lang="de-CH" sz="1200" dirty="0" smtClean="0"/>
              <a:t>Schwere Beckenbodeninsuffizienz </a:t>
            </a:r>
          </a:p>
          <a:p>
            <a:r>
              <a:rPr lang="de-CH" sz="1200" dirty="0" smtClean="0"/>
              <a:t>Beteiligung aller drei Kompartimente </a:t>
            </a:r>
          </a:p>
          <a:p>
            <a:r>
              <a:rPr lang="de-CH" sz="1200" dirty="0" err="1" smtClean="0"/>
              <a:t>Rektumprolaps</a:t>
            </a:r>
            <a:r>
              <a:rPr lang="de-CH" sz="1200" dirty="0" smtClean="0"/>
              <a:t> mit schwerer </a:t>
            </a:r>
            <a:r>
              <a:rPr lang="de-CH" sz="1200" dirty="0" err="1" smtClean="0"/>
              <a:t>Enterozele</a:t>
            </a:r>
            <a:endParaRPr lang="de-CH" sz="1200" dirty="0" smtClean="0"/>
          </a:p>
          <a:p>
            <a:r>
              <a:rPr lang="de-CH" sz="1200" dirty="0" smtClean="0"/>
              <a:t>Moderate Zystozele </a:t>
            </a:r>
          </a:p>
          <a:p>
            <a:r>
              <a:rPr lang="de-CH" sz="1200" dirty="0" smtClean="0"/>
              <a:t>Moderater Deszensus des Scheidengewölbes</a:t>
            </a:r>
          </a:p>
          <a:p>
            <a:r>
              <a:rPr lang="de-CH" sz="1200" dirty="0" err="1" smtClean="0"/>
              <a:t>Geringgradige</a:t>
            </a:r>
            <a:r>
              <a:rPr lang="de-CH" sz="1200" dirty="0" smtClean="0"/>
              <a:t> </a:t>
            </a:r>
            <a:r>
              <a:rPr lang="de-CH" sz="1200" dirty="0" err="1" smtClean="0"/>
              <a:t>anteriore</a:t>
            </a:r>
            <a:r>
              <a:rPr lang="de-CH" sz="1200" dirty="0" smtClean="0"/>
              <a:t> </a:t>
            </a:r>
            <a:r>
              <a:rPr lang="de-CH" sz="1200" dirty="0" err="1" smtClean="0"/>
              <a:t>Rektozele</a:t>
            </a:r>
            <a:endParaRPr lang="de-CH" sz="1200" dirty="0" smtClean="0"/>
          </a:p>
          <a:p>
            <a:endParaRPr lang="de-CH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4E788-CE67-4729-BBBB-13856F6916B7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7504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900113"/>
            <a:ext cx="5065712" cy="2849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 smtClean="0"/>
              <a:t>Kommentar: Problemlose rektale Applikation von 240 ml Kontrastmittel, dann Druckgefühl. </a:t>
            </a:r>
            <a:endParaRPr lang="de-CH" dirty="0" smtClean="0"/>
          </a:p>
          <a:p>
            <a:r>
              <a:rPr lang="de-CH" b="1" dirty="0" smtClean="0"/>
              <a:t>Bei digitaler rektaler Untersuchung deutlich verminderter </a:t>
            </a:r>
            <a:r>
              <a:rPr lang="de-CH" b="1" dirty="0" err="1" smtClean="0"/>
              <a:t>Sphinktertonus</a:t>
            </a:r>
            <a:r>
              <a:rPr lang="de-CH" b="1" dirty="0" smtClean="0"/>
              <a:t>. Etwas ausgedünnter aber symmetrisch konfigurierter Beckenboden. In Ruhe bereits offener Analkanal und Rektum-</a:t>
            </a:r>
            <a:r>
              <a:rPr lang="de-CH" b="1" dirty="0" err="1" smtClean="0"/>
              <a:t>deszensus</a:t>
            </a:r>
            <a:r>
              <a:rPr lang="de-CH" b="1" dirty="0" smtClean="0"/>
              <a:t>. Suffizientes Anheben des Beckenbodens. Unter Defäkation Ausbildung eines </a:t>
            </a:r>
            <a:r>
              <a:rPr lang="de-CH" b="1" dirty="0" err="1" smtClean="0"/>
              <a:t>Rek-tumprolaps</a:t>
            </a:r>
            <a:r>
              <a:rPr lang="de-CH" b="1" dirty="0" smtClean="0"/>
              <a:t> mit schweren </a:t>
            </a:r>
            <a:r>
              <a:rPr lang="de-CH" b="1" dirty="0" err="1" smtClean="0"/>
              <a:t>Enterozele</a:t>
            </a:r>
            <a:r>
              <a:rPr lang="de-CH" b="1" dirty="0" smtClean="0"/>
              <a:t>. Moderate Zystozele und moderater Deszensus des </a:t>
            </a:r>
            <a:r>
              <a:rPr lang="de-CH" b="1" dirty="0" err="1" smtClean="0"/>
              <a:t>Schei-dengewölbes</a:t>
            </a:r>
            <a:r>
              <a:rPr lang="de-CH" b="1" dirty="0" smtClean="0"/>
              <a:t>. </a:t>
            </a:r>
            <a:r>
              <a:rPr lang="de-CH" b="1" dirty="0" err="1" smtClean="0"/>
              <a:t>Geringgradige</a:t>
            </a:r>
            <a:r>
              <a:rPr lang="de-CH" b="1" dirty="0" smtClean="0"/>
              <a:t> </a:t>
            </a:r>
            <a:r>
              <a:rPr lang="de-CH" b="1" dirty="0" err="1" smtClean="0"/>
              <a:t>anteriore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. </a:t>
            </a:r>
            <a:endParaRPr lang="de-CH" dirty="0" smtClean="0"/>
          </a:p>
          <a:p>
            <a:r>
              <a:rPr lang="de-CH" b="1" dirty="0" smtClean="0"/>
              <a:t>Antevertierter anteflektierter Uterus. Ovula </a:t>
            </a:r>
            <a:r>
              <a:rPr lang="de-CH" b="1" dirty="0" err="1" smtClean="0"/>
              <a:t>Nabothi</a:t>
            </a:r>
            <a:r>
              <a:rPr lang="de-CH" b="1" dirty="0" smtClean="0"/>
              <a:t>. </a:t>
            </a:r>
            <a:endParaRPr lang="de-CH" dirty="0" smtClean="0"/>
          </a:p>
          <a:p>
            <a:endParaRPr lang="de-CH" b="1" dirty="0" smtClean="0"/>
          </a:p>
          <a:p>
            <a:endParaRPr lang="de-CH" b="1" dirty="0" smtClean="0"/>
          </a:p>
          <a:p>
            <a:endParaRPr lang="de-CH" b="1" dirty="0" smtClean="0"/>
          </a:p>
          <a:p>
            <a:r>
              <a:rPr lang="de-CH" b="1" dirty="0" smtClean="0"/>
              <a:t>BEURTEILUNG </a:t>
            </a:r>
            <a:endParaRPr lang="de-CH" dirty="0" smtClean="0"/>
          </a:p>
          <a:p>
            <a:endParaRPr lang="de-CH" sz="1200" dirty="0" smtClean="0"/>
          </a:p>
          <a:p>
            <a:endParaRPr lang="de-CH" sz="1200" dirty="0" smtClean="0"/>
          </a:p>
          <a:p>
            <a:r>
              <a:rPr lang="de-CH" sz="1200" dirty="0" smtClean="0"/>
              <a:t>Schwere Beckenbodeninsuffizienz </a:t>
            </a:r>
          </a:p>
          <a:p>
            <a:r>
              <a:rPr lang="de-CH" sz="1200" dirty="0" smtClean="0"/>
              <a:t>Beteiligung aller drei Kompartimente </a:t>
            </a:r>
          </a:p>
          <a:p>
            <a:r>
              <a:rPr lang="de-CH" sz="1200" dirty="0" err="1" smtClean="0"/>
              <a:t>Rektumprolaps</a:t>
            </a:r>
            <a:r>
              <a:rPr lang="de-CH" sz="1200" dirty="0" smtClean="0"/>
              <a:t> mit schwerer </a:t>
            </a:r>
            <a:r>
              <a:rPr lang="de-CH" sz="1200" dirty="0" err="1" smtClean="0"/>
              <a:t>Enterozele</a:t>
            </a:r>
            <a:endParaRPr lang="de-CH" sz="1200" dirty="0" smtClean="0"/>
          </a:p>
          <a:p>
            <a:r>
              <a:rPr lang="de-CH" sz="1200" dirty="0" smtClean="0"/>
              <a:t>Moderate Zystozele </a:t>
            </a:r>
          </a:p>
          <a:p>
            <a:r>
              <a:rPr lang="de-CH" sz="1200" dirty="0" smtClean="0"/>
              <a:t>Moderater Deszensus des Scheidengewölbes</a:t>
            </a:r>
          </a:p>
          <a:p>
            <a:r>
              <a:rPr lang="de-CH" sz="1200" dirty="0" err="1" smtClean="0"/>
              <a:t>Geringgradige</a:t>
            </a:r>
            <a:r>
              <a:rPr lang="de-CH" sz="1200" dirty="0" smtClean="0"/>
              <a:t> </a:t>
            </a:r>
            <a:r>
              <a:rPr lang="de-CH" sz="1200" dirty="0" err="1" smtClean="0"/>
              <a:t>anteriore</a:t>
            </a:r>
            <a:r>
              <a:rPr lang="de-CH" sz="1200" dirty="0" smtClean="0"/>
              <a:t> </a:t>
            </a:r>
            <a:r>
              <a:rPr lang="de-CH" sz="1200" dirty="0" err="1" smtClean="0"/>
              <a:t>Rektozele</a:t>
            </a:r>
            <a:endParaRPr lang="de-CH" sz="1200" dirty="0" smtClean="0"/>
          </a:p>
          <a:p>
            <a:endParaRPr lang="de-CH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4E788-CE67-4729-BBBB-13856F6916B7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1458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900113"/>
            <a:ext cx="5065712" cy="2849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 smtClean="0"/>
              <a:t>Kommentar: Problemlose rektale Applikation von 240 ml Kontrastmittel, dann Druckgefühl. </a:t>
            </a:r>
            <a:endParaRPr lang="de-CH" dirty="0" smtClean="0"/>
          </a:p>
          <a:p>
            <a:r>
              <a:rPr lang="de-CH" b="1" dirty="0" smtClean="0"/>
              <a:t>Bei digitaler rektaler Untersuchung deutlich verminderter </a:t>
            </a:r>
            <a:r>
              <a:rPr lang="de-CH" b="1" dirty="0" err="1" smtClean="0"/>
              <a:t>Sphinktertonus</a:t>
            </a:r>
            <a:r>
              <a:rPr lang="de-CH" b="1" dirty="0" smtClean="0"/>
              <a:t>. Etwas ausgedünnter aber symmetrisch konfigurierter Beckenboden. In Ruhe bereits offener Analkanal und Rektum-</a:t>
            </a:r>
            <a:r>
              <a:rPr lang="de-CH" b="1" dirty="0" err="1" smtClean="0"/>
              <a:t>deszensus</a:t>
            </a:r>
            <a:r>
              <a:rPr lang="de-CH" b="1" dirty="0" smtClean="0"/>
              <a:t>. Suffizientes Anheben des Beckenbodens. Unter Defäkation Ausbildung eines </a:t>
            </a:r>
            <a:r>
              <a:rPr lang="de-CH" b="1" dirty="0" err="1" smtClean="0"/>
              <a:t>Rek-tumprolaps</a:t>
            </a:r>
            <a:r>
              <a:rPr lang="de-CH" b="1" dirty="0" smtClean="0"/>
              <a:t> mit schweren </a:t>
            </a:r>
            <a:r>
              <a:rPr lang="de-CH" b="1" dirty="0" err="1" smtClean="0"/>
              <a:t>Enterozele</a:t>
            </a:r>
            <a:r>
              <a:rPr lang="de-CH" b="1" dirty="0" smtClean="0"/>
              <a:t>. Moderate Zystozele und moderater Deszensus des </a:t>
            </a:r>
            <a:r>
              <a:rPr lang="de-CH" b="1" dirty="0" err="1" smtClean="0"/>
              <a:t>Schei-dengewölbes</a:t>
            </a:r>
            <a:r>
              <a:rPr lang="de-CH" b="1" dirty="0" smtClean="0"/>
              <a:t>. </a:t>
            </a:r>
            <a:r>
              <a:rPr lang="de-CH" b="1" dirty="0" err="1" smtClean="0"/>
              <a:t>Geringgradige</a:t>
            </a:r>
            <a:r>
              <a:rPr lang="de-CH" b="1" dirty="0" smtClean="0"/>
              <a:t> </a:t>
            </a:r>
            <a:r>
              <a:rPr lang="de-CH" b="1" dirty="0" err="1" smtClean="0"/>
              <a:t>anteriore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. </a:t>
            </a:r>
            <a:endParaRPr lang="de-CH" dirty="0" smtClean="0"/>
          </a:p>
          <a:p>
            <a:r>
              <a:rPr lang="de-CH" b="1" dirty="0" smtClean="0"/>
              <a:t>Antevertierter anteflektierter Uterus. Ovula </a:t>
            </a:r>
            <a:r>
              <a:rPr lang="de-CH" b="1" dirty="0" err="1" smtClean="0"/>
              <a:t>Nabothi</a:t>
            </a:r>
            <a:r>
              <a:rPr lang="de-CH" b="1" dirty="0" smtClean="0"/>
              <a:t>. </a:t>
            </a:r>
            <a:endParaRPr lang="de-CH" dirty="0" smtClean="0"/>
          </a:p>
          <a:p>
            <a:endParaRPr lang="de-CH" b="1" dirty="0" smtClean="0"/>
          </a:p>
          <a:p>
            <a:endParaRPr lang="de-CH" b="1" dirty="0" smtClean="0"/>
          </a:p>
          <a:p>
            <a:endParaRPr lang="de-CH" b="1" dirty="0" smtClean="0"/>
          </a:p>
          <a:p>
            <a:r>
              <a:rPr lang="de-CH" b="1" dirty="0" smtClean="0"/>
              <a:t>BEURTEILUNG </a:t>
            </a:r>
            <a:endParaRPr lang="de-CH" dirty="0" smtClean="0"/>
          </a:p>
          <a:p>
            <a:endParaRPr lang="de-CH" sz="1200" dirty="0" smtClean="0"/>
          </a:p>
          <a:p>
            <a:endParaRPr lang="de-CH" sz="1200" dirty="0" smtClean="0"/>
          </a:p>
          <a:p>
            <a:r>
              <a:rPr lang="de-CH" sz="1200" dirty="0" smtClean="0"/>
              <a:t>Schwere Beckenbodeninsuffizienz </a:t>
            </a:r>
          </a:p>
          <a:p>
            <a:r>
              <a:rPr lang="de-CH" sz="1200" dirty="0" smtClean="0"/>
              <a:t>Beteiligung aller drei Kompartimente </a:t>
            </a:r>
          </a:p>
          <a:p>
            <a:r>
              <a:rPr lang="de-CH" sz="1200" dirty="0" err="1" smtClean="0"/>
              <a:t>Rektumprolaps</a:t>
            </a:r>
            <a:r>
              <a:rPr lang="de-CH" sz="1200" dirty="0" smtClean="0"/>
              <a:t> mit schwerer </a:t>
            </a:r>
            <a:r>
              <a:rPr lang="de-CH" sz="1200" dirty="0" err="1" smtClean="0"/>
              <a:t>Enterozele</a:t>
            </a:r>
            <a:endParaRPr lang="de-CH" sz="1200" dirty="0" smtClean="0"/>
          </a:p>
          <a:p>
            <a:r>
              <a:rPr lang="de-CH" sz="1200" dirty="0" smtClean="0"/>
              <a:t>Moderate Zystozele </a:t>
            </a:r>
          </a:p>
          <a:p>
            <a:r>
              <a:rPr lang="de-CH" sz="1200" dirty="0" smtClean="0"/>
              <a:t>Moderater Deszensus des Scheidengewölbes</a:t>
            </a:r>
          </a:p>
          <a:p>
            <a:r>
              <a:rPr lang="de-CH" sz="1200" dirty="0" err="1" smtClean="0"/>
              <a:t>Geringgradige</a:t>
            </a:r>
            <a:r>
              <a:rPr lang="de-CH" sz="1200" dirty="0" smtClean="0"/>
              <a:t> </a:t>
            </a:r>
            <a:r>
              <a:rPr lang="de-CH" sz="1200" dirty="0" err="1" smtClean="0"/>
              <a:t>anteriore</a:t>
            </a:r>
            <a:r>
              <a:rPr lang="de-CH" sz="1200" dirty="0" smtClean="0"/>
              <a:t> </a:t>
            </a:r>
            <a:r>
              <a:rPr lang="de-CH" sz="1200" dirty="0" err="1" smtClean="0"/>
              <a:t>Rektozele</a:t>
            </a:r>
            <a:endParaRPr lang="de-CH" sz="1200" dirty="0" smtClean="0"/>
          </a:p>
          <a:p>
            <a:endParaRPr lang="de-CH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4E788-CE67-4729-BBBB-13856F6916B7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8346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900113"/>
            <a:ext cx="5065712" cy="2849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 smtClean="0"/>
              <a:t>Kommentar: Problemlose rektale Applikation von 240 ml Kontrastmittel, dann Druckgefühl. </a:t>
            </a:r>
            <a:endParaRPr lang="de-CH" dirty="0" smtClean="0"/>
          </a:p>
          <a:p>
            <a:r>
              <a:rPr lang="de-CH" b="1" dirty="0" smtClean="0"/>
              <a:t>Bei digitaler rektaler Untersuchung deutlich verminderter </a:t>
            </a:r>
            <a:r>
              <a:rPr lang="de-CH" b="1" dirty="0" err="1" smtClean="0"/>
              <a:t>Sphinktertonus</a:t>
            </a:r>
            <a:r>
              <a:rPr lang="de-CH" b="1" dirty="0" smtClean="0"/>
              <a:t>. Etwas ausgedünnter aber symmetrisch konfigurierter Beckenboden. In Ruhe bereits offener Analkanal und Rektum-</a:t>
            </a:r>
            <a:r>
              <a:rPr lang="de-CH" b="1" dirty="0" err="1" smtClean="0"/>
              <a:t>deszensus</a:t>
            </a:r>
            <a:r>
              <a:rPr lang="de-CH" b="1" dirty="0" smtClean="0"/>
              <a:t>. Suffizientes Anheben des Beckenbodens. Unter Defäkation Ausbildung eines </a:t>
            </a:r>
            <a:r>
              <a:rPr lang="de-CH" b="1" dirty="0" err="1" smtClean="0"/>
              <a:t>Rek-tumprolaps</a:t>
            </a:r>
            <a:r>
              <a:rPr lang="de-CH" b="1" dirty="0" smtClean="0"/>
              <a:t> mit schweren </a:t>
            </a:r>
            <a:r>
              <a:rPr lang="de-CH" b="1" dirty="0" err="1" smtClean="0"/>
              <a:t>Enterozele</a:t>
            </a:r>
            <a:r>
              <a:rPr lang="de-CH" b="1" dirty="0" smtClean="0"/>
              <a:t>. Moderate Zystozele und moderater Deszensus des </a:t>
            </a:r>
            <a:r>
              <a:rPr lang="de-CH" b="1" dirty="0" err="1" smtClean="0"/>
              <a:t>Schei-dengewölbes</a:t>
            </a:r>
            <a:r>
              <a:rPr lang="de-CH" b="1" dirty="0" smtClean="0"/>
              <a:t>. </a:t>
            </a:r>
            <a:r>
              <a:rPr lang="de-CH" b="1" dirty="0" err="1" smtClean="0"/>
              <a:t>Geringgradige</a:t>
            </a:r>
            <a:r>
              <a:rPr lang="de-CH" b="1" dirty="0" smtClean="0"/>
              <a:t> </a:t>
            </a:r>
            <a:r>
              <a:rPr lang="de-CH" b="1" dirty="0" err="1" smtClean="0"/>
              <a:t>anteriore</a:t>
            </a:r>
            <a:r>
              <a:rPr lang="de-CH" b="1" dirty="0" smtClean="0"/>
              <a:t> </a:t>
            </a:r>
            <a:r>
              <a:rPr lang="de-CH" b="1" dirty="0" err="1" smtClean="0"/>
              <a:t>Rektozele</a:t>
            </a:r>
            <a:r>
              <a:rPr lang="de-CH" b="1" dirty="0" smtClean="0"/>
              <a:t>. </a:t>
            </a:r>
            <a:endParaRPr lang="de-CH" dirty="0" smtClean="0"/>
          </a:p>
          <a:p>
            <a:r>
              <a:rPr lang="de-CH" b="1" dirty="0" smtClean="0"/>
              <a:t>Antevertierter anteflektierter Uterus. Ovula </a:t>
            </a:r>
            <a:r>
              <a:rPr lang="de-CH" b="1" dirty="0" err="1" smtClean="0"/>
              <a:t>Nabothi</a:t>
            </a:r>
            <a:r>
              <a:rPr lang="de-CH" b="1" dirty="0" smtClean="0"/>
              <a:t>. </a:t>
            </a:r>
            <a:endParaRPr lang="de-CH" dirty="0" smtClean="0"/>
          </a:p>
          <a:p>
            <a:endParaRPr lang="de-CH" b="1" dirty="0" smtClean="0"/>
          </a:p>
          <a:p>
            <a:endParaRPr lang="de-CH" b="1" dirty="0" smtClean="0"/>
          </a:p>
          <a:p>
            <a:endParaRPr lang="de-CH" b="1" dirty="0" smtClean="0"/>
          </a:p>
          <a:p>
            <a:r>
              <a:rPr lang="de-CH" b="1" dirty="0" smtClean="0"/>
              <a:t>BEURTEILUNG </a:t>
            </a:r>
            <a:endParaRPr lang="de-CH" dirty="0" smtClean="0"/>
          </a:p>
          <a:p>
            <a:endParaRPr lang="de-CH" sz="1200" dirty="0" smtClean="0"/>
          </a:p>
          <a:p>
            <a:endParaRPr lang="de-CH" sz="1200" dirty="0" smtClean="0"/>
          </a:p>
          <a:p>
            <a:r>
              <a:rPr lang="de-CH" sz="1200" dirty="0" smtClean="0"/>
              <a:t>Schwere Beckenbodeninsuffizienz </a:t>
            </a:r>
          </a:p>
          <a:p>
            <a:r>
              <a:rPr lang="de-CH" sz="1200" dirty="0" smtClean="0"/>
              <a:t>Beteiligung aller drei Kompartimente </a:t>
            </a:r>
          </a:p>
          <a:p>
            <a:r>
              <a:rPr lang="de-CH" sz="1200" dirty="0" err="1" smtClean="0"/>
              <a:t>Rektumprolaps</a:t>
            </a:r>
            <a:r>
              <a:rPr lang="de-CH" sz="1200" dirty="0" smtClean="0"/>
              <a:t> mit schwerer </a:t>
            </a:r>
            <a:r>
              <a:rPr lang="de-CH" sz="1200" dirty="0" err="1" smtClean="0"/>
              <a:t>Enterozele</a:t>
            </a:r>
            <a:endParaRPr lang="de-CH" sz="1200" dirty="0" smtClean="0"/>
          </a:p>
          <a:p>
            <a:r>
              <a:rPr lang="de-CH" sz="1200" dirty="0" smtClean="0"/>
              <a:t>Moderate Zystozele </a:t>
            </a:r>
          </a:p>
          <a:p>
            <a:r>
              <a:rPr lang="de-CH" sz="1200" dirty="0" smtClean="0"/>
              <a:t>Moderater Deszensus des Scheidengewölbes</a:t>
            </a:r>
          </a:p>
          <a:p>
            <a:r>
              <a:rPr lang="de-CH" sz="1200" dirty="0" err="1" smtClean="0"/>
              <a:t>Geringgradige</a:t>
            </a:r>
            <a:r>
              <a:rPr lang="de-CH" sz="1200" dirty="0" smtClean="0"/>
              <a:t> </a:t>
            </a:r>
            <a:r>
              <a:rPr lang="de-CH" sz="1200" dirty="0" err="1" smtClean="0"/>
              <a:t>anteriore</a:t>
            </a:r>
            <a:r>
              <a:rPr lang="de-CH" sz="1200" dirty="0" smtClean="0"/>
              <a:t> </a:t>
            </a:r>
            <a:r>
              <a:rPr lang="de-CH" sz="1200" dirty="0" err="1" smtClean="0"/>
              <a:t>Rektozele</a:t>
            </a:r>
            <a:endParaRPr lang="de-CH" sz="1200" dirty="0" smtClean="0"/>
          </a:p>
          <a:p>
            <a:endParaRPr lang="de-CH" dirty="0" smtClean="0"/>
          </a:p>
          <a:p>
            <a:endParaRPr lang="de-CH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4E788-CE67-4729-BBBB-13856F6916B7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635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900113"/>
            <a:ext cx="5065712" cy="2849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Hribar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Rita</a:t>
            </a:r>
            <a:r>
              <a:rPr lang="de-CH" dirty="0"/>
              <a:t> </a:t>
            </a:r>
            <a:r>
              <a:rPr lang="de-C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14.11.1951,</a:t>
            </a:r>
            <a:r>
              <a:rPr lang="de-CH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MR </a:t>
            </a:r>
            <a:r>
              <a:rPr lang="de-CH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18.5.2017</a:t>
            </a:r>
            <a:endParaRPr lang="de-CH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4E788-CE67-4729-BBBB-13856F6916B7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8612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900113"/>
            <a:ext cx="5065712" cy="2849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dirty="0" smtClean="0"/>
              <a:t>Fortgeschrittene Beckenbodeninsuffizienz </a:t>
            </a:r>
          </a:p>
          <a:p>
            <a:r>
              <a:rPr lang="de-CH" sz="1200" dirty="0" err="1" smtClean="0"/>
              <a:t>Schwergradiger</a:t>
            </a:r>
            <a:r>
              <a:rPr lang="de-CH" sz="1200" dirty="0" smtClean="0"/>
              <a:t> </a:t>
            </a:r>
            <a:r>
              <a:rPr lang="de-CH" sz="1200" dirty="0" err="1" smtClean="0"/>
              <a:t>Descensus</a:t>
            </a:r>
            <a:r>
              <a:rPr lang="de-CH" sz="1200" dirty="0" smtClean="0"/>
              <a:t> im </a:t>
            </a:r>
            <a:r>
              <a:rPr lang="de-CH" sz="1200" dirty="0" err="1" smtClean="0"/>
              <a:t>anterioren</a:t>
            </a:r>
            <a:r>
              <a:rPr lang="de-CH" sz="1200" dirty="0" smtClean="0"/>
              <a:t> und </a:t>
            </a:r>
            <a:r>
              <a:rPr lang="de-CH" sz="1200" dirty="0" err="1" smtClean="0"/>
              <a:t>posterioren</a:t>
            </a:r>
            <a:r>
              <a:rPr lang="de-CH" sz="1200" dirty="0" smtClean="0"/>
              <a:t> Kompartiment mit Prolaps </a:t>
            </a:r>
          </a:p>
          <a:p>
            <a:r>
              <a:rPr lang="de-CH" sz="1200" dirty="0" err="1" smtClean="0"/>
              <a:t>Schwergeradige</a:t>
            </a:r>
            <a:r>
              <a:rPr lang="de-CH" sz="1200" dirty="0" smtClean="0"/>
              <a:t> </a:t>
            </a:r>
            <a:r>
              <a:rPr lang="de-CH" sz="1200" dirty="0" err="1" smtClean="0"/>
              <a:t>Enterozele</a:t>
            </a:r>
            <a:r>
              <a:rPr lang="de-CH" sz="1200" dirty="0" smtClean="0"/>
              <a:t>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4E788-CE67-4729-BBBB-13856F6916B7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1947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900113"/>
            <a:ext cx="5065712" cy="2849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dirty="0" smtClean="0"/>
              <a:t>Fortgeschrittene Beckenbodeninsuffizienz </a:t>
            </a:r>
          </a:p>
          <a:p>
            <a:r>
              <a:rPr lang="de-CH" sz="1200" dirty="0" err="1" smtClean="0"/>
              <a:t>Schwergradiger</a:t>
            </a:r>
            <a:r>
              <a:rPr lang="de-CH" sz="1200" dirty="0" smtClean="0"/>
              <a:t> </a:t>
            </a:r>
            <a:r>
              <a:rPr lang="de-CH" sz="1200" dirty="0" err="1" smtClean="0"/>
              <a:t>Descensus</a:t>
            </a:r>
            <a:r>
              <a:rPr lang="de-CH" sz="1200" dirty="0" smtClean="0"/>
              <a:t> im </a:t>
            </a:r>
            <a:r>
              <a:rPr lang="de-CH" sz="1200" dirty="0" err="1" smtClean="0"/>
              <a:t>anterioren</a:t>
            </a:r>
            <a:r>
              <a:rPr lang="de-CH" sz="1200" dirty="0" smtClean="0"/>
              <a:t> und </a:t>
            </a:r>
            <a:r>
              <a:rPr lang="de-CH" sz="1200" dirty="0" err="1" smtClean="0"/>
              <a:t>posterioren</a:t>
            </a:r>
            <a:r>
              <a:rPr lang="de-CH" sz="1200" dirty="0" smtClean="0"/>
              <a:t> Kompartiment mit Prolaps </a:t>
            </a:r>
          </a:p>
          <a:p>
            <a:r>
              <a:rPr lang="de-CH" sz="1200" dirty="0" err="1" smtClean="0"/>
              <a:t>Schwergeradige</a:t>
            </a:r>
            <a:r>
              <a:rPr lang="de-CH" sz="1200" dirty="0" smtClean="0"/>
              <a:t> </a:t>
            </a:r>
            <a:r>
              <a:rPr lang="de-CH" sz="1200" dirty="0" err="1" smtClean="0"/>
              <a:t>Enterozele</a:t>
            </a:r>
            <a:r>
              <a:rPr lang="de-CH" sz="1200" dirty="0" smtClean="0"/>
              <a:t>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4E788-CE67-4729-BBBB-13856F6916B7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8046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900113"/>
            <a:ext cx="5065712" cy="2849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dirty="0"/>
              <a:t>Fortgeschrittene Beckenbodeninsuffizienz </a:t>
            </a:r>
          </a:p>
          <a:p>
            <a:r>
              <a:rPr lang="de-CH" sz="1200" dirty="0" err="1"/>
              <a:t>Schwergradiger</a:t>
            </a:r>
            <a:r>
              <a:rPr lang="de-CH" sz="1200" dirty="0"/>
              <a:t> </a:t>
            </a:r>
            <a:r>
              <a:rPr lang="de-CH" sz="1200" dirty="0" err="1"/>
              <a:t>Descensus</a:t>
            </a:r>
            <a:r>
              <a:rPr lang="de-CH" sz="1200" dirty="0"/>
              <a:t> im </a:t>
            </a:r>
            <a:r>
              <a:rPr lang="de-CH" sz="1200" dirty="0" err="1"/>
              <a:t>anterioren</a:t>
            </a:r>
            <a:r>
              <a:rPr lang="de-CH" sz="1200" dirty="0"/>
              <a:t> und </a:t>
            </a:r>
            <a:r>
              <a:rPr lang="de-CH" sz="1200" dirty="0" err="1"/>
              <a:t>posterioren</a:t>
            </a:r>
            <a:r>
              <a:rPr lang="de-CH" sz="1200" dirty="0"/>
              <a:t> Kompartiment mit Prolaps </a:t>
            </a:r>
          </a:p>
          <a:p>
            <a:r>
              <a:rPr lang="de-CH" sz="1200" dirty="0" err="1"/>
              <a:t>Schwergeradige</a:t>
            </a:r>
            <a:r>
              <a:rPr lang="de-CH" sz="1200" dirty="0"/>
              <a:t> </a:t>
            </a:r>
            <a:r>
              <a:rPr lang="de-CH" sz="1200" dirty="0" err="1"/>
              <a:t>Enterozele</a:t>
            </a:r>
            <a:r>
              <a:rPr lang="de-CH" sz="1200" dirty="0"/>
              <a:t>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4E788-CE67-4729-BBBB-13856F6916B7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092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llkommen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2520000"/>
                </a:lnTo>
                <a:lnTo>
                  <a:pt x="4662000" y="2520000"/>
                </a:lnTo>
                <a:lnTo>
                  <a:pt x="4662000" y="484188"/>
                </a:lnTo>
                <a:lnTo>
                  <a:pt x="0" y="484188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64000" y="771662"/>
            <a:ext cx="3708000" cy="359928"/>
          </a:xfrm>
        </p:spPr>
        <p:txBody>
          <a:bodyPr/>
          <a:lstStyle>
            <a:lvl1pPr>
              <a:lnSpc>
                <a:spcPts val="35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64000" y="1131590"/>
            <a:ext cx="3708000" cy="975110"/>
          </a:xfrm>
        </p:spPr>
        <p:txBody>
          <a:bodyPr/>
          <a:lstStyle>
            <a:lvl1pPr marL="0" indent="0" algn="l">
              <a:lnSpc>
                <a:spcPts val="28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713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4227934" y="4900500"/>
            <a:ext cx="720080" cy="14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CH" sz="700" dirty="0" err="1"/>
              <a:t>www.kssg.ch</a:t>
            </a:r>
            <a:endParaRPr lang="de-CH" sz="70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00" y="330077"/>
            <a:ext cx="523875" cy="591480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E731D6-0D17-40B1-938E-28BE745B49F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39750" y="484188"/>
            <a:ext cx="7704138" cy="424815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A9E79DD-0051-48C7-AA30-0D00E2303BE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CH" dirty="0"/>
              <a:t>Datum | Anlass/Thema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FD6E41-59A5-4D25-A9D2-4EFE344E9F7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CH" dirty="0"/>
              <a:t>Referent/Bereich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17A187-3687-415D-A5B5-FDD1AC27D81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5161AA8-845B-4832-91A1-E2961316CBF3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400E1B5-F0DE-4BB2-9376-2EAADE08CE6C}"/>
              </a:ext>
            </a:extLst>
          </p:cNvPr>
          <p:cNvSpPr txBox="1"/>
          <p:nvPr userDrawn="1"/>
        </p:nvSpPr>
        <p:spPr>
          <a:xfrm>
            <a:off x="8642549" y="4900962"/>
            <a:ext cx="77589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kumimoji="0" lang="de-CH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</a:t>
            </a:r>
            <a:endParaRPr lang="de-CH" sz="700" dirty="0" err="1"/>
          </a:p>
        </p:txBody>
      </p:sp>
    </p:spTree>
    <p:extLst>
      <p:ext uri="{BB962C8B-B14F-4D97-AF65-F5344CB8AC3E}">
        <p14:creationId xmlns:p14="http://schemas.microsoft.com/office/powerpoint/2010/main" val="3686373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84188"/>
            <a:ext cx="6984578" cy="37383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FAD61B0-A393-4376-AD07-90F540D21C2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 dirty="0"/>
              <a:t>Datum | Anlass/Thema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7AEFD0B-7DCC-44E0-9884-6C709E9BA6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Referent/Bereich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A38C4D5-A1D0-4FE3-AA44-BC3229EEF0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161AA8-845B-4832-91A1-E2961316CBF3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32822FF-0E3A-4ABD-B614-5430248F098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39750" y="987425"/>
            <a:ext cx="8208963" cy="374491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8964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mit Überschrift zwei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C426569-800D-4576-B156-171BBBF0C4B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 dirty="0"/>
              <a:t>Datum | Anlass/Thema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51CF3CB-B9BD-43C0-AE98-4B64831989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Referent/Bereich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0BEC73D-A696-41FA-8816-6535A9615B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161AA8-845B-4832-91A1-E2961316CBF3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527383-5404-491F-A12F-7611BC0C29D5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70028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ge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263600"/>
            <a:ext cx="7200000" cy="3240000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1779663"/>
            <a:ext cx="4914000" cy="532860"/>
          </a:xfrm>
        </p:spPr>
        <p:txBody>
          <a:bodyPr anchor="t"/>
          <a:lstStyle>
            <a:lvl1pPr algn="l">
              <a:lnSpc>
                <a:spcPts val="3500"/>
              </a:lnSpc>
              <a:defRPr sz="3000" b="1" cap="none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339699"/>
            <a:ext cx="2163901" cy="2163901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Datum | Anlass/Thema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Referent/Bereich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1AA8-845B-4832-91A1-E2961316CBF3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10720AD-4A1B-4356-8BA0-2B655EAC06A2}"/>
              </a:ext>
            </a:extLst>
          </p:cNvPr>
          <p:cNvSpPr txBox="1"/>
          <p:nvPr userDrawn="1"/>
        </p:nvSpPr>
        <p:spPr>
          <a:xfrm>
            <a:off x="4227934" y="4900500"/>
            <a:ext cx="720080" cy="14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CH" sz="700" dirty="0" err="1"/>
              <a:t>www.kssg.ch</a:t>
            </a:r>
            <a:endParaRPr lang="de-CH" sz="7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A7B13EC-21A8-4816-AC64-595C33FDFD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00" y="330077"/>
            <a:ext cx="523875" cy="59148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AB6CB00-E558-4431-9335-AD1C8355D5AE}"/>
              </a:ext>
            </a:extLst>
          </p:cNvPr>
          <p:cNvSpPr txBox="1"/>
          <p:nvPr userDrawn="1"/>
        </p:nvSpPr>
        <p:spPr>
          <a:xfrm>
            <a:off x="8642549" y="4900962"/>
            <a:ext cx="77589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kumimoji="0" lang="de-CH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</a:t>
            </a:r>
            <a:endParaRPr lang="de-CH" sz="700" dirty="0" err="1"/>
          </a:p>
        </p:txBody>
      </p:sp>
    </p:spTree>
    <p:extLst>
      <p:ext uri="{BB962C8B-B14F-4D97-AF65-F5344CB8AC3E}">
        <p14:creationId xmlns:p14="http://schemas.microsoft.com/office/powerpoint/2010/main" val="2478168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715000">
                <a:moveTo>
                  <a:pt x="0" y="0"/>
                </a:moveTo>
                <a:lnTo>
                  <a:pt x="9144000" y="0"/>
                </a:lnTo>
                <a:lnTo>
                  <a:pt x="9144000" y="5715000"/>
                </a:lnTo>
                <a:lnTo>
                  <a:pt x="0" y="5715000"/>
                </a:lnTo>
                <a:lnTo>
                  <a:pt x="0" y="5004000"/>
                </a:lnTo>
                <a:lnTo>
                  <a:pt x="7200000" y="5004000"/>
                </a:lnTo>
                <a:lnTo>
                  <a:pt x="7200000" y="1404000"/>
                </a:lnTo>
                <a:lnTo>
                  <a:pt x="0" y="1404000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4000" y="2701364"/>
            <a:ext cx="5688280" cy="1296144"/>
          </a:xfrm>
        </p:spPr>
        <p:txBody>
          <a:bodyPr/>
          <a:lstStyle>
            <a:lvl1pPr>
              <a:lnSpc>
                <a:spcPts val="36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1573200"/>
            <a:ext cx="800100" cy="9063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800" y="1746000"/>
            <a:ext cx="1019175" cy="64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95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5DD19-C7B2-4A20-9BD3-956525C0C81F}" type="datetimeFigureOut">
              <a:rPr lang="de-CH" smtClean="0"/>
              <a:t>07.03.2024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9E8E-CAB1-41CF-B1DE-3931E8F99F6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823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715000">
                <a:moveTo>
                  <a:pt x="0" y="0"/>
                </a:moveTo>
                <a:lnTo>
                  <a:pt x="9144000" y="0"/>
                </a:lnTo>
                <a:lnTo>
                  <a:pt x="9144000" y="5715000"/>
                </a:lnTo>
                <a:lnTo>
                  <a:pt x="0" y="5715000"/>
                </a:lnTo>
                <a:lnTo>
                  <a:pt x="0" y="5004000"/>
                </a:lnTo>
                <a:lnTo>
                  <a:pt x="7200000" y="5004000"/>
                </a:lnTo>
                <a:lnTo>
                  <a:pt x="7200000" y="1404000"/>
                </a:lnTo>
                <a:lnTo>
                  <a:pt x="0" y="1404000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04000" y="1492251"/>
            <a:ext cx="5760288" cy="575444"/>
          </a:xfrm>
        </p:spPr>
        <p:txBody>
          <a:bodyPr/>
          <a:lstStyle>
            <a:lvl1pPr>
              <a:lnSpc>
                <a:spcPct val="100000"/>
              </a:lnSpc>
              <a:defRPr sz="37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03648" y="2636556"/>
            <a:ext cx="5760640" cy="1152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Formatvorlage des Untertitelmasters durch Klicken bearbeiten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435846"/>
            <a:ext cx="800100" cy="9063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00" y="3795846"/>
            <a:ext cx="1323975" cy="4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0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49" y="1492251"/>
            <a:ext cx="8208963" cy="3240088"/>
          </a:xfrm>
        </p:spPr>
        <p:txBody>
          <a:bodyPr>
            <a:normAutofit/>
          </a:bodyPr>
          <a:lstStyle>
            <a:lvl1pPr marL="360000" indent="-36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  <a:defRPr b="1"/>
            </a:lvl1pPr>
            <a:lvl2pPr marL="540000" indent="-180000">
              <a:lnSpc>
                <a:spcPct val="120000"/>
              </a:lnSpc>
              <a:buFont typeface="Arial" panose="020B0604020202020204" pitchFamily="34" charset="0"/>
              <a:buChar char="•"/>
              <a:defRPr sz="1800"/>
            </a:lvl2pPr>
            <a:lvl3pPr marL="720000">
              <a:lnSpc>
                <a:spcPct val="120000"/>
              </a:lnSpc>
              <a:defRPr sz="1600"/>
            </a:lvl3pPr>
            <a:lvl4pPr marL="900000" indent="-180000">
              <a:lnSpc>
                <a:spcPct val="120000"/>
              </a:lnSpc>
              <a:defRPr sz="1400"/>
            </a:lvl4pPr>
            <a:lvl5pPr marL="1044000" indent="-144000">
              <a:lnSpc>
                <a:spcPct val="120000"/>
              </a:lnSpc>
              <a:defRPr sz="1200"/>
            </a:lvl5pPr>
          </a:lstStyle>
          <a:p>
            <a:pPr lvl="0"/>
            <a:r>
              <a:rPr lang="de-CH" dirty="0"/>
              <a:t>Textmasterformat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559890-7CD0-4D7B-A7D2-D79B2E92396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 dirty="0"/>
              <a:t>Datum | Anlass/Thema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2D0FA9-59B8-4592-8099-9471E738B6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 dirty="0"/>
              <a:t>Referent/Bereich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FEAFCF-B788-4C54-91E4-9477F4D59B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161AA8-845B-4832-91A1-E2961316CBF3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1119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263600"/>
            <a:ext cx="7200000" cy="3240000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1779663"/>
            <a:ext cx="4914000" cy="532860"/>
          </a:xfrm>
        </p:spPr>
        <p:txBody>
          <a:bodyPr anchor="t"/>
          <a:lstStyle>
            <a:lvl1pPr algn="l">
              <a:lnSpc>
                <a:spcPct val="100000"/>
              </a:lnSpc>
              <a:defRPr sz="3000" b="1" cap="none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03648" y="2312521"/>
            <a:ext cx="4896544" cy="1684987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dirty="0"/>
              <a:t>Textmasterformat bearbeiten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4227934" y="4900500"/>
            <a:ext cx="720080" cy="14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CH" sz="700" dirty="0" err="1"/>
              <a:t>www.kssg.ch</a:t>
            </a:r>
            <a:endParaRPr lang="de-CH" sz="700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00" y="330077"/>
            <a:ext cx="523875" cy="59148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3973EF-B593-44F6-B467-65E11018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Datum | Anlass/Thema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A498E7-E301-4CE8-A3E9-116601696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Referent/Bereich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46DF09-555B-4F61-A56B-3C86EEA1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1AA8-845B-4832-91A1-E2961316CBF3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07253F3-DC4C-4729-ACCE-427742C71ACB}"/>
              </a:ext>
            </a:extLst>
          </p:cNvPr>
          <p:cNvSpPr txBox="1"/>
          <p:nvPr userDrawn="1"/>
        </p:nvSpPr>
        <p:spPr>
          <a:xfrm>
            <a:off x="8642549" y="4900962"/>
            <a:ext cx="77589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kumimoji="0" lang="de-CH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</a:t>
            </a:r>
            <a:endParaRPr lang="de-CH" sz="700" dirty="0" err="1"/>
          </a:p>
        </p:txBody>
      </p:sp>
    </p:spTree>
    <p:extLst>
      <p:ext uri="{BB962C8B-B14F-4D97-AF65-F5344CB8AC3E}">
        <p14:creationId xmlns:p14="http://schemas.microsoft.com/office/powerpoint/2010/main" val="174201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EE56E7-CD7A-4ABC-AD98-11B4D7AC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Datum | Anlass/Thema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67E5AF-810E-4965-BE7C-FFBA7940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Referent/Bereich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FF7829-18A9-4038-9949-22DF8CC5B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1AA8-845B-4832-91A1-E2961316CBF3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537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8"/>
          </p:nvPr>
        </p:nvSpPr>
        <p:spPr>
          <a:xfrm>
            <a:off x="2862000" y="1492250"/>
            <a:ext cx="3420000" cy="3240087"/>
          </a:xfrm>
          <a:solidFill>
            <a:srgbClr val="A5C400"/>
          </a:solidFill>
        </p:spPr>
        <p:txBody>
          <a:bodyPr lIns="306000" tIns="234000" rIns="252000" bIns="234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F5DA9B-E29E-470E-9FAD-E715E366F77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CH" dirty="0"/>
              <a:t>Datum | Anlass/Thema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1F6CAC0-CC20-4BF9-920A-7D54F9234E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CH" dirty="0"/>
              <a:t>Referent/Bereich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24E2B2-0879-4C17-B2A2-B6D1413D5FB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85161AA8-845B-4832-91A1-E2961316CBF3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9892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731E9EF-FF2B-49AB-A437-35FBA7DAE44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CH" dirty="0"/>
              <a:t>Datum | Anlass/Thema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E43897-FD44-4FB3-A044-DB1FBCBFF86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CH" dirty="0"/>
              <a:t>Referent/Bereich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879592-8AA2-4F0F-A2FB-5F001D9EF0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85161AA8-845B-4832-91A1-E2961316CBF3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7BDD912-55E0-4829-8400-3E7B669A14E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9750" y="1492250"/>
            <a:ext cx="3671888" cy="32400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DB1FC663-43EA-4B94-B795-D6FAAC20FD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2000" y="1492250"/>
            <a:ext cx="3671888" cy="32400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49136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8"/>
          </p:nvPr>
        </p:nvSpPr>
        <p:spPr>
          <a:xfrm>
            <a:off x="4572000" y="1492251"/>
            <a:ext cx="3671888" cy="32400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92702CE-15C8-4435-B5FB-870F9EB4D66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CH" dirty="0"/>
              <a:t>Datum | Anlass/Thema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63CA3A-9C91-45A9-AA3C-4240465E55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CH" dirty="0"/>
              <a:t>Referent/Bereich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907907-50C8-4BC8-AEB1-53417FF7C2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5161AA8-845B-4832-91A1-E2961316CBF3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169C2F0E-ED1C-40F3-9B41-903BD38F2AD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39750" y="1492250"/>
            <a:ext cx="3671887" cy="32400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6808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8C07C57-D7D9-400C-BFEF-52F24443AB2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CH" dirty="0"/>
              <a:t>Datum | Anlass/Thema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DF7490-7E61-45BA-ACE3-5EBD37255B1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CH" dirty="0"/>
              <a:t>Referent/Bereich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18DF2A-7DE8-448E-B0B5-7050F3D2D6D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5161AA8-845B-4832-91A1-E2961316CBF3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2F1001A4-206E-4C23-B353-974115E3018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750" y="1923678"/>
            <a:ext cx="3671887" cy="280866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8AF21D2-4C2F-4239-8954-324E91E3FCA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2000" y="1923678"/>
            <a:ext cx="3671887" cy="280866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BA238C51-41B3-4B93-9698-E7CDB30D0D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0" y="1492251"/>
            <a:ext cx="3671888" cy="428624"/>
          </a:xfrm>
        </p:spPr>
        <p:txBody>
          <a:bodyPr/>
          <a:lstStyle>
            <a:lvl1pPr marL="0" indent="0">
              <a:spcAft>
                <a:spcPts val="1100"/>
              </a:spcAft>
              <a:buNone/>
              <a:defRPr b="1"/>
            </a:lvl1pPr>
            <a:lvl2pPr>
              <a:spcAft>
                <a:spcPts val="1100"/>
              </a:spcAft>
              <a:defRPr/>
            </a:lvl2pPr>
            <a:lvl3pPr>
              <a:spcAft>
                <a:spcPts val="1100"/>
              </a:spcAft>
              <a:defRPr/>
            </a:lvl3pPr>
            <a:lvl4pPr>
              <a:spcAft>
                <a:spcPts val="1100"/>
              </a:spcAft>
              <a:defRPr/>
            </a:lvl4pPr>
            <a:lvl5pPr>
              <a:spcAft>
                <a:spcPts val="1100"/>
              </a:spcAft>
              <a:defRPr/>
            </a:lvl5pPr>
          </a:lstStyle>
          <a:p>
            <a:pPr lvl="0"/>
            <a:r>
              <a:rPr lang="de-CH" dirty="0"/>
              <a:t>Textmasterformat bearbeiten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2739720C-EC2B-4AB4-BD57-ED9E3218DC0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9750" y="1492251"/>
            <a:ext cx="3671888" cy="428624"/>
          </a:xfrm>
        </p:spPr>
        <p:txBody>
          <a:bodyPr/>
          <a:lstStyle>
            <a:lvl1pPr marL="0" indent="0">
              <a:spcAft>
                <a:spcPts val="1100"/>
              </a:spcAft>
              <a:buNone/>
              <a:defRPr b="1"/>
            </a:lvl1pPr>
            <a:lvl2pPr marL="180000" indent="0">
              <a:spcAft>
                <a:spcPts val="1100"/>
              </a:spcAft>
              <a:buNone/>
              <a:defRPr/>
            </a:lvl2pPr>
            <a:lvl3pPr>
              <a:spcAft>
                <a:spcPts val="1100"/>
              </a:spcAft>
              <a:defRPr/>
            </a:lvl3pPr>
            <a:lvl4pPr>
              <a:spcAft>
                <a:spcPts val="1100"/>
              </a:spcAft>
              <a:defRPr/>
            </a:lvl4pPr>
            <a:lvl5pPr>
              <a:spcAft>
                <a:spcPts val="1100"/>
              </a:spcAft>
              <a:defRPr/>
            </a:lvl5pPr>
          </a:lstStyle>
          <a:p>
            <a:pPr lvl="0"/>
            <a:r>
              <a:rPr lang="de-CH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30619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9750" y="484188"/>
            <a:ext cx="6984578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751" y="1492251"/>
            <a:ext cx="8208963" cy="32400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e-CH" dirty="0"/>
              <a:t>Textmasterformat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39750" y="4900500"/>
            <a:ext cx="26280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Datum | Anlass/Thema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10161" y="4900500"/>
            <a:ext cx="26280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Referent/Bereich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20138" y="4900500"/>
            <a:ext cx="24435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85161AA8-845B-4832-91A1-E2961316CBF3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4227934" y="4900500"/>
            <a:ext cx="720080" cy="14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CH" sz="700" noProof="1"/>
              <a:t>www.kssg.ch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00" y="330077"/>
            <a:ext cx="523875" cy="59148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ECD76E7-3450-4785-879B-A35726BEBDA4}"/>
              </a:ext>
            </a:extLst>
          </p:cNvPr>
          <p:cNvSpPr txBox="1"/>
          <p:nvPr userDrawn="1"/>
        </p:nvSpPr>
        <p:spPr>
          <a:xfrm>
            <a:off x="8642549" y="4900962"/>
            <a:ext cx="77589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kumimoji="0" lang="de-CH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</a:t>
            </a:r>
            <a:endParaRPr lang="de-CH" sz="700" dirty="0" err="1"/>
          </a:p>
        </p:txBody>
      </p:sp>
    </p:spTree>
    <p:extLst>
      <p:ext uri="{BB962C8B-B14F-4D97-AF65-F5344CB8AC3E}">
        <p14:creationId xmlns:p14="http://schemas.microsoft.com/office/powerpoint/2010/main" val="154915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1" r:id="rId3"/>
    <p:sldLayoutId id="2147483651" r:id="rId4"/>
    <p:sldLayoutId id="2147483650" r:id="rId5"/>
    <p:sldLayoutId id="2147483660" r:id="rId6"/>
    <p:sldLayoutId id="2147483652" r:id="rId7"/>
    <p:sldLayoutId id="2147483653" r:id="rId8"/>
    <p:sldLayoutId id="2147483654" r:id="rId9"/>
    <p:sldLayoutId id="2147483655" r:id="rId10"/>
    <p:sldLayoutId id="2147483657" r:id="rId11"/>
    <p:sldLayoutId id="2147483656" r:id="rId12"/>
    <p:sldLayoutId id="2147483662" r:id="rId13"/>
    <p:sldLayoutId id="2147483658" r:id="rId14"/>
    <p:sldLayoutId id="2147483664" r:id="rId15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A5C400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Char char="•"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Char char="•"/>
        <a:defRPr lang="de-DE" sz="14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44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Char char="•"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92000" indent="-10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Char char="•"/>
        <a:defRPr lang="de-CH" sz="10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 userDrawn="1">
          <p15:clr>
            <a:srgbClr val="F26B43"/>
          </p15:clr>
        </p15:guide>
        <p15:guide id="2" pos="5511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orient="horz" pos="940" userDrawn="1">
          <p15:clr>
            <a:srgbClr val="F26B43"/>
          </p15:clr>
        </p15:guide>
        <p15:guide id="5" orient="horz" pos="305" userDrawn="1">
          <p15:clr>
            <a:srgbClr val="F26B43"/>
          </p15:clr>
        </p15:guide>
        <p15:guide id="6" orient="horz" pos="2981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pos="51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h/url?sa=i&amp;rct=j&amp;q=&amp;esrc=s&amp;frm=1&amp;source=images&amp;cd=&amp;cad=rja&amp;docid=r1xLATl0molGoM&amp;tbnid=gL6Y_3QP9CqZZM:&amp;ved=0CAUQjRw&amp;url=http://www.chirurgie-im-bild.de/erkrankungen/anus/operationen/rektumprolaps/gal.php&amp;ei=IJ6lUuiDF8edtQbR44D4Dw&amp;bvm=bv.57752919,d.bGQ&amp;psig=AFQjCNH715VlnbKwuwNmOJXGTaesSdbmZQ&amp;ust=1386671952084181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in eisberg liegt unter wasser und das wasser ist darunter. | Premium-Foto">
            <a:extLst>
              <a:ext uri="{FF2B5EF4-FFF2-40B4-BE49-F238E27FC236}">
                <a16:creationId xmlns:a16="http://schemas.microsoft.com/office/drawing/2014/main" id="{8C9CDDC3-06EF-BB08-E3DE-427528E21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33" y="4587974"/>
            <a:ext cx="792000" cy="2739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8" y="4465202"/>
            <a:ext cx="460097" cy="519472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5D7E53CE-4FB8-816F-DEA0-FD7511BC9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423" y="1635646"/>
            <a:ext cx="7056432" cy="648073"/>
          </a:xfrm>
        </p:spPr>
        <p:txBody>
          <a:bodyPr/>
          <a:lstStyle/>
          <a:p>
            <a:r>
              <a:rPr lang="de-CH" dirty="0"/>
              <a:t>Befunderhebung mit Röntgenbild </a:t>
            </a:r>
            <a:br>
              <a:rPr lang="de-CH" dirty="0"/>
            </a:br>
            <a:r>
              <a:rPr lang="de-CH" dirty="0"/>
              <a:t>und durch den Kliniker</a:t>
            </a:r>
          </a:p>
        </p:txBody>
      </p:sp>
      <p:sp>
        <p:nvSpPr>
          <p:cNvPr id="6" name="Untertitel 3">
            <a:extLst>
              <a:ext uri="{FF2B5EF4-FFF2-40B4-BE49-F238E27FC236}">
                <a16:creationId xmlns:a16="http://schemas.microsoft.com/office/drawing/2014/main" id="{1825BFD9-9357-5637-C044-0EEC1F315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9952" y="4377139"/>
            <a:ext cx="4878209" cy="719952"/>
          </a:xfrm>
        </p:spPr>
        <p:txBody>
          <a:bodyPr>
            <a:normAutofit/>
          </a:bodyPr>
          <a:lstStyle/>
          <a:p>
            <a:pPr algn="r"/>
            <a:r>
              <a:rPr lang="de-CH" sz="1600" dirty="0">
                <a:solidFill>
                  <a:schemeClr val="bg1"/>
                </a:solidFill>
              </a:rPr>
              <a:t>PD Dr. med. Nicolas Linder, OA Radiologie</a:t>
            </a:r>
          </a:p>
          <a:p>
            <a:pPr algn="r"/>
            <a:r>
              <a:rPr lang="de-CH" sz="1600" dirty="0">
                <a:solidFill>
                  <a:schemeClr val="bg1"/>
                </a:solidFill>
              </a:rPr>
              <a:t>Dr. med. Stephan Bischofberger, LA Chirurgie </a:t>
            </a:r>
          </a:p>
          <a:p>
            <a:pPr algn="r"/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752A10B-EED1-9E65-68DA-C94E681A496F}"/>
              </a:ext>
            </a:extLst>
          </p:cNvPr>
          <p:cNvSpPr/>
          <p:nvPr/>
        </p:nvSpPr>
        <p:spPr>
          <a:xfrm>
            <a:off x="390920" y="1207292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Schmerz, lass nach! </a:t>
            </a:r>
          </a:p>
        </p:txBody>
      </p:sp>
    </p:spTree>
    <p:extLst>
      <p:ext uri="{BB962C8B-B14F-4D97-AF65-F5344CB8AC3E}">
        <p14:creationId xmlns:p14="http://schemas.microsoft.com/office/powerpoint/2010/main" val="120656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Dynamische MR des Beckenbodens</a:t>
            </a:r>
            <a:br>
              <a:rPr lang="de-CH" dirty="0"/>
            </a:b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2400" dirty="0"/>
              <a:t>Nichtinvasive Echtzeit-Diagnostik</a:t>
            </a:r>
          </a:p>
          <a:p>
            <a:pPr lvl="0"/>
            <a:r>
              <a:rPr lang="de-CH" sz="2400" dirty="0"/>
              <a:t>Hoher Weichteilkontrast</a:t>
            </a:r>
          </a:p>
          <a:p>
            <a:pPr lvl="0"/>
            <a:r>
              <a:rPr lang="de-CH" sz="2400" dirty="0"/>
              <a:t>Erfassen von </a:t>
            </a:r>
            <a:r>
              <a:rPr lang="de-CH" sz="2400" dirty="0" smtClean="0"/>
              <a:t>fächerübergreifenden </a:t>
            </a:r>
            <a:r>
              <a:rPr lang="de-CH" sz="2400" dirty="0"/>
              <a:t>Pathologien </a:t>
            </a:r>
          </a:p>
          <a:p>
            <a:r>
              <a:rPr lang="de-CH" sz="2400" dirty="0"/>
              <a:t>Optimierte Therapieplanung</a:t>
            </a:r>
          </a:p>
        </p:txBody>
      </p:sp>
    </p:spTree>
    <p:extLst>
      <p:ext uri="{BB962C8B-B14F-4D97-AF65-F5344CB8AC3E}">
        <p14:creationId xmlns:p14="http://schemas.microsoft.com/office/powerpoint/2010/main" val="37310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Typische Indikationen MR </a:t>
            </a:r>
            <a:r>
              <a:rPr lang="de-CH" dirty="0" err="1"/>
              <a:t>Defäkographie</a:t>
            </a: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CH" sz="2800" dirty="0"/>
              <a:t>Vorderes Kompartiment: </a:t>
            </a:r>
          </a:p>
          <a:p>
            <a:r>
              <a:rPr lang="de-CH" sz="2800" dirty="0"/>
              <a:t>Belastungsinkontinenz</a:t>
            </a:r>
          </a:p>
          <a:p>
            <a:r>
              <a:rPr lang="de-CH" sz="2800" dirty="0"/>
              <a:t>Rezidiv nach OP Beckenorganprolaps/ Deszensus</a:t>
            </a:r>
          </a:p>
        </p:txBody>
      </p:sp>
    </p:spTree>
    <p:extLst>
      <p:ext uri="{BB962C8B-B14F-4D97-AF65-F5344CB8AC3E}">
        <p14:creationId xmlns:p14="http://schemas.microsoft.com/office/powerpoint/2010/main" val="387346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Typische Indikationen MR </a:t>
            </a:r>
            <a:r>
              <a:rPr lang="de-CH" dirty="0" err="1"/>
              <a:t>Defäkographie</a:t>
            </a: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CH" sz="2800" dirty="0"/>
              <a:t>Mittleres Kompartiment: </a:t>
            </a:r>
          </a:p>
          <a:p>
            <a:r>
              <a:rPr lang="de-CH" sz="2800" dirty="0"/>
              <a:t>Rezidiv nach OP Beckenorganprolaps/ Deszensus</a:t>
            </a:r>
          </a:p>
          <a:p>
            <a:r>
              <a:rPr lang="de-CH" sz="2800" dirty="0" err="1"/>
              <a:t>Enterozele</a:t>
            </a:r>
            <a:r>
              <a:rPr lang="de-CH" sz="2800" dirty="0"/>
              <a:t>/</a:t>
            </a:r>
            <a:r>
              <a:rPr lang="de-CH" sz="2800" dirty="0" err="1"/>
              <a:t>Peritoneozele</a:t>
            </a:r>
            <a:r>
              <a:rPr lang="de-CH" sz="2800" dirty="0"/>
              <a:t> Beckenorganprolaps/Deszensus</a:t>
            </a:r>
          </a:p>
        </p:txBody>
      </p:sp>
    </p:spTree>
    <p:extLst>
      <p:ext uri="{BB962C8B-B14F-4D97-AF65-F5344CB8AC3E}">
        <p14:creationId xmlns:p14="http://schemas.microsoft.com/office/powerpoint/2010/main" val="2279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Typische Indikationen MR </a:t>
            </a:r>
            <a:r>
              <a:rPr lang="de-CH" dirty="0" err="1"/>
              <a:t>Defäkographie</a:t>
            </a: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CH" sz="2800" dirty="0"/>
              <a:t>Hinteres Kompartiment: </a:t>
            </a:r>
          </a:p>
          <a:p>
            <a:r>
              <a:rPr lang="de-CH" sz="2800" dirty="0"/>
              <a:t>Defäkationsobstruktion, </a:t>
            </a:r>
            <a:r>
              <a:rPr lang="de-CH" sz="2800" dirty="0" err="1"/>
              <a:t>Rektozele</a:t>
            </a:r>
            <a:r>
              <a:rPr lang="de-CH" sz="2800" dirty="0"/>
              <a:t> </a:t>
            </a:r>
          </a:p>
          <a:p>
            <a:r>
              <a:rPr lang="de-CH" sz="2800" dirty="0" err="1" smtClean="0"/>
              <a:t>Dyssynerge</a:t>
            </a:r>
            <a:r>
              <a:rPr lang="de-CH" sz="2800" dirty="0" smtClean="0"/>
              <a:t> </a:t>
            </a:r>
            <a:r>
              <a:rPr lang="de-CH" sz="2800" dirty="0"/>
              <a:t>Defäkation, Stuhlinkontinenz</a:t>
            </a:r>
          </a:p>
          <a:p>
            <a:r>
              <a:rPr lang="de-CH" sz="2800" dirty="0"/>
              <a:t>Rezidiv nach OP </a:t>
            </a:r>
            <a:r>
              <a:rPr lang="de-CH" sz="2800" dirty="0" smtClean="0"/>
              <a:t>Beckenorganprolaps/Deszensus</a:t>
            </a:r>
            <a:endParaRPr lang="de-CH" sz="2800" dirty="0"/>
          </a:p>
          <a:p>
            <a:r>
              <a:rPr lang="de-CH" sz="2800" dirty="0"/>
              <a:t>Rektale Intussuszeption</a:t>
            </a:r>
          </a:p>
        </p:txBody>
      </p:sp>
    </p:spTree>
    <p:extLst>
      <p:ext uri="{BB962C8B-B14F-4D97-AF65-F5344CB8AC3E}">
        <p14:creationId xmlns:p14="http://schemas.microsoft.com/office/powerpoint/2010/main" val="233499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Typische Indikationen MR </a:t>
            </a:r>
            <a:r>
              <a:rPr lang="de-CH" dirty="0" err="1"/>
              <a:t>Defäkographie</a:t>
            </a: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CH" sz="2800" dirty="0"/>
              <a:t>Nicht Kompartiment assoziiert:</a:t>
            </a:r>
          </a:p>
          <a:p>
            <a:r>
              <a:rPr lang="de-CH" sz="2800" dirty="0"/>
              <a:t>Beckenschmerz/</a:t>
            </a:r>
            <a:r>
              <a:rPr lang="de-CH" sz="2800" dirty="0" err="1"/>
              <a:t>perinealer</a:t>
            </a:r>
            <a:r>
              <a:rPr lang="de-CH" sz="2800" dirty="0"/>
              <a:t> Schmerz</a:t>
            </a:r>
          </a:p>
          <a:p>
            <a:r>
              <a:rPr lang="de-CH" sz="2800" dirty="0"/>
              <a:t>Beckenbodensenkung („</a:t>
            </a:r>
            <a:r>
              <a:rPr lang="de-CH" sz="2800" dirty="0" err="1"/>
              <a:t>descending</a:t>
            </a:r>
            <a:r>
              <a:rPr lang="de-CH" sz="2800" dirty="0"/>
              <a:t> </a:t>
            </a:r>
            <a:r>
              <a:rPr lang="de-CH" sz="2800" dirty="0" err="1"/>
              <a:t>perineum</a:t>
            </a:r>
            <a:r>
              <a:rPr lang="de-CH" sz="2800" dirty="0"/>
              <a:t> </a:t>
            </a:r>
            <a:r>
              <a:rPr lang="de-CH" sz="2800" dirty="0" err="1"/>
              <a:t>syndrome</a:t>
            </a:r>
            <a:r>
              <a:rPr lang="de-CH" sz="2800" dirty="0"/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385277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Wie </a:t>
            </a:r>
            <a:r>
              <a:rPr lang="de-CH" dirty="0" err="1"/>
              <a:t>befundet</a:t>
            </a:r>
            <a:r>
              <a:rPr lang="de-CH" dirty="0"/>
              <a:t> man das MR? 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2400" dirty="0"/>
              <a:t>Kompartimente, Messmethoden und Einteilung</a:t>
            </a:r>
          </a:p>
        </p:txBody>
      </p:sp>
    </p:spTree>
    <p:extLst>
      <p:ext uri="{BB962C8B-B14F-4D97-AF65-F5344CB8AC3E}">
        <p14:creationId xmlns:p14="http://schemas.microsoft.com/office/powerpoint/2010/main" val="414519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7"/>
          </p:nvPr>
        </p:nvSpPr>
        <p:spPr>
          <a:xfrm>
            <a:off x="539750" y="4443958"/>
            <a:ext cx="7704138" cy="2883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200" dirty="0"/>
              <a:t>Kämpfer, Pieper Die Radiologie 2023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54" y="877877"/>
            <a:ext cx="8097122" cy="2269937"/>
          </a:xfrm>
          <a:prstGeom prst="rect">
            <a:avLst/>
          </a:prstGeom>
        </p:spPr>
      </p:pic>
      <p:sp>
        <p:nvSpPr>
          <p:cNvPr id="6" name="Inhaltsplatzhalter 7"/>
          <p:cNvSpPr txBox="1">
            <a:spLocks/>
          </p:cNvSpPr>
          <p:nvPr/>
        </p:nvSpPr>
        <p:spPr>
          <a:xfrm>
            <a:off x="611560" y="592954"/>
            <a:ext cx="7704138" cy="6826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10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CH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sz="1200" b="1" dirty="0"/>
              <a:t>Referenzpunkte</a:t>
            </a:r>
          </a:p>
        </p:txBody>
      </p:sp>
      <p:sp>
        <p:nvSpPr>
          <p:cNvPr id="5" name="Rechteck 4"/>
          <p:cNvSpPr/>
          <p:nvPr/>
        </p:nvSpPr>
        <p:spPr>
          <a:xfrm>
            <a:off x="683568" y="3195722"/>
            <a:ext cx="2376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100" i="1" dirty="0">
                <a:latin typeface="MyriadPro-It"/>
              </a:rPr>
              <a:t>B </a:t>
            </a:r>
            <a:r>
              <a:rPr lang="de-CH" sz="1100" dirty="0">
                <a:latin typeface="MyriadPro-SemiCn"/>
              </a:rPr>
              <a:t>Blasenhals</a:t>
            </a:r>
          </a:p>
          <a:p>
            <a:r>
              <a:rPr lang="de-CH" sz="1100" i="1" dirty="0">
                <a:latin typeface="MyriadPro-It"/>
              </a:rPr>
              <a:t>C </a:t>
            </a:r>
            <a:r>
              <a:rPr lang="de-CH" sz="1100" dirty="0">
                <a:latin typeface="MyriadPro-SemiCn"/>
              </a:rPr>
              <a:t>vordere </a:t>
            </a:r>
            <a:r>
              <a:rPr lang="de-CH" sz="1100" dirty="0" err="1">
                <a:latin typeface="MyriadPro-SemiCn"/>
              </a:rPr>
              <a:t>Zervixlippe</a:t>
            </a:r>
            <a:endParaRPr lang="de-CH" sz="1100" dirty="0">
              <a:latin typeface="MyriadPro-SemiCn"/>
            </a:endParaRPr>
          </a:p>
          <a:p>
            <a:r>
              <a:rPr lang="de-CH" sz="1100" i="1" dirty="0">
                <a:latin typeface="MyriadPro-It"/>
              </a:rPr>
              <a:t>P </a:t>
            </a:r>
            <a:r>
              <a:rPr lang="de-CH" sz="1100" dirty="0">
                <a:latin typeface="MyriadPro-SemiCn"/>
              </a:rPr>
              <a:t>Douglas-</a:t>
            </a:r>
            <a:r>
              <a:rPr lang="de-CH" sz="1100" dirty="0" err="1">
                <a:latin typeface="MyriadPro-SemiCn"/>
              </a:rPr>
              <a:t>Pouch</a:t>
            </a:r>
            <a:endParaRPr lang="de-CH" sz="1100" dirty="0">
              <a:latin typeface="MyriadPro-SemiCn"/>
            </a:endParaRPr>
          </a:p>
          <a:p>
            <a:r>
              <a:rPr lang="de-CH" sz="1100" i="1" dirty="0">
                <a:latin typeface="MyriadPro-It"/>
              </a:rPr>
              <a:t>ARJ </a:t>
            </a:r>
            <a:r>
              <a:rPr lang="de-CH" sz="1100" dirty="0" err="1">
                <a:latin typeface="MyriadPro-SemiCn"/>
              </a:rPr>
              <a:t>anorektaler</a:t>
            </a:r>
            <a:r>
              <a:rPr lang="de-CH" sz="1100" dirty="0">
                <a:latin typeface="MyriadPro-SemiCn"/>
              </a:rPr>
              <a:t> Übergang </a:t>
            </a:r>
          </a:p>
        </p:txBody>
      </p:sp>
      <p:sp>
        <p:nvSpPr>
          <p:cNvPr id="7" name="Rechteck 6"/>
          <p:cNvSpPr/>
          <p:nvPr/>
        </p:nvSpPr>
        <p:spPr>
          <a:xfrm>
            <a:off x="3275497" y="3195721"/>
            <a:ext cx="23762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100" i="1" dirty="0">
                <a:latin typeface="MyriadPro-It"/>
              </a:rPr>
              <a:t>R </a:t>
            </a:r>
            <a:r>
              <a:rPr lang="de-CH" sz="1100" dirty="0">
                <a:latin typeface="MyriadPro-SemiCn"/>
              </a:rPr>
              <a:t>Vordere </a:t>
            </a:r>
            <a:r>
              <a:rPr lang="de-CH" sz="1100" dirty="0" err="1">
                <a:latin typeface="MyriadPro-SemiCn"/>
              </a:rPr>
              <a:t>Rektumwand</a:t>
            </a:r>
            <a:endParaRPr lang="de-CH" sz="1100" dirty="0">
              <a:latin typeface="MyriadPro-SemiCn"/>
            </a:endParaRPr>
          </a:p>
          <a:p>
            <a:r>
              <a:rPr lang="de-CH" sz="1100" i="1" dirty="0">
                <a:latin typeface="MyriadPro-It"/>
              </a:rPr>
              <a:t>ARA </a:t>
            </a:r>
            <a:r>
              <a:rPr lang="de-CH" sz="1100" dirty="0" err="1">
                <a:latin typeface="MyriadPro-SemiCn"/>
              </a:rPr>
              <a:t>anorektaler</a:t>
            </a:r>
            <a:r>
              <a:rPr lang="de-CH" sz="1100" dirty="0">
                <a:latin typeface="MyriadPro-SemiCn"/>
              </a:rPr>
              <a:t> Winkel </a:t>
            </a:r>
            <a:endParaRPr lang="de-CH" sz="1100" dirty="0"/>
          </a:p>
        </p:txBody>
      </p:sp>
      <p:sp>
        <p:nvSpPr>
          <p:cNvPr id="9" name="Rechteck 8"/>
          <p:cNvSpPr/>
          <p:nvPr/>
        </p:nvSpPr>
        <p:spPr>
          <a:xfrm>
            <a:off x="5864782" y="3195721"/>
            <a:ext cx="26676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100" i="1" dirty="0">
                <a:latin typeface="MyriadPro-It"/>
              </a:rPr>
              <a:t>H </a:t>
            </a:r>
            <a:r>
              <a:rPr lang="de-CH" sz="1100" dirty="0" err="1">
                <a:latin typeface="MyriadPro-SemiCn"/>
              </a:rPr>
              <a:t>Hiatusweite</a:t>
            </a:r>
            <a:endParaRPr lang="de-CH" sz="1100" dirty="0">
              <a:latin typeface="MyriadPro-SemiCn"/>
            </a:endParaRPr>
          </a:p>
          <a:p>
            <a:r>
              <a:rPr lang="de-CH" sz="1100" i="1" dirty="0">
                <a:latin typeface="MyriadPro-It"/>
              </a:rPr>
              <a:t>M </a:t>
            </a:r>
            <a:r>
              <a:rPr lang="de-CH" sz="1100" dirty="0">
                <a:latin typeface="MyriadPro-SemiCn"/>
              </a:rPr>
              <a:t>Abstand der </a:t>
            </a:r>
            <a:r>
              <a:rPr lang="de-CH" sz="1100" dirty="0" err="1">
                <a:latin typeface="MyriadPro-SemiCn"/>
              </a:rPr>
              <a:t>Hiatuslinie</a:t>
            </a:r>
            <a:r>
              <a:rPr lang="de-CH" sz="1100" dirty="0">
                <a:latin typeface="MyriadPro-SemiCn"/>
              </a:rPr>
              <a:t> (</a:t>
            </a:r>
            <a:r>
              <a:rPr lang="de-CH" sz="1100" dirty="0" err="1">
                <a:latin typeface="MyriadPro-SemiCn"/>
              </a:rPr>
              <a:t>Levatorebene</a:t>
            </a:r>
            <a:r>
              <a:rPr lang="de-CH" sz="1100" dirty="0">
                <a:latin typeface="MyriadPro-SemiCn"/>
              </a:rPr>
              <a:t>) zur </a:t>
            </a:r>
            <a:r>
              <a:rPr lang="de-CH" sz="1100" dirty="0" err="1">
                <a:latin typeface="MyriadPro-SemiCn"/>
              </a:rPr>
              <a:t>Pubokokzygeallinie</a:t>
            </a:r>
            <a:r>
              <a:rPr lang="de-CH" sz="1100" dirty="0">
                <a:latin typeface="MyriadPro-SemiCn"/>
              </a:rPr>
              <a:t> (Beckenbodenebene).</a:t>
            </a:r>
            <a:endParaRPr lang="de-CH" sz="1100" dirty="0"/>
          </a:p>
        </p:txBody>
      </p:sp>
    </p:spTree>
    <p:extLst>
      <p:ext uri="{BB962C8B-B14F-4D97-AF65-F5344CB8AC3E}">
        <p14:creationId xmlns:p14="http://schemas.microsoft.com/office/powerpoint/2010/main" val="81621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7"/>
          </p:nvPr>
        </p:nvSpPr>
        <p:spPr>
          <a:xfrm>
            <a:off x="539750" y="4443958"/>
            <a:ext cx="7704138" cy="2883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200" dirty="0"/>
              <a:t>Kämpfer, Pieper Die Radiologie 2023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54" y="877877"/>
            <a:ext cx="8097122" cy="2269937"/>
          </a:xfrm>
          <a:prstGeom prst="rect">
            <a:avLst/>
          </a:prstGeom>
        </p:spPr>
      </p:pic>
      <p:sp>
        <p:nvSpPr>
          <p:cNvPr id="6" name="Inhaltsplatzhalter 7"/>
          <p:cNvSpPr txBox="1">
            <a:spLocks/>
          </p:cNvSpPr>
          <p:nvPr/>
        </p:nvSpPr>
        <p:spPr>
          <a:xfrm>
            <a:off x="611560" y="592954"/>
            <a:ext cx="7704138" cy="6826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10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CH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sz="1200" b="1" dirty="0"/>
              <a:t>Referenzpunkte</a:t>
            </a:r>
          </a:p>
        </p:txBody>
      </p:sp>
      <p:sp>
        <p:nvSpPr>
          <p:cNvPr id="5" name="Rechteck 4"/>
          <p:cNvSpPr/>
          <p:nvPr/>
        </p:nvSpPr>
        <p:spPr>
          <a:xfrm>
            <a:off x="683568" y="3195722"/>
            <a:ext cx="2376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100" i="1" dirty="0">
                <a:latin typeface="MyriadPro-It"/>
              </a:rPr>
              <a:t>B </a:t>
            </a:r>
            <a:r>
              <a:rPr lang="de-CH" sz="1100" dirty="0">
                <a:latin typeface="MyriadPro-SemiCn"/>
              </a:rPr>
              <a:t>Blasenhals</a:t>
            </a:r>
          </a:p>
          <a:p>
            <a:r>
              <a:rPr lang="de-CH" sz="1100" i="1" dirty="0">
                <a:latin typeface="MyriadPro-It"/>
              </a:rPr>
              <a:t>C </a:t>
            </a:r>
            <a:r>
              <a:rPr lang="de-CH" sz="1100" dirty="0">
                <a:latin typeface="MyriadPro-SemiCn"/>
              </a:rPr>
              <a:t>vordere </a:t>
            </a:r>
            <a:r>
              <a:rPr lang="de-CH" sz="1100" dirty="0" err="1">
                <a:latin typeface="MyriadPro-SemiCn"/>
              </a:rPr>
              <a:t>Zervixlippe</a:t>
            </a:r>
            <a:endParaRPr lang="de-CH" sz="1100" dirty="0">
              <a:latin typeface="MyriadPro-SemiCn"/>
            </a:endParaRPr>
          </a:p>
          <a:p>
            <a:r>
              <a:rPr lang="de-CH" sz="1100" i="1" dirty="0">
                <a:latin typeface="MyriadPro-It"/>
              </a:rPr>
              <a:t>P </a:t>
            </a:r>
            <a:r>
              <a:rPr lang="de-CH" sz="1100" dirty="0">
                <a:latin typeface="MyriadPro-SemiCn"/>
              </a:rPr>
              <a:t>Douglas-</a:t>
            </a:r>
            <a:r>
              <a:rPr lang="de-CH" sz="1100" dirty="0" err="1">
                <a:latin typeface="MyriadPro-SemiCn"/>
              </a:rPr>
              <a:t>Pouch</a:t>
            </a:r>
            <a:endParaRPr lang="de-CH" sz="1100" dirty="0">
              <a:latin typeface="MyriadPro-SemiCn"/>
            </a:endParaRPr>
          </a:p>
          <a:p>
            <a:r>
              <a:rPr lang="de-CH" sz="1100" i="1" dirty="0">
                <a:latin typeface="MyriadPro-It"/>
              </a:rPr>
              <a:t>ARJ </a:t>
            </a:r>
            <a:r>
              <a:rPr lang="de-CH" sz="1100" dirty="0" err="1">
                <a:latin typeface="MyriadPro-SemiCn"/>
              </a:rPr>
              <a:t>anorektaler</a:t>
            </a:r>
            <a:r>
              <a:rPr lang="de-CH" sz="1100" dirty="0">
                <a:latin typeface="MyriadPro-SemiCn"/>
              </a:rPr>
              <a:t> Übergang </a:t>
            </a:r>
          </a:p>
        </p:txBody>
      </p:sp>
      <p:sp>
        <p:nvSpPr>
          <p:cNvPr id="7" name="Rechteck 6"/>
          <p:cNvSpPr/>
          <p:nvPr/>
        </p:nvSpPr>
        <p:spPr>
          <a:xfrm>
            <a:off x="3275497" y="3195721"/>
            <a:ext cx="23762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100" i="1" dirty="0">
                <a:latin typeface="MyriadPro-It"/>
              </a:rPr>
              <a:t>R </a:t>
            </a:r>
            <a:r>
              <a:rPr lang="de-CH" sz="1100" dirty="0">
                <a:latin typeface="MyriadPro-SemiCn"/>
              </a:rPr>
              <a:t>Vordere </a:t>
            </a:r>
            <a:r>
              <a:rPr lang="de-CH" sz="1100" dirty="0" err="1">
                <a:latin typeface="MyriadPro-SemiCn"/>
              </a:rPr>
              <a:t>Rektumwand</a:t>
            </a:r>
            <a:endParaRPr lang="de-CH" sz="1100" dirty="0">
              <a:latin typeface="MyriadPro-SemiCn"/>
            </a:endParaRPr>
          </a:p>
          <a:p>
            <a:r>
              <a:rPr lang="de-CH" sz="1100" i="1" dirty="0">
                <a:latin typeface="MyriadPro-It"/>
              </a:rPr>
              <a:t>ARA </a:t>
            </a:r>
            <a:r>
              <a:rPr lang="de-CH" sz="1100" dirty="0" err="1">
                <a:latin typeface="MyriadPro-SemiCn"/>
              </a:rPr>
              <a:t>anorektaler</a:t>
            </a:r>
            <a:r>
              <a:rPr lang="de-CH" sz="1100" dirty="0">
                <a:latin typeface="MyriadPro-SemiCn"/>
              </a:rPr>
              <a:t> Winkel </a:t>
            </a:r>
            <a:endParaRPr lang="de-CH" sz="1100" dirty="0"/>
          </a:p>
        </p:txBody>
      </p:sp>
      <p:sp>
        <p:nvSpPr>
          <p:cNvPr id="9" name="Rechteck 8"/>
          <p:cNvSpPr/>
          <p:nvPr/>
        </p:nvSpPr>
        <p:spPr>
          <a:xfrm>
            <a:off x="5864782" y="3195721"/>
            <a:ext cx="26676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100" i="1" dirty="0">
                <a:latin typeface="MyriadPro-It"/>
              </a:rPr>
              <a:t>H </a:t>
            </a:r>
            <a:r>
              <a:rPr lang="de-CH" sz="1100" dirty="0" err="1">
                <a:latin typeface="MyriadPro-SemiCn"/>
              </a:rPr>
              <a:t>Hiatusweite</a:t>
            </a:r>
            <a:endParaRPr lang="de-CH" sz="1100" dirty="0">
              <a:latin typeface="MyriadPro-SemiCn"/>
            </a:endParaRPr>
          </a:p>
          <a:p>
            <a:r>
              <a:rPr lang="de-CH" sz="1100" i="1" dirty="0">
                <a:latin typeface="MyriadPro-It"/>
              </a:rPr>
              <a:t>M </a:t>
            </a:r>
            <a:r>
              <a:rPr lang="de-CH" sz="1100" dirty="0">
                <a:latin typeface="MyriadPro-SemiCn"/>
              </a:rPr>
              <a:t>Abstand der </a:t>
            </a:r>
            <a:r>
              <a:rPr lang="de-CH" sz="1100" dirty="0" err="1">
                <a:latin typeface="MyriadPro-SemiCn"/>
              </a:rPr>
              <a:t>Hiatuslinie</a:t>
            </a:r>
            <a:r>
              <a:rPr lang="de-CH" sz="1100" dirty="0">
                <a:latin typeface="MyriadPro-SemiCn"/>
              </a:rPr>
              <a:t> (</a:t>
            </a:r>
            <a:r>
              <a:rPr lang="de-CH" sz="1100" dirty="0" err="1">
                <a:latin typeface="MyriadPro-SemiCn"/>
              </a:rPr>
              <a:t>Levatorebene</a:t>
            </a:r>
            <a:r>
              <a:rPr lang="de-CH" sz="1100" dirty="0">
                <a:latin typeface="MyriadPro-SemiCn"/>
              </a:rPr>
              <a:t>) zur </a:t>
            </a:r>
            <a:r>
              <a:rPr lang="de-CH" sz="1100" dirty="0" err="1">
                <a:latin typeface="MyriadPro-SemiCn"/>
              </a:rPr>
              <a:t>Pubokokzygeallinie</a:t>
            </a:r>
            <a:r>
              <a:rPr lang="de-CH" sz="1100" dirty="0">
                <a:latin typeface="MyriadPro-SemiCn"/>
              </a:rPr>
              <a:t> (Beckenbodenebene).</a:t>
            </a:r>
            <a:endParaRPr lang="de-CH" sz="1100" dirty="0"/>
          </a:p>
        </p:txBody>
      </p:sp>
      <p:sp>
        <p:nvSpPr>
          <p:cNvPr id="2" name="Rechteck 1"/>
          <p:cNvSpPr/>
          <p:nvPr/>
        </p:nvSpPr>
        <p:spPr>
          <a:xfrm>
            <a:off x="5651761" y="877876"/>
            <a:ext cx="3020115" cy="3206041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81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7"/>
          </p:nvPr>
        </p:nvSpPr>
        <p:spPr>
          <a:xfrm>
            <a:off x="539750" y="4443958"/>
            <a:ext cx="7704138" cy="2883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200" dirty="0"/>
              <a:t>Kämpfer, Pieper Die Radiologie 2023</a:t>
            </a:r>
          </a:p>
        </p:txBody>
      </p:sp>
      <p:sp>
        <p:nvSpPr>
          <p:cNvPr id="6" name="Inhaltsplatzhalter 7"/>
          <p:cNvSpPr txBox="1">
            <a:spLocks/>
          </p:cNvSpPr>
          <p:nvPr/>
        </p:nvSpPr>
        <p:spPr>
          <a:xfrm>
            <a:off x="611560" y="592954"/>
            <a:ext cx="7704138" cy="6826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10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CH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sz="1200" b="1" dirty="0"/>
              <a:t>Auswertung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795665"/>
              </p:ext>
            </p:extLst>
          </p:nvPr>
        </p:nvGraphicFramePr>
        <p:xfrm>
          <a:off x="539748" y="1005845"/>
          <a:ext cx="8208964" cy="3840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956">
                  <a:extLst>
                    <a:ext uri="{9D8B030D-6E8A-4147-A177-3AD203B41FA5}">
                      <a16:colId xmlns:a16="http://schemas.microsoft.com/office/drawing/2014/main" val="2947918567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56846473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638614258"/>
                    </a:ext>
                  </a:extLst>
                </a:gridCol>
                <a:gridCol w="2304504">
                  <a:extLst>
                    <a:ext uri="{9D8B030D-6E8A-4147-A177-3AD203B41FA5}">
                      <a16:colId xmlns:a16="http://schemas.microsoft.com/office/drawing/2014/main" val="886178372"/>
                    </a:ext>
                  </a:extLst>
                </a:gridCol>
              </a:tblGrid>
              <a:tr h="460353">
                <a:tc>
                  <a:txBody>
                    <a:bodyPr/>
                    <a:lstStyle/>
                    <a:p>
                      <a:r>
                        <a:rPr lang="de-CH" sz="1200" dirty="0"/>
                        <a:t>Kompartiment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dirty="0"/>
                        <a:t>Referenzpunkte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dirty="0"/>
                        <a:t>Parameter, Pathologie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dirty="0"/>
                        <a:t>Graduierung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028718"/>
                  </a:ext>
                </a:extLst>
              </a:tr>
              <a:tr h="309591">
                <a:tc rowSpan="2">
                  <a:txBody>
                    <a:bodyPr/>
                    <a:lstStyle/>
                    <a:p>
                      <a:r>
                        <a:rPr lang="de-CH" sz="1200" dirty="0"/>
                        <a:t>Vorderes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de-CH" sz="1200" dirty="0"/>
                        <a:t>Blasenboden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Deszensus (Zystozele)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dirty="0"/>
                        <a:t>&lt;1,</a:t>
                      </a:r>
                      <a:r>
                        <a:rPr lang="de-CH" sz="1200" baseline="0" dirty="0"/>
                        <a:t> 1-3, 3-6, 6&lt; cm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846638"/>
                  </a:ext>
                </a:extLst>
              </a:tr>
              <a:tr h="442273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Beckenorganmobilität</a:t>
                      </a:r>
                      <a:endParaRPr lang="de-CH" sz="1200" dirty="0"/>
                    </a:p>
                    <a:p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dirty="0"/>
                        <a:t>-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524877"/>
                  </a:ext>
                </a:extLst>
              </a:tr>
              <a:tr h="284426">
                <a:tc rowSpan="2">
                  <a:txBody>
                    <a:bodyPr/>
                    <a:lstStyle/>
                    <a:p>
                      <a:r>
                        <a:rPr lang="de-CH" sz="1200" dirty="0"/>
                        <a:t>Mittleres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Zervix oder Vaginalstumpf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Deszensus (Prolaps)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dirty="0"/>
                        <a:t>&lt;1,</a:t>
                      </a:r>
                      <a:r>
                        <a:rPr lang="de-CH" sz="1200" baseline="0" dirty="0"/>
                        <a:t> 1-3, 3-6, 6&lt; cm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97628"/>
                  </a:ext>
                </a:extLst>
              </a:tr>
              <a:tr h="284426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Beckenorganmobilität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942261"/>
                  </a:ext>
                </a:extLst>
              </a:tr>
              <a:tr h="201957">
                <a:tc rowSpan="2">
                  <a:txBody>
                    <a:bodyPr/>
                    <a:lstStyle/>
                    <a:p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Douglas-</a:t>
                      </a:r>
                      <a:r>
                        <a:rPr lang="de-CH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Pouch</a:t>
                      </a:r>
                      <a:endParaRPr lang="de-CH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Deszensus (</a:t>
                      </a:r>
                      <a:r>
                        <a:rPr lang="de-CH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Peritoneozele</a:t>
                      </a:r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r>
                        <a:rPr lang="de-CH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Enterozele</a:t>
                      </a:r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de-CH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Sigmoidozele</a:t>
                      </a:r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dirty="0"/>
                        <a:t>&lt;1,</a:t>
                      </a:r>
                      <a:r>
                        <a:rPr lang="de-CH" sz="1200" baseline="0" dirty="0"/>
                        <a:t> 1-3, 3-6, 6&lt; cm</a:t>
                      </a:r>
                      <a:endParaRPr lang="de-CH" sz="1200" dirty="0"/>
                    </a:p>
                    <a:p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704323"/>
                  </a:ext>
                </a:extLst>
              </a:tr>
              <a:tr h="265364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Beckenorganmobilität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dirty="0"/>
                        <a:t>-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953776"/>
                  </a:ext>
                </a:extLst>
              </a:tr>
              <a:tr h="284426">
                <a:tc rowSpan="2">
                  <a:txBody>
                    <a:bodyPr/>
                    <a:lstStyle/>
                    <a:p>
                      <a:r>
                        <a:rPr lang="de-CH" sz="1200" dirty="0"/>
                        <a:t>Hinteres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r>
                        <a:rPr lang="de-CH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Anorektaler</a:t>
                      </a:r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Übergang</a:t>
                      </a:r>
                      <a:endParaRPr lang="de-CH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dirty="0"/>
                        <a:t>Deszensus (Prolaps)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CH" sz="1200" dirty="0"/>
                        <a:t>&lt;3, 3-5, 5&lt; cm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9737105"/>
                  </a:ext>
                </a:extLst>
              </a:tr>
              <a:tr h="284426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Beckenorganmobilität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624683"/>
                  </a:ext>
                </a:extLst>
              </a:tr>
              <a:tr h="286505">
                <a:tc>
                  <a:txBody>
                    <a:bodyPr/>
                    <a:lstStyle/>
                    <a:p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Vordere </a:t>
                      </a:r>
                      <a:r>
                        <a:rPr lang="de-CH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Rektumwand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de-CH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Anteriore</a:t>
                      </a:r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de-CH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Rektozele</a:t>
                      </a:r>
                      <a:endParaRPr lang="de-CH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dirty="0"/>
                        <a:t>&lt;2, 2-4,</a:t>
                      </a:r>
                      <a:r>
                        <a:rPr lang="de-CH" sz="1200" baseline="0" dirty="0"/>
                        <a:t> 4&lt;  cm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671694"/>
                  </a:ext>
                </a:extLst>
              </a:tr>
              <a:tr h="442273">
                <a:tc>
                  <a:txBody>
                    <a:bodyPr/>
                    <a:lstStyle/>
                    <a:p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Anorektaler</a:t>
                      </a:r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Winkel</a:t>
                      </a:r>
                      <a:endParaRPr lang="de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Dyssynergische</a:t>
                      </a:r>
                      <a:r>
                        <a:rPr lang="de-CH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Defäkation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dirty="0"/>
                        <a:t>Ruhe</a:t>
                      </a:r>
                      <a:r>
                        <a:rPr lang="de-CH" sz="1200" baseline="0" dirty="0"/>
                        <a:t> 85-95°, Kontraktion -10-15°, </a:t>
                      </a:r>
                      <a:r>
                        <a:rPr lang="de-CH" sz="1200" baseline="0" dirty="0" err="1"/>
                        <a:t>Defä</a:t>
                      </a:r>
                      <a:r>
                        <a:rPr lang="de-CH" sz="1200" baseline="0" dirty="0"/>
                        <a:t>. +15-25°</a:t>
                      </a:r>
                      <a:endParaRPr lang="de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015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93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Dynamische MR des Beckenbodens – Fall 1</a:t>
            </a:r>
            <a:br>
              <a:rPr lang="de-CH" dirty="0"/>
            </a:b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2400" dirty="0"/>
              <a:t>W50, </a:t>
            </a:r>
            <a:r>
              <a:rPr lang="de-CH" sz="2400" dirty="0" err="1"/>
              <a:t>Rektumprolaps</a:t>
            </a:r>
            <a:r>
              <a:rPr lang="de-CH" sz="2400" dirty="0"/>
              <a:t> </a:t>
            </a:r>
          </a:p>
          <a:p>
            <a:pPr marL="0" indent="0">
              <a:buNone/>
            </a:pPr>
            <a:r>
              <a:rPr lang="de-CH" sz="2400" dirty="0"/>
              <a:t>Senkung Beckenboden? </a:t>
            </a:r>
            <a:r>
              <a:rPr lang="de-CH" sz="2400" dirty="0" err="1"/>
              <a:t>Zele</a:t>
            </a:r>
            <a:r>
              <a:rPr lang="de-CH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547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 kann der Kliniker?</a:t>
            </a:r>
            <a:br>
              <a:rPr lang="de-CH" dirty="0"/>
            </a:br>
            <a:endParaRPr lang="de-CH" dirty="0"/>
          </a:p>
        </p:txBody>
      </p:sp>
      <p:pic>
        <p:nvPicPr>
          <p:cNvPr id="1026" name="Picture 2" descr="Wd40 duct tape - Etsy Österreich">
            <a:extLst>
              <a:ext uri="{FF2B5EF4-FFF2-40B4-BE49-F238E27FC236}">
                <a16:creationId xmlns:a16="http://schemas.microsoft.com/office/drawing/2014/main" id="{D05022CA-6A65-36B2-5A4C-8A6ADC6CA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64096"/>
            <a:ext cx="7202487" cy="4083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2978689-0B60-B6B8-7C28-02F40FE94989}"/>
              </a:ext>
            </a:extLst>
          </p:cNvPr>
          <p:cNvSpPr txBox="1"/>
          <p:nvPr/>
        </p:nvSpPr>
        <p:spPr>
          <a:xfrm>
            <a:off x="2844652" y="1152128"/>
            <a:ext cx="3312368" cy="3600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rtlCol="0">
            <a:noAutofit/>
          </a:bodyPr>
          <a:lstStyle/>
          <a:p>
            <a:pPr algn="ctr"/>
            <a:r>
              <a:rPr lang="de-CH" dirty="0"/>
              <a:t>Beckenboden-Flowchart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C11271B-E434-7A61-F897-3D76DC912662}"/>
              </a:ext>
            </a:extLst>
          </p:cNvPr>
          <p:cNvSpPr txBox="1"/>
          <p:nvPr/>
        </p:nvSpPr>
        <p:spPr>
          <a:xfrm>
            <a:off x="3492724" y="1620096"/>
            <a:ext cx="1944216" cy="3241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0000" tIns="46800" rIns="90000" bIns="46800" rtlCol="0">
            <a:noAutofit/>
          </a:bodyPr>
          <a:lstStyle/>
          <a:p>
            <a:pPr algn="ctr"/>
            <a:r>
              <a:rPr lang="de-CH" sz="1400" dirty="0"/>
              <a:t>Ich habe Stuhlgang,…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1AF4306-460B-514E-10C0-21CC40F2E656}"/>
              </a:ext>
            </a:extLst>
          </p:cNvPr>
          <p:cNvSpPr txBox="1"/>
          <p:nvPr/>
        </p:nvSpPr>
        <p:spPr>
          <a:xfrm>
            <a:off x="5436940" y="2672573"/>
            <a:ext cx="1728192" cy="3241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0000" tIns="46800" rIns="90000" bIns="46800" rtlCol="0">
            <a:noAutofit/>
          </a:bodyPr>
          <a:lstStyle/>
          <a:p>
            <a:pPr algn="ctr"/>
            <a:r>
              <a:rPr lang="de-CH" sz="1400" dirty="0"/>
              <a:t>…und will das auch?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BDD6B58-3169-E941-2A02-DC665FCFD151}"/>
              </a:ext>
            </a:extLst>
          </p:cNvPr>
          <p:cNvSpPr txBox="1"/>
          <p:nvPr/>
        </p:nvSpPr>
        <p:spPr>
          <a:xfrm>
            <a:off x="1548508" y="2672573"/>
            <a:ext cx="1944216" cy="3241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0000" tIns="46800" rIns="90000" bIns="46800" rtlCol="0">
            <a:noAutofit/>
          </a:bodyPr>
          <a:lstStyle/>
          <a:p>
            <a:pPr algn="ctr"/>
            <a:r>
              <a:rPr lang="de-CH" sz="1400" dirty="0"/>
              <a:t>…aber ich hätte gerne?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4C07F3F-3D68-31E6-9CE7-AF43EE06D128}"/>
              </a:ext>
            </a:extLst>
          </p:cNvPr>
          <p:cNvSpPr txBox="1"/>
          <p:nvPr/>
        </p:nvSpPr>
        <p:spPr>
          <a:xfrm>
            <a:off x="2581896" y="3782485"/>
            <a:ext cx="1944216" cy="9747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0000" tIns="46800" rIns="90000" bIns="46800" rtlCol="0">
            <a:noAutofit/>
          </a:bodyPr>
          <a:lstStyle/>
          <a:p>
            <a:pPr algn="ctr"/>
            <a:r>
              <a:rPr lang="de-CH" sz="1400" b="1" dirty="0"/>
              <a:t>Slow </a:t>
            </a:r>
            <a:r>
              <a:rPr lang="de-CH" sz="1400" b="1" dirty="0" err="1"/>
              <a:t>transit</a:t>
            </a:r>
            <a:r>
              <a:rPr lang="de-CH" sz="1400" b="1" dirty="0"/>
              <a:t> </a:t>
            </a:r>
          </a:p>
          <a:p>
            <a:pPr algn="ctr"/>
            <a:r>
              <a:rPr lang="de-CH" sz="1400" b="1" dirty="0" err="1"/>
              <a:t>constipation</a:t>
            </a:r>
            <a:r>
              <a:rPr lang="de-CH" sz="1400" b="1" dirty="0"/>
              <a:t>?</a:t>
            </a:r>
          </a:p>
          <a:p>
            <a:pPr algn="ctr"/>
            <a:r>
              <a:rPr lang="de-CH" sz="1400" b="1" dirty="0" err="1"/>
              <a:t>Obstructed</a:t>
            </a:r>
            <a:r>
              <a:rPr lang="de-CH" sz="1400" b="1" dirty="0"/>
              <a:t> </a:t>
            </a:r>
            <a:r>
              <a:rPr lang="de-CH" sz="1400" b="1" dirty="0" err="1"/>
              <a:t>defecation</a:t>
            </a:r>
            <a:r>
              <a:rPr lang="de-CH" sz="1400" b="1" dirty="0"/>
              <a:t> </a:t>
            </a:r>
          </a:p>
          <a:p>
            <a:pPr algn="ctr"/>
            <a:r>
              <a:rPr lang="de-CH" sz="1400" b="1" dirty="0" err="1"/>
              <a:t>syndrom</a:t>
            </a:r>
            <a:r>
              <a:rPr lang="de-CH" sz="1400" b="1" dirty="0"/>
              <a:t>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C50CE51-C638-AD8D-E8C2-43ABF633498F}"/>
              </a:ext>
            </a:extLst>
          </p:cNvPr>
          <p:cNvSpPr txBox="1"/>
          <p:nvPr/>
        </p:nvSpPr>
        <p:spPr>
          <a:xfrm>
            <a:off x="6589068" y="3783399"/>
            <a:ext cx="1800200" cy="9747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0000" tIns="46800" rIns="90000" bIns="46800" rtlCol="0">
            <a:noAutofit/>
          </a:bodyPr>
          <a:lstStyle/>
          <a:p>
            <a:pPr algn="ctr"/>
            <a:endParaRPr lang="de-CH" sz="1400" dirty="0"/>
          </a:p>
          <a:p>
            <a:pPr algn="ctr"/>
            <a:r>
              <a:rPr lang="de-CH" sz="1400" b="1" dirty="0"/>
              <a:t>Inkontinenz</a:t>
            </a:r>
            <a:r>
              <a:rPr lang="de-CH" sz="1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924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-92546"/>
            <a:ext cx="6591300" cy="5334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0" y="-92546"/>
            <a:ext cx="6591300" cy="5334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350" y="-92546"/>
            <a:ext cx="6591300" cy="5334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350" y="-92546"/>
            <a:ext cx="6591300" cy="5334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6350" y="-92546"/>
            <a:ext cx="6591300" cy="5334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6350" y="-92546"/>
            <a:ext cx="6591300" cy="5334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6350" y="-92546"/>
            <a:ext cx="6591300" cy="5334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6350" y="-92546"/>
            <a:ext cx="6591300" cy="5334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6350" y="-92546"/>
            <a:ext cx="6591300" cy="533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6350" y="-92546"/>
            <a:ext cx="6591300" cy="5334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6350" y="-92546"/>
            <a:ext cx="6591300" cy="5334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6350" y="-92546"/>
            <a:ext cx="6591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0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5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-169962"/>
            <a:ext cx="6591300" cy="5334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0" y="-169962"/>
            <a:ext cx="6591300" cy="5334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350" y="-169962"/>
            <a:ext cx="6591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2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Dynamische MR des Beckenbodens – Fall 1</a:t>
            </a:r>
            <a:br>
              <a:rPr lang="de-CH" dirty="0"/>
            </a:b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2400" dirty="0"/>
              <a:t>Schwere Beckenbodeninsuffizienz </a:t>
            </a:r>
          </a:p>
          <a:p>
            <a:r>
              <a:rPr lang="de-CH" sz="2400" dirty="0"/>
              <a:t>Beteiligung aller drei Kompartimente </a:t>
            </a:r>
          </a:p>
          <a:p>
            <a:r>
              <a:rPr lang="de-CH" sz="2400" dirty="0" err="1"/>
              <a:t>Rektumprolaps</a:t>
            </a:r>
            <a:r>
              <a:rPr lang="de-CH" sz="2400" dirty="0"/>
              <a:t> mit schwerer </a:t>
            </a:r>
            <a:r>
              <a:rPr lang="de-CH" sz="2400" dirty="0" err="1"/>
              <a:t>Enterozele</a:t>
            </a:r>
            <a:endParaRPr lang="de-CH" sz="2400" dirty="0"/>
          </a:p>
          <a:p>
            <a:r>
              <a:rPr lang="de-CH" sz="2400" dirty="0"/>
              <a:t>Moderate Zystozele </a:t>
            </a:r>
          </a:p>
          <a:p>
            <a:r>
              <a:rPr lang="de-CH" sz="2400" dirty="0"/>
              <a:t>Moderater Deszensus des Scheidengewölbes</a:t>
            </a:r>
          </a:p>
          <a:p>
            <a:r>
              <a:rPr lang="de-CH" sz="2400" dirty="0" err="1"/>
              <a:t>Geringgradige</a:t>
            </a:r>
            <a:r>
              <a:rPr lang="de-CH" sz="2400" dirty="0"/>
              <a:t> </a:t>
            </a:r>
            <a:r>
              <a:rPr lang="de-CH" sz="2400" dirty="0" err="1"/>
              <a:t>anteriore</a:t>
            </a:r>
            <a:r>
              <a:rPr lang="de-CH" sz="2400" dirty="0"/>
              <a:t> </a:t>
            </a:r>
            <a:r>
              <a:rPr lang="de-CH" sz="2400" dirty="0" err="1"/>
              <a:t>Rektozele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80964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Dynamische MR des Beckenbodens – Fall 2</a:t>
            </a:r>
            <a:br>
              <a:rPr lang="de-CH" dirty="0"/>
            </a:b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2400" dirty="0"/>
              <a:t>W65, Beckenbodeninsuffizienz mit</a:t>
            </a:r>
          </a:p>
          <a:p>
            <a:pPr marL="0" indent="0">
              <a:buNone/>
            </a:pPr>
            <a:r>
              <a:rPr lang="de-CH" sz="2400" dirty="0"/>
              <a:t>- Uterusprolaps</a:t>
            </a:r>
          </a:p>
          <a:p>
            <a:pPr marL="0" indent="0">
              <a:buNone/>
            </a:pPr>
            <a:r>
              <a:rPr lang="de-CH" sz="2400" dirty="0"/>
              <a:t>- </a:t>
            </a:r>
            <a:r>
              <a:rPr lang="de-CH" sz="2400" dirty="0" err="1"/>
              <a:t>anteriorer</a:t>
            </a:r>
            <a:r>
              <a:rPr lang="de-CH" sz="2400" dirty="0"/>
              <a:t> </a:t>
            </a:r>
            <a:r>
              <a:rPr lang="de-CH" sz="2400" dirty="0" err="1"/>
              <a:t>Rektumprolaps</a:t>
            </a:r>
            <a:endParaRPr lang="de-CH" sz="2400" dirty="0"/>
          </a:p>
          <a:p>
            <a:pPr marL="0" indent="0">
              <a:buNone/>
            </a:pPr>
            <a:r>
              <a:rPr lang="de-CH" sz="2400" dirty="0"/>
              <a:t>- Schliessmuskeldefekt</a:t>
            </a:r>
          </a:p>
          <a:p>
            <a:pPr>
              <a:buFontTx/>
              <a:buChar char="-"/>
            </a:pPr>
            <a:r>
              <a:rPr lang="de-CH" sz="2400" dirty="0"/>
              <a:t>Zystozele</a:t>
            </a:r>
          </a:p>
          <a:p>
            <a:pPr marL="0" indent="0">
              <a:buNone/>
            </a:pPr>
            <a:r>
              <a:rPr lang="de-CH" sz="2400" dirty="0"/>
              <a:t>Bilanz BB-</a:t>
            </a:r>
            <a:r>
              <a:rPr lang="de-CH" sz="2400" dirty="0" err="1"/>
              <a:t>Descensus</a:t>
            </a:r>
            <a:r>
              <a:rPr lang="de-CH" sz="2400" dirty="0"/>
              <a:t>?</a:t>
            </a:r>
          </a:p>
          <a:p>
            <a:pPr marL="0" indent="0">
              <a:buNone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362197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7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-97954"/>
            <a:ext cx="6591300" cy="5334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-97954"/>
            <a:ext cx="6591300" cy="5334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-97954"/>
            <a:ext cx="6591300" cy="5334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-97954"/>
            <a:ext cx="6591300" cy="5334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-97954"/>
            <a:ext cx="6591300" cy="5334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2" y="-97954"/>
            <a:ext cx="6591300" cy="5334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9632" y="-97954"/>
            <a:ext cx="6591300" cy="5334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9632" y="-97954"/>
            <a:ext cx="6591300" cy="5334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9632" y="-97954"/>
            <a:ext cx="6591300" cy="5334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9632" y="-97954"/>
            <a:ext cx="6591300" cy="533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9632" y="-97954"/>
            <a:ext cx="6591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4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350" y="-97954"/>
            <a:ext cx="6591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7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Dynamische MR des Beckenbodens – Fall 2</a:t>
            </a:r>
            <a:br>
              <a:rPr lang="de-CH" dirty="0"/>
            </a:b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2400" dirty="0"/>
              <a:t>Fortgeschrittene Beckenbodeninsuffizienz </a:t>
            </a:r>
          </a:p>
          <a:p>
            <a:r>
              <a:rPr lang="de-CH" sz="2400" dirty="0" err="1"/>
              <a:t>Schwergradiger</a:t>
            </a:r>
            <a:r>
              <a:rPr lang="de-CH" sz="2400" dirty="0"/>
              <a:t> </a:t>
            </a:r>
            <a:r>
              <a:rPr lang="de-CH" sz="2400" dirty="0" err="1"/>
              <a:t>Descensus</a:t>
            </a:r>
            <a:r>
              <a:rPr lang="de-CH" sz="2400" dirty="0"/>
              <a:t> im </a:t>
            </a:r>
            <a:r>
              <a:rPr lang="de-CH" sz="2400" dirty="0" err="1"/>
              <a:t>anterioren</a:t>
            </a:r>
            <a:r>
              <a:rPr lang="de-CH" sz="2400" dirty="0"/>
              <a:t> und </a:t>
            </a:r>
            <a:r>
              <a:rPr lang="de-CH" sz="2400" dirty="0" err="1"/>
              <a:t>posterioren</a:t>
            </a:r>
            <a:r>
              <a:rPr lang="de-CH" sz="2400" dirty="0"/>
              <a:t> Kompartiment mit Prolaps </a:t>
            </a:r>
          </a:p>
          <a:p>
            <a:r>
              <a:rPr lang="de-CH" sz="2400" dirty="0" err="1"/>
              <a:t>Schwergeradige</a:t>
            </a:r>
            <a:r>
              <a:rPr lang="de-CH" sz="2400" dirty="0"/>
              <a:t> </a:t>
            </a:r>
            <a:r>
              <a:rPr lang="de-CH" sz="2400" dirty="0" err="1" smtClean="0"/>
              <a:t>Enterozele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3893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Dynamische MR des Beckenbodens – Fall 3</a:t>
            </a:r>
            <a:br>
              <a:rPr lang="de-CH" dirty="0"/>
            </a:b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2400" dirty="0"/>
              <a:t>W74, Beckenbodeninsuffizienz mit</a:t>
            </a:r>
          </a:p>
          <a:p>
            <a:r>
              <a:rPr lang="de-CH" sz="2400" dirty="0" err="1"/>
              <a:t>Vd.a</a:t>
            </a:r>
            <a:r>
              <a:rPr lang="de-CH" sz="2400" dirty="0"/>
              <a:t>. Obstruktives Defäkationssyndrom (ODS) und Prolaps</a:t>
            </a:r>
          </a:p>
          <a:p>
            <a:r>
              <a:rPr lang="de-CH" sz="2400" dirty="0"/>
              <a:t>Stuhl und </a:t>
            </a:r>
            <a:r>
              <a:rPr lang="de-CH" sz="2400" dirty="0" err="1"/>
              <a:t>Urinevaquationsstörung</a:t>
            </a:r>
            <a:endParaRPr lang="de-CH" sz="2400" dirty="0"/>
          </a:p>
          <a:p>
            <a:r>
              <a:rPr lang="de-CH" sz="2400" dirty="0" err="1"/>
              <a:t>St.n</a:t>
            </a:r>
            <a:r>
              <a:rPr lang="de-CH" sz="2400" dirty="0"/>
              <a:t>. </a:t>
            </a:r>
            <a:r>
              <a:rPr lang="de-CH" sz="2400" dirty="0" err="1"/>
              <a:t>Hystrektomie</a:t>
            </a:r>
            <a:r>
              <a:rPr lang="de-CH" sz="2400" dirty="0"/>
              <a:t> und </a:t>
            </a:r>
            <a:r>
              <a:rPr lang="de-CH" sz="2400" dirty="0" err="1"/>
              <a:t>Adnexektomie</a:t>
            </a:r>
            <a:endParaRPr lang="de-CH" sz="2400" dirty="0"/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r>
              <a:rPr lang="de-CH" sz="2400" dirty="0" err="1"/>
              <a:t>Rektocele</a:t>
            </a:r>
            <a:r>
              <a:rPr lang="de-CH" sz="2400" dirty="0"/>
              <a:t>, </a:t>
            </a:r>
            <a:r>
              <a:rPr lang="de-CH" sz="2400" dirty="0" err="1"/>
              <a:t>Intussusception</a:t>
            </a:r>
            <a:r>
              <a:rPr lang="de-CH" sz="2400" dirty="0"/>
              <a:t>, Prolaps? Senkung, Ausmass?</a:t>
            </a:r>
          </a:p>
        </p:txBody>
      </p:sp>
    </p:spTree>
    <p:extLst>
      <p:ext uri="{BB962C8B-B14F-4D97-AF65-F5344CB8AC3E}">
        <p14:creationId xmlns:p14="http://schemas.microsoft.com/office/powerpoint/2010/main" val="200240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7A990A5-D506-45D1-875E-65463AEBCB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6"/>
          <a:stretch/>
        </p:blipFill>
        <p:spPr>
          <a:xfrm>
            <a:off x="0" y="977866"/>
            <a:ext cx="6335886" cy="210465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F5DDBA6-1001-4F88-BA70-C89AEDD61E44}"/>
              </a:ext>
            </a:extLst>
          </p:cNvPr>
          <p:cNvSpPr txBox="1"/>
          <p:nvPr/>
        </p:nvSpPr>
        <p:spPr>
          <a:xfrm>
            <a:off x="192348" y="3082518"/>
            <a:ext cx="1414490" cy="1438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 err="1"/>
              <a:t>Anismus</a:t>
            </a:r>
            <a:endParaRPr lang="de-CH" sz="1100" dirty="0"/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 err="1"/>
              <a:t>Dyskoordination</a:t>
            </a:r>
            <a:endParaRPr lang="de-CH" sz="1100" dirty="0"/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 err="1"/>
              <a:t>Spastik</a:t>
            </a:r>
            <a:endParaRPr lang="de-CH" sz="1100" dirty="0"/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Nervenläsionen</a:t>
            </a: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M. Hirschsprung</a:t>
            </a: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M. Parkinson</a:t>
            </a: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Myopathien</a:t>
            </a:r>
            <a:endParaRPr lang="de-CH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Inertia </a:t>
            </a:r>
            <a:r>
              <a:rPr lang="de-CH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recti</a:t>
            </a:r>
            <a:endParaRPr lang="de-CH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3C4533B-EBCE-4CAE-AABB-AD5A55F0F91A}"/>
              </a:ext>
            </a:extLst>
          </p:cNvPr>
          <p:cNvSpPr txBox="1"/>
          <p:nvPr/>
        </p:nvSpPr>
        <p:spPr>
          <a:xfrm>
            <a:off x="2197389" y="3082518"/>
            <a:ext cx="2300951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 err="1"/>
              <a:t>Rektocele</a:t>
            </a:r>
            <a:endParaRPr lang="de-CH" sz="1100" dirty="0"/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/>
              <a:t>Vollwandprolaps</a:t>
            </a: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/>
              <a:t>Intussuszeption</a:t>
            </a: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/>
              <a:t>Enterocele</a:t>
            </a: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 err="1"/>
              <a:t>Sigmoidocele</a:t>
            </a:r>
            <a:endParaRPr lang="de-CH" sz="1100" dirty="0"/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Descensus</a:t>
            </a:r>
            <a:r>
              <a:rPr lang="de-CH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CH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perineum</a:t>
            </a:r>
            <a:r>
              <a:rPr lang="de-CH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CH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syndrome</a:t>
            </a:r>
            <a:endParaRPr lang="de-CH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Rektumkarzinom</a:t>
            </a:r>
            <a:endParaRPr lang="de-CH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Anastomosenstenose</a:t>
            </a:r>
            <a:endParaRPr lang="de-CH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Myopathien</a:t>
            </a:r>
            <a:endParaRPr lang="de-CH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Internushypertrophie</a:t>
            </a:r>
            <a:endParaRPr lang="de-CH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Sphinkterdysplasie</a:t>
            </a:r>
            <a:endParaRPr lang="de-CH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</a:p>
        </p:txBody>
      </p:sp>
      <p:sp>
        <p:nvSpPr>
          <p:cNvPr id="8" name="Titel 6">
            <a:extLst>
              <a:ext uri="{FF2B5EF4-FFF2-40B4-BE49-F238E27FC236}">
                <a16:creationId xmlns:a16="http://schemas.microsoft.com/office/drawing/2014/main" id="{E624F78F-F47A-F7C0-1F7C-468B12A19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84188"/>
            <a:ext cx="6984578" cy="503386"/>
          </a:xfrm>
        </p:spPr>
        <p:txBody>
          <a:bodyPr/>
          <a:lstStyle/>
          <a:p>
            <a:r>
              <a:rPr lang="de-CH" dirty="0"/>
              <a:t>Komplexe Beckenbodeninsuffizienz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3F5CC99-CE04-31FC-56A9-FF0C4C08BA02}"/>
              </a:ext>
            </a:extLst>
          </p:cNvPr>
          <p:cNvSpPr/>
          <p:nvPr/>
        </p:nvSpPr>
        <p:spPr>
          <a:xfrm>
            <a:off x="2339752" y="1347614"/>
            <a:ext cx="399613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Picture 16" descr="pfloor2">
            <a:extLst>
              <a:ext uri="{FF2B5EF4-FFF2-40B4-BE49-F238E27FC236}">
                <a16:creationId xmlns:a16="http://schemas.microsoft.com/office/drawing/2014/main" id="{C28C63FB-243C-CE98-5C7D-76120F9A7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8891" y="915567"/>
            <a:ext cx="4089183" cy="419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3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-97954"/>
            <a:ext cx="6591300" cy="5334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-97954"/>
            <a:ext cx="6591300" cy="5334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-97954"/>
            <a:ext cx="6591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8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068" y="-97954"/>
            <a:ext cx="6591300" cy="5334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068" y="-97954"/>
            <a:ext cx="6591300" cy="5334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068" y="-97954"/>
            <a:ext cx="6591300" cy="5334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068" y="-97954"/>
            <a:ext cx="6591300" cy="5334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068" y="-97954"/>
            <a:ext cx="6591300" cy="5334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068" y="-97954"/>
            <a:ext cx="6591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8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068" y="-97954"/>
            <a:ext cx="6591300" cy="5334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068" y="-97954"/>
            <a:ext cx="6591300" cy="5334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068" y="-97954"/>
            <a:ext cx="6591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Dynamische MR des Beckenbodens – Fall 3</a:t>
            </a:r>
            <a:br>
              <a:rPr lang="de-CH" dirty="0"/>
            </a:b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2400" dirty="0"/>
              <a:t>Beckenbodeninsuffizienz mit schwerem rektalen Deszensus und </a:t>
            </a:r>
            <a:r>
              <a:rPr lang="de-CH" sz="2400" dirty="0" err="1"/>
              <a:t>schwergradiger</a:t>
            </a:r>
            <a:r>
              <a:rPr lang="de-CH" sz="2400" dirty="0"/>
              <a:t> Zystozele mit Kompression der Harnblase. </a:t>
            </a:r>
          </a:p>
          <a:p>
            <a:r>
              <a:rPr lang="de-CH" sz="2400" dirty="0"/>
              <a:t>Moderate </a:t>
            </a:r>
            <a:r>
              <a:rPr lang="de-CH" sz="2400" dirty="0" err="1"/>
              <a:t>anteriore</a:t>
            </a:r>
            <a:r>
              <a:rPr lang="de-CH" sz="2400" dirty="0"/>
              <a:t> </a:t>
            </a:r>
            <a:r>
              <a:rPr lang="de-CH" sz="2400" dirty="0" err="1"/>
              <a:t>Rektozele</a:t>
            </a:r>
            <a:r>
              <a:rPr lang="de-CH" sz="2400" dirty="0"/>
              <a:t>. </a:t>
            </a:r>
          </a:p>
          <a:p>
            <a:r>
              <a:rPr lang="de-CH" sz="2400" dirty="0"/>
              <a:t>Zirkuläre Intussuszeption ohne Nachweis eines </a:t>
            </a:r>
            <a:r>
              <a:rPr lang="de-CH" sz="2400" dirty="0" err="1"/>
              <a:t>Rektumprolaps</a:t>
            </a:r>
            <a:r>
              <a:rPr lang="de-CH" sz="2400" dirty="0"/>
              <a:t>. </a:t>
            </a:r>
            <a:r>
              <a:rPr lang="de-CH" sz="2400" dirty="0" err="1"/>
              <a:t>Schwergradige</a:t>
            </a:r>
            <a:r>
              <a:rPr lang="de-CH" sz="2400" dirty="0"/>
              <a:t> </a:t>
            </a:r>
            <a:r>
              <a:rPr lang="de-CH" sz="2400" dirty="0" err="1"/>
              <a:t>Enterozele</a:t>
            </a:r>
            <a:r>
              <a:rPr lang="de-CH" sz="2400" dirty="0"/>
              <a:t>. </a:t>
            </a:r>
          </a:p>
          <a:p>
            <a:r>
              <a:rPr lang="de-CH" sz="2400" dirty="0"/>
              <a:t>Moderater Deszensus des mittleren Kompartiments.</a:t>
            </a:r>
          </a:p>
        </p:txBody>
      </p:sp>
    </p:spTree>
    <p:extLst>
      <p:ext uri="{BB962C8B-B14F-4D97-AF65-F5344CB8AC3E}">
        <p14:creationId xmlns:p14="http://schemas.microsoft.com/office/powerpoint/2010/main" val="8860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Dynamische MR des Beckenbodens: Fazit</a:t>
            </a:r>
            <a:br>
              <a:rPr lang="de-CH" dirty="0"/>
            </a:b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2400" dirty="0"/>
              <a:t>Hoher Grad der Standardisierung der Untersuchung</a:t>
            </a:r>
          </a:p>
          <a:p>
            <a:r>
              <a:rPr lang="de-CH" sz="2400" dirty="0"/>
              <a:t>Strukturierte Befundung </a:t>
            </a:r>
          </a:p>
          <a:p>
            <a:r>
              <a:rPr lang="de-CH" sz="2400" dirty="0"/>
              <a:t>Kooperation der Patienten entscheidend</a:t>
            </a:r>
          </a:p>
          <a:p>
            <a:r>
              <a:rPr lang="de-CH" sz="2400" dirty="0"/>
              <a:t>Baustein in der interdisziplinären Diagnostik</a:t>
            </a:r>
          </a:p>
          <a:p>
            <a:endParaRPr lang="de-CH" sz="2400" dirty="0"/>
          </a:p>
          <a:p>
            <a:pPr marL="0" indent="0" algn="ctr">
              <a:buNone/>
            </a:pPr>
            <a:r>
              <a:rPr lang="de-CH" sz="2000" i="1" dirty="0" smtClean="0"/>
              <a:t>Die dynamische MR des Beckenbodens liefert </a:t>
            </a:r>
            <a:r>
              <a:rPr lang="de-CH" sz="2000" i="1" dirty="0"/>
              <a:t>therapierelevante Informationen in Ergänzung zur Untersuchung des </a:t>
            </a:r>
            <a:r>
              <a:rPr lang="de-CH" sz="2000" i="1" dirty="0" smtClean="0"/>
              <a:t>Klinikers</a:t>
            </a:r>
            <a:endParaRPr lang="de-CH" sz="2000" i="1" dirty="0"/>
          </a:p>
          <a:p>
            <a:endParaRPr lang="de-CH" sz="2400" dirty="0"/>
          </a:p>
          <a:p>
            <a:pPr marL="0" indent="0">
              <a:buNone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4823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" b="7667"/>
          <a:stretch/>
        </p:blipFill>
        <p:spPr/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391531" y="2465804"/>
            <a:ext cx="5688280" cy="1296144"/>
          </a:xfrm>
        </p:spPr>
        <p:txBody>
          <a:bodyPr/>
          <a:lstStyle/>
          <a:p>
            <a:r>
              <a:rPr lang="de-CH" dirty="0"/>
              <a:t>Herzlichen Dank</a:t>
            </a:r>
            <a:br>
              <a:rPr lang="de-CH" dirty="0"/>
            </a:br>
            <a:r>
              <a:rPr lang="de-CH" dirty="0"/>
              <a:t>für Ihre </a:t>
            </a:r>
            <a:r>
              <a:rPr lang="de-CH" dirty="0" smtClean="0"/>
              <a:t>Aufmerksamkeit!</a:t>
            </a:r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86A697-C877-26EB-E87C-92BB2F40072A}"/>
              </a:ext>
            </a:extLst>
          </p:cNvPr>
          <p:cNvSpPr txBox="1"/>
          <p:nvPr/>
        </p:nvSpPr>
        <p:spPr>
          <a:xfrm>
            <a:off x="1331640" y="377511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CH" sz="1400" dirty="0"/>
              <a:t>Stephan.Bischofberger@kssg.ch Nicolas.Linder@kssg.ch</a:t>
            </a:r>
          </a:p>
        </p:txBody>
      </p:sp>
    </p:spTree>
    <p:extLst>
      <p:ext uri="{BB962C8B-B14F-4D97-AF65-F5344CB8AC3E}">
        <p14:creationId xmlns:p14="http://schemas.microsoft.com/office/powerpoint/2010/main" val="388504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540000" y="484188"/>
            <a:ext cx="6984578" cy="756000"/>
          </a:xfrm>
        </p:spPr>
        <p:txBody>
          <a:bodyPr/>
          <a:lstStyle/>
          <a:p>
            <a:r>
              <a:rPr lang="de-CH" dirty="0"/>
              <a:t>Was kann der Kliniker?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C728EA9-93E3-A940-2FB7-B666A49269C1}"/>
              </a:ext>
            </a:extLst>
          </p:cNvPr>
          <p:cNvSpPr txBox="1"/>
          <p:nvPr/>
        </p:nvSpPr>
        <p:spPr>
          <a:xfrm>
            <a:off x="587824" y="1131590"/>
            <a:ext cx="3384006" cy="3599730"/>
          </a:xfrm>
          <a:prstGeom prst="rect">
            <a:avLst/>
          </a:prstGeom>
          <a:noFill/>
        </p:spPr>
        <p:txBody>
          <a:bodyPr wrap="none" lIns="120000" tIns="62400" rIns="120000" bIns="62400" rtlCol="0">
            <a:noAutofit/>
          </a:bodyPr>
          <a:lstStyle/>
          <a:p>
            <a:pPr algn="l"/>
            <a:r>
              <a:rPr lang="de-CH" sz="1400" b="1" dirty="0"/>
              <a:t>Anamnese</a:t>
            </a:r>
          </a:p>
          <a:p>
            <a:pPr algn="l"/>
            <a:endParaRPr lang="de-CH" sz="1400" b="1" dirty="0"/>
          </a:p>
          <a:p>
            <a:pPr algn="l"/>
            <a:r>
              <a:rPr lang="de-CH" sz="1400" dirty="0"/>
              <a:t>Alle drei Kompartimente</a:t>
            </a:r>
          </a:p>
          <a:p>
            <a:pPr marL="285750" indent="-285750" algn="l">
              <a:buFontTx/>
              <a:buChar char="-"/>
            </a:pPr>
            <a:r>
              <a:rPr lang="de-CH" sz="1400" dirty="0"/>
              <a:t>Blase</a:t>
            </a:r>
          </a:p>
          <a:p>
            <a:pPr marL="285750" indent="-285750" algn="l">
              <a:buFontTx/>
              <a:buChar char="-"/>
            </a:pPr>
            <a:r>
              <a:rPr lang="de-CH" sz="1400" dirty="0"/>
              <a:t>Vagina/Uterus</a:t>
            </a:r>
          </a:p>
          <a:p>
            <a:pPr marL="285750" indent="-285750" algn="l">
              <a:buFontTx/>
              <a:buChar char="-"/>
            </a:pPr>
            <a:r>
              <a:rPr lang="de-CH" sz="1400" dirty="0"/>
              <a:t>Darm</a:t>
            </a:r>
          </a:p>
          <a:p>
            <a:pPr algn="l"/>
            <a:r>
              <a:rPr lang="de-CH" sz="1400" dirty="0"/>
              <a:t>Vorgeschichte</a:t>
            </a:r>
          </a:p>
          <a:p>
            <a:pPr algn="l"/>
            <a:r>
              <a:rPr lang="de-CH" sz="1400" dirty="0"/>
              <a:t>Verlauf</a:t>
            </a:r>
          </a:p>
          <a:p>
            <a:pPr algn="l"/>
            <a:r>
              <a:rPr lang="de-CH" sz="1400" dirty="0"/>
              <a:t>Funktionsprobleme</a:t>
            </a:r>
          </a:p>
          <a:p>
            <a:pPr algn="l"/>
            <a:r>
              <a:rPr lang="de-CH" sz="1400" dirty="0"/>
              <a:t>Anatomische Veränderungen</a:t>
            </a:r>
          </a:p>
          <a:p>
            <a:pPr algn="l"/>
            <a:r>
              <a:rPr lang="de-CH" sz="1400" dirty="0"/>
              <a:t>Bisherige Therapie</a:t>
            </a:r>
          </a:p>
          <a:p>
            <a:pPr algn="l"/>
            <a:r>
              <a:rPr lang="de-CH" sz="1400" dirty="0"/>
              <a:t>Voroperationen</a:t>
            </a:r>
          </a:p>
          <a:p>
            <a:pPr algn="l"/>
            <a:r>
              <a:rPr lang="de-CH" sz="1400" dirty="0"/>
              <a:t>Lebensqualitätseinschränkung</a:t>
            </a:r>
          </a:p>
          <a:p>
            <a:pPr algn="l"/>
            <a:r>
              <a:rPr lang="de-CH" sz="1400" dirty="0"/>
              <a:t>Therapieziel/Patientenwunsch</a:t>
            </a:r>
          </a:p>
          <a:p>
            <a:pPr algn="l"/>
            <a:r>
              <a:rPr lang="de-CH" sz="1400" dirty="0"/>
              <a:t>…</a:t>
            </a:r>
          </a:p>
          <a:p>
            <a:pPr algn="l"/>
            <a:endParaRPr lang="de-CH" sz="1400" b="1" dirty="0"/>
          </a:p>
          <a:p>
            <a:pPr algn="l"/>
            <a:endParaRPr lang="de-CH" sz="1400" b="1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F90AE83-F971-C73B-493D-01217A496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806624"/>
            <a:ext cx="2857500" cy="214312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6A98435-1A44-B514-BEC4-1C0BD1B9B27E}"/>
              </a:ext>
            </a:extLst>
          </p:cNvPr>
          <p:cNvSpPr txBox="1"/>
          <p:nvPr/>
        </p:nvSpPr>
        <p:spPr>
          <a:xfrm>
            <a:off x="3851920" y="3219822"/>
            <a:ext cx="4680520" cy="914400"/>
          </a:xfrm>
          <a:prstGeom prst="rect">
            <a:avLst/>
          </a:prstGeom>
          <a:noFill/>
        </p:spPr>
        <p:txBody>
          <a:bodyPr wrap="none" lIns="90000" tIns="46800" rIns="90000" bIns="46800" rtlCol="0">
            <a:noAutofit/>
          </a:bodyPr>
          <a:lstStyle/>
          <a:p>
            <a:pPr algn="l"/>
            <a:r>
              <a:rPr lang="de-CH" b="1" dirty="0"/>
              <a:t>Anamnese liefert die zentralen Eckpunkte </a:t>
            </a:r>
          </a:p>
          <a:p>
            <a:pPr algn="l"/>
            <a:r>
              <a:rPr lang="de-CH" b="1" dirty="0"/>
              <a:t>zur Indikationsstellung der weiterführenden </a:t>
            </a:r>
          </a:p>
          <a:p>
            <a:pPr algn="l"/>
            <a:r>
              <a:rPr lang="de-CH" b="1" dirty="0"/>
              <a:t>Diagnostik!</a:t>
            </a:r>
          </a:p>
        </p:txBody>
      </p:sp>
    </p:spTree>
    <p:extLst>
      <p:ext uri="{BB962C8B-B14F-4D97-AF65-F5344CB8AC3E}">
        <p14:creationId xmlns:p14="http://schemas.microsoft.com/office/powerpoint/2010/main" val="281630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78AA24A-5045-2534-B427-B754A44D05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27" t="6145" r="837" b="6145"/>
          <a:stretch/>
        </p:blipFill>
        <p:spPr>
          <a:xfrm>
            <a:off x="3347864" y="947960"/>
            <a:ext cx="5140615" cy="3856038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540000" y="484188"/>
            <a:ext cx="6984578" cy="756000"/>
          </a:xfrm>
        </p:spPr>
        <p:txBody>
          <a:bodyPr/>
          <a:lstStyle/>
          <a:p>
            <a:r>
              <a:rPr lang="de-CH" dirty="0"/>
              <a:t>Was kann der Kliniker?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F05B121-825C-2176-1088-5B744B7900AF}"/>
              </a:ext>
            </a:extLst>
          </p:cNvPr>
          <p:cNvGrpSpPr/>
          <p:nvPr/>
        </p:nvGrpSpPr>
        <p:grpSpPr>
          <a:xfrm>
            <a:off x="439693" y="944224"/>
            <a:ext cx="2656143" cy="2203590"/>
            <a:chOff x="439693" y="944224"/>
            <a:chExt cx="2656143" cy="2203590"/>
          </a:xfrm>
        </p:grpSpPr>
        <p:pic>
          <p:nvPicPr>
            <p:cNvPr id="6" name="Picture 6" descr="DSCN0167">
              <a:extLst>
                <a:ext uri="{FF2B5EF4-FFF2-40B4-BE49-F238E27FC236}">
                  <a16:creationId xmlns:a16="http://schemas.microsoft.com/office/drawing/2014/main" id="{C6EC9092-3FCF-43B3-BDB5-D7905288C6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lum bright="36000"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1505" y="944224"/>
              <a:ext cx="1972263" cy="1229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32826738-159F-466F-528F-6654E6935F4A}"/>
                </a:ext>
              </a:extLst>
            </p:cNvPr>
            <p:cNvSpPr txBox="1"/>
            <p:nvPr/>
          </p:nvSpPr>
          <p:spPr>
            <a:xfrm>
              <a:off x="439693" y="2224578"/>
              <a:ext cx="2656143" cy="923236"/>
            </a:xfrm>
            <a:prstGeom prst="rect">
              <a:avLst/>
            </a:prstGeom>
            <a:noFill/>
          </p:spPr>
          <p:txBody>
            <a:bodyPr wrap="none" lIns="120000" tIns="62400" rIns="120000" bIns="62400" rtlCol="0">
              <a:noAutofit/>
            </a:bodyPr>
            <a:lstStyle/>
            <a:p>
              <a:pPr algn="l"/>
              <a:r>
                <a:rPr lang="de-CH" sz="1400" b="1" dirty="0"/>
                <a:t>«Äussere» Untersuchung</a:t>
              </a:r>
            </a:p>
            <a:p>
              <a:pPr algn="l"/>
              <a:r>
                <a:rPr lang="de-CH" sz="1200" dirty="0"/>
                <a:t>Inspektion</a:t>
              </a:r>
            </a:p>
            <a:p>
              <a:pPr algn="l"/>
              <a:r>
                <a:rPr lang="de-CH" sz="1200" dirty="0"/>
                <a:t>Pressen lassen</a:t>
              </a:r>
            </a:p>
            <a:p>
              <a:pPr algn="l"/>
              <a:r>
                <a:rPr lang="de-CH" sz="1200" dirty="0"/>
                <a:t>Palpation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7FD0283-0CC5-5C75-6252-432ED698A337}"/>
              </a:ext>
            </a:extLst>
          </p:cNvPr>
          <p:cNvGrpSpPr/>
          <p:nvPr/>
        </p:nvGrpSpPr>
        <p:grpSpPr>
          <a:xfrm>
            <a:off x="439693" y="2219174"/>
            <a:ext cx="8048786" cy="2584824"/>
            <a:chOff x="439693" y="2219174"/>
            <a:chExt cx="8048786" cy="2584824"/>
          </a:xfrm>
        </p:grpSpPr>
        <p:pic>
          <p:nvPicPr>
            <p:cNvPr id="8" name="Grafik 7" descr="Ein Bild, das Text, Bus, Transport, draußen enthält.&#10;&#10;Automatisch generierte Beschreibung">
              <a:extLst>
                <a:ext uri="{FF2B5EF4-FFF2-40B4-BE49-F238E27FC236}">
                  <a16:creationId xmlns:a16="http://schemas.microsoft.com/office/drawing/2014/main" id="{C3426A32-6D2C-C448-C732-74FF52EC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2275744"/>
              <a:ext cx="3628447" cy="2528254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C728EA9-93E3-A940-2FB7-B666A49269C1}"/>
                </a:ext>
              </a:extLst>
            </p:cNvPr>
            <p:cNvSpPr txBox="1"/>
            <p:nvPr/>
          </p:nvSpPr>
          <p:spPr>
            <a:xfrm>
              <a:off x="439693" y="2219174"/>
              <a:ext cx="2656143" cy="923236"/>
            </a:xfrm>
            <a:prstGeom prst="rect">
              <a:avLst/>
            </a:prstGeom>
            <a:noFill/>
          </p:spPr>
          <p:txBody>
            <a:bodyPr wrap="none" lIns="120000" tIns="62400" rIns="120000" bIns="62400" rtlCol="0">
              <a:noAutofit/>
            </a:bodyPr>
            <a:lstStyle/>
            <a:p>
              <a:pPr algn="l"/>
              <a:r>
                <a:rPr lang="de-CH" sz="1400" b="1" dirty="0"/>
                <a:t>«Äussere» Untersuchung</a:t>
              </a:r>
            </a:p>
            <a:p>
              <a:pPr algn="l"/>
              <a:r>
                <a:rPr lang="de-CH" sz="1200" dirty="0"/>
                <a:t>Inspektion</a:t>
              </a:r>
            </a:p>
            <a:p>
              <a:pPr algn="l"/>
              <a:r>
                <a:rPr lang="de-CH" sz="1200" dirty="0"/>
                <a:t>Pressen lassen</a:t>
              </a:r>
            </a:p>
            <a:p>
              <a:pPr algn="l"/>
              <a:r>
                <a:rPr lang="de-CH" sz="1200" dirty="0"/>
                <a:t>Palpation</a:t>
              </a:r>
            </a:p>
            <a:p>
              <a:pPr algn="l"/>
              <a:r>
                <a:rPr lang="de-CH" sz="1200" b="1" dirty="0">
                  <a:solidFill>
                    <a:srgbClr val="FF0000"/>
                  </a:solidFill>
                </a:rPr>
                <a:t>&amp;</a:t>
              </a:r>
            </a:p>
            <a:p>
              <a:pPr algn="l"/>
              <a:r>
                <a:rPr lang="de-CH" sz="1200" b="1" dirty="0">
                  <a:solidFill>
                    <a:srgbClr val="FF0000"/>
                  </a:solidFill>
                </a:rPr>
                <a:t>Erweiterte Inspektion</a:t>
              </a: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9DCEB77E-6EE9-1E1D-24E0-301FB1A107F1}"/>
              </a:ext>
            </a:extLst>
          </p:cNvPr>
          <p:cNvSpPr/>
          <p:nvPr/>
        </p:nvSpPr>
        <p:spPr>
          <a:xfrm>
            <a:off x="1497636" y="1300406"/>
            <a:ext cx="144016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56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540000" y="484188"/>
            <a:ext cx="6984578" cy="756000"/>
          </a:xfrm>
        </p:spPr>
        <p:txBody>
          <a:bodyPr/>
          <a:lstStyle/>
          <a:p>
            <a:r>
              <a:rPr lang="de-CH" dirty="0"/>
              <a:t>Was kann der Kliniker?</a:t>
            </a:r>
          </a:p>
        </p:txBody>
      </p:sp>
      <p:pic>
        <p:nvPicPr>
          <p:cNvPr id="6" name="Picture 6" descr="DSCN0167">
            <a:extLst>
              <a:ext uri="{FF2B5EF4-FFF2-40B4-BE49-F238E27FC236}">
                <a16:creationId xmlns:a16="http://schemas.microsoft.com/office/drawing/2014/main" id="{C6EC9092-3FCF-43B3-BDB5-D7905288C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lum bright="36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505" y="944224"/>
            <a:ext cx="1972263" cy="12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C728EA9-93E3-A940-2FB7-B666A49269C1}"/>
              </a:ext>
            </a:extLst>
          </p:cNvPr>
          <p:cNvSpPr txBox="1"/>
          <p:nvPr/>
        </p:nvSpPr>
        <p:spPr>
          <a:xfrm>
            <a:off x="2505945" y="944224"/>
            <a:ext cx="2656143" cy="923236"/>
          </a:xfrm>
          <a:prstGeom prst="rect">
            <a:avLst/>
          </a:prstGeom>
          <a:noFill/>
        </p:spPr>
        <p:txBody>
          <a:bodyPr wrap="none" lIns="120000" tIns="62400" rIns="120000" bIns="62400" rtlCol="0">
            <a:noAutofit/>
          </a:bodyPr>
          <a:lstStyle/>
          <a:p>
            <a:pPr algn="l"/>
            <a:r>
              <a:rPr lang="de-CH" sz="1400" b="1" dirty="0"/>
              <a:t>«Äussere» Untersuchung</a:t>
            </a:r>
          </a:p>
          <a:p>
            <a:pPr algn="l"/>
            <a:r>
              <a:rPr lang="de-CH" sz="1200" dirty="0"/>
              <a:t>Inspektion</a:t>
            </a:r>
          </a:p>
          <a:p>
            <a:pPr algn="l"/>
            <a:r>
              <a:rPr lang="de-CH" sz="1200" dirty="0"/>
              <a:t>Pressen lassen</a:t>
            </a:r>
          </a:p>
          <a:p>
            <a:pPr algn="l"/>
            <a:r>
              <a:rPr lang="de-CH" sz="1200" dirty="0"/>
              <a:t>Palpation</a:t>
            </a:r>
          </a:p>
          <a:p>
            <a:pPr algn="l"/>
            <a:r>
              <a:rPr lang="de-CH" sz="1200" dirty="0"/>
              <a:t>&amp;</a:t>
            </a:r>
          </a:p>
          <a:p>
            <a:pPr algn="l"/>
            <a:r>
              <a:rPr lang="de-CH" sz="1200" dirty="0"/>
              <a:t>Erweiterte Inspektion</a:t>
            </a:r>
          </a:p>
        </p:txBody>
      </p:sp>
      <p:pic>
        <p:nvPicPr>
          <p:cNvPr id="3" name="Picture 2" descr="Quellbild anzeigen">
            <a:extLst>
              <a:ext uri="{FF2B5EF4-FFF2-40B4-BE49-F238E27FC236}">
                <a16:creationId xmlns:a16="http://schemas.microsoft.com/office/drawing/2014/main" id="{9A0E2D14-6735-40A5-759E-85FA12138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64" y="2513833"/>
            <a:ext cx="4382481" cy="229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524F60F-3068-CB12-6D78-5F02C1631B05}"/>
              </a:ext>
            </a:extLst>
          </p:cNvPr>
          <p:cNvSpPr txBox="1"/>
          <p:nvPr/>
        </p:nvSpPr>
        <p:spPr>
          <a:xfrm>
            <a:off x="5292080" y="949506"/>
            <a:ext cx="3158251" cy="1219200"/>
          </a:xfrm>
          <a:prstGeom prst="rect">
            <a:avLst/>
          </a:prstGeom>
          <a:noFill/>
        </p:spPr>
        <p:txBody>
          <a:bodyPr wrap="none" lIns="120000" tIns="62400" rIns="120000" bIns="62400" rtlCol="0">
            <a:noAutofit/>
          </a:bodyPr>
          <a:lstStyle/>
          <a:p>
            <a:pPr algn="l"/>
            <a:r>
              <a:rPr lang="de-CH" sz="1400" b="1" dirty="0"/>
              <a:t>«Innere» Untersuchung</a:t>
            </a:r>
          </a:p>
          <a:p>
            <a:pPr algn="l"/>
            <a:r>
              <a:rPr lang="de-CH" sz="1200" dirty="0"/>
              <a:t>Digital rektale Untersuchung</a:t>
            </a:r>
          </a:p>
          <a:p>
            <a:pPr algn="l"/>
            <a:r>
              <a:rPr lang="de-CH" sz="1200" dirty="0"/>
              <a:t>Proktoskopie</a:t>
            </a:r>
          </a:p>
          <a:p>
            <a:pPr algn="l"/>
            <a:r>
              <a:rPr lang="de-CH" sz="1200" dirty="0"/>
              <a:t>Rektoskopie</a:t>
            </a:r>
          </a:p>
          <a:p>
            <a:pPr algn="l"/>
            <a:r>
              <a:rPr lang="de-CH" sz="1200" dirty="0"/>
              <a:t>Endosonografie</a:t>
            </a:r>
          </a:p>
          <a:p>
            <a:pPr algn="l"/>
            <a:r>
              <a:rPr lang="de-CH" sz="1200" dirty="0"/>
              <a:t>Anorektale Manometrie</a:t>
            </a:r>
          </a:p>
          <a:p>
            <a:pPr algn="l"/>
            <a:r>
              <a:rPr lang="de-CH" sz="1200" dirty="0"/>
              <a:t>…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9B0D8C3-FDB1-5A51-6198-D144836FFF2E}"/>
              </a:ext>
            </a:extLst>
          </p:cNvPr>
          <p:cNvSpPr/>
          <p:nvPr/>
        </p:nvSpPr>
        <p:spPr>
          <a:xfrm>
            <a:off x="1497636" y="1300406"/>
            <a:ext cx="144016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67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7A990A5-D506-45D1-875E-65463AEBCB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6"/>
          <a:stretch/>
        </p:blipFill>
        <p:spPr>
          <a:xfrm>
            <a:off x="0" y="977866"/>
            <a:ext cx="6335886" cy="210465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F5DDBA6-1001-4F88-BA70-C89AEDD61E44}"/>
              </a:ext>
            </a:extLst>
          </p:cNvPr>
          <p:cNvSpPr txBox="1"/>
          <p:nvPr/>
        </p:nvSpPr>
        <p:spPr>
          <a:xfrm>
            <a:off x="192348" y="3082518"/>
            <a:ext cx="1414490" cy="1438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 err="1"/>
              <a:t>Anismus</a:t>
            </a:r>
            <a:endParaRPr lang="de-CH" sz="1100" dirty="0"/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 err="1"/>
              <a:t>Dyskoordination</a:t>
            </a:r>
            <a:endParaRPr lang="de-CH" sz="1100" dirty="0"/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 err="1"/>
              <a:t>Spastik</a:t>
            </a:r>
            <a:endParaRPr lang="de-CH" sz="1100" dirty="0"/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Nervenläsionen</a:t>
            </a: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M. Hirschsprung</a:t>
            </a: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M. Parkinson</a:t>
            </a: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Myopathien</a:t>
            </a:r>
            <a:endParaRPr lang="de-CH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Inertia </a:t>
            </a:r>
            <a:r>
              <a:rPr lang="de-CH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recti</a:t>
            </a:r>
            <a:endParaRPr lang="de-CH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3C4533B-EBCE-4CAE-AABB-AD5A55F0F91A}"/>
              </a:ext>
            </a:extLst>
          </p:cNvPr>
          <p:cNvSpPr txBox="1"/>
          <p:nvPr/>
        </p:nvSpPr>
        <p:spPr>
          <a:xfrm>
            <a:off x="2197389" y="3082518"/>
            <a:ext cx="2300951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 err="1"/>
              <a:t>Rektocele</a:t>
            </a:r>
            <a:endParaRPr lang="de-CH" sz="1100" dirty="0"/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/>
              <a:t>Vollwandprolaps</a:t>
            </a: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/>
              <a:t>Intussuszeption</a:t>
            </a: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/>
              <a:t>Enterocele</a:t>
            </a: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100" dirty="0" err="1"/>
              <a:t>Sigmoidocele</a:t>
            </a:r>
            <a:endParaRPr lang="de-CH" sz="1100" dirty="0"/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Descensus</a:t>
            </a:r>
            <a:r>
              <a:rPr lang="de-CH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CH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perineum</a:t>
            </a:r>
            <a:r>
              <a:rPr lang="de-CH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CH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syndrome</a:t>
            </a:r>
            <a:endParaRPr lang="de-CH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Rektumkarzinom</a:t>
            </a:r>
            <a:endParaRPr lang="de-CH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Anastomosenstenose</a:t>
            </a:r>
            <a:endParaRPr lang="de-CH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Myopathien</a:t>
            </a:r>
            <a:endParaRPr lang="de-CH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Internushypertrophie</a:t>
            </a:r>
            <a:endParaRPr lang="de-CH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Sphinkterdysplasie</a:t>
            </a:r>
            <a:endParaRPr lang="de-CH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14313" indent="-214313"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de-CH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</a:p>
        </p:txBody>
      </p:sp>
      <p:sp>
        <p:nvSpPr>
          <p:cNvPr id="8" name="Titel 6">
            <a:extLst>
              <a:ext uri="{FF2B5EF4-FFF2-40B4-BE49-F238E27FC236}">
                <a16:creationId xmlns:a16="http://schemas.microsoft.com/office/drawing/2014/main" id="{E624F78F-F47A-F7C0-1F7C-468B12A19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84188"/>
            <a:ext cx="6984578" cy="503386"/>
          </a:xfrm>
        </p:spPr>
        <p:txBody>
          <a:bodyPr/>
          <a:lstStyle/>
          <a:p>
            <a:r>
              <a:rPr lang="de-CH" dirty="0"/>
              <a:t>Komplexe Beckenbodeninsuffizienz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3F5CC99-CE04-31FC-56A9-FF0C4C08BA02}"/>
              </a:ext>
            </a:extLst>
          </p:cNvPr>
          <p:cNvSpPr/>
          <p:nvPr/>
        </p:nvSpPr>
        <p:spPr>
          <a:xfrm>
            <a:off x="2339752" y="1347614"/>
            <a:ext cx="399613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Picture 16" descr="pfloor2">
            <a:extLst>
              <a:ext uri="{FF2B5EF4-FFF2-40B4-BE49-F238E27FC236}">
                <a16:creationId xmlns:a16="http://schemas.microsoft.com/office/drawing/2014/main" id="{C28C63FB-243C-CE98-5C7D-76120F9A7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8891" y="915567"/>
            <a:ext cx="4089183" cy="419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3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Braucht es noch weitere Diagnostik?</a:t>
            </a:r>
            <a:br>
              <a:rPr lang="de-CH" dirty="0"/>
            </a:br>
            <a:endParaRPr lang="de-CH" dirty="0"/>
          </a:p>
        </p:txBody>
      </p:sp>
      <p:pic>
        <p:nvPicPr>
          <p:cNvPr id="11" name="Picture 4" descr="http://www.chirurgie-im-bild.de/erkrankungen/anus/operationen/rektumprolaps/rektumprolaps2.jpg">
            <a:hlinkClick r:id="rId2"/>
            <a:extLst>
              <a:ext uri="{FF2B5EF4-FFF2-40B4-BE49-F238E27FC236}">
                <a16:creationId xmlns:a16="http://schemas.microsoft.com/office/drawing/2014/main" id="{C99F3FAF-1DD9-513C-777A-A7A635DC8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10" y="1085282"/>
            <a:ext cx="2034852" cy="14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832083" y="4394217"/>
            <a:ext cx="2739917" cy="300082"/>
          </a:xfrm>
          <a:prstGeom prst="rect">
            <a:avLst/>
          </a:prstGeom>
          <a:noFill/>
          <a:ln w="3175"/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CH" sz="1350" dirty="0"/>
              <a:t>Interdisziplinäre Therapieplanung</a:t>
            </a:r>
            <a:endParaRPr lang="en-US" sz="1350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107504" y="2645367"/>
            <a:ext cx="6156685" cy="1726581"/>
            <a:chOff x="395536" y="3433774"/>
            <a:chExt cx="8208913" cy="2302108"/>
          </a:xfrm>
          <a:effectLst/>
        </p:grpSpPr>
        <p:sp>
          <p:nvSpPr>
            <p:cNvPr id="14" name="Textfeld 13"/>
            <p:cNvSpPr txBox="1"/>
            <p:nvPr/>
          </p:nvSpPr>
          <p:spPr>
            <a:xfrm>
              <a:off x="3707905" y="4092495"/>
              <a:ext cx="1584176" cy="1231106"/>
            </a:xfrm>
            <a:prstGeom prst="rect">
              <a:avLst/>
            </a:prstGeom>
            <a:noFill/>
            <a:ln w="3175"/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CH" sz="1200" b="1" dirty="0">
                  <a:solidFill>
                    <a:schemeClr val="bg1">
                      <a:lumMod val="50000"/>
                    </a:schemeClr>
                  </a:solidFill>
                </a:rPr>
                <a:t>Urologie</a:t>
              </a:r>
              <a:endParaRPr lang="de-CH" sz="1050" b="1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214313" indent="-214313">
                <a:buFontTx/>
                <a:buChar char="-"/>
              </a:pPr>
              <a:r>
                <a:rPr lang="de-CH" sz="1050" dirty="0" err="1">
                  <a:solidFill>
                    <a:schemeClr val="bg1">
                      <a:lumMod val="50000"/>
                    </a:schemeClr>
                  </a:solidFill>
                </a:rPr>
                <a:t>Urodynamik</a:t>
              </a:r>
              <a:endParaRPr lang="de-CH" sz="105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214313" indent="-214313">
                <a:buFontTx/>
                <a:buChar char="-"/>
              </a:pPr>
              <a:r>
                <a:rPr lang="de-CH" sz="1050" dirty="0">
                  <a:solidFill>
                    <a:schemeClr val="bg1">
                      <a:lumMod val="50000"/>
                    </a:schemeClr>
                  </a:solidFill>
                </a:rPr>
                <a:t>Zystoskopie</a:t>
              </a:r>
            </a:p>
            <a:p>
              <a:pPr marL="214313" indent="-214313">
                <a:buFontTx/>
                <a:buChar char="-"/>
              </a:pPr>
              <a:r>
                <a:rPr lang="de-CH" sz="1050" dirty="0">
                  <a:solidFill>
                    <a:schemeClr val="bg1">
                      <a:lumMod val="50000"/>
                    </a:schemeClr>
                  </a:solidFill>
                </a:rPr>
                <a:t>Sonographie</a:t>
              </a:r>
            </a:p>
            <a:p>
              <a:pPr marL="214313" indent="-214313">
                <a:buFontTx/>
                <a:buChar char="-"/>
              </a:pPr>
              <a:endParaRPr lang="en-US" sz="10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95536" y="4092495"/>
              <a:ext cx="1584175" cy="1231106"/>
            </a:xfrm>
            <a:prstGeom prst="rect">
              <a:avLst/>
            </a:prstGeom>
            <a:noFill/>
            <a:ln w="3175"/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CH" sz="1200" b="1" dirty="0">
                  <a:solidFill>
                    <a:schemeClr val="bg1">
                      <a:lumMod val="50000"/>
                    </a:schemeClr>
                  </a:solidFill>
                </a:rPr>
                <a:t>Proktologie</a:t>
              </a:r>
              <a:endParaRPr lang="de-CH" sz="1050" b="1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214313" indent="-214313">
                <a:buFontTx/>
                <a:buChar char="-"/>
              </a:pPr>
              <a:r>
                <a:rPr lang="de-CH" sz="1050" dirty="0">
                  <a:solidFill>
                    <a:schemeClr val="bg1">
                      <a:lumMod val="50000"/>
                    </a:schemeClr>
                  </a:solidFill>
                </a:rPr>
                <a:t>Proktoskopie</a:t>
              </a:r>
            </a:p>
            <a:p>
              <a:pPr marL="214313" indent="-214313">
                <a:buFontTx/>
                <a:buChar char="-"/>
              </a:pPr>
              <a:r>
                <a:rPr lang="de-CH" sz="1050" dirty="0">
                  <a:solidFill>
                    <a:schemeClr val="bg1">
                      <a:lumMod val="50000"/>
                    </a:schemeClr>
                  </a:solidFill>
                </a:rPr>
                <a:t>Rektoskopie</a:t>
              </a:r>
            </a:p>
            <a:p>
              <a:pPr marL="214313" indent="-214313">
                <a:buFontTx/>
                <a:buChar char="-"/>
              </a:pPr>
              <a:r>
                <a:rPr lang="de-CH" sz="1050" dirty="0" err="1">
                  <a:solidFill>
                    <a:schemeClr val="bg1">
                      <a:lumMod val="50000"/>
                    </a:schemeClr>
                  </a:solidFill>
                </a:rPr>
                <a:t>Endosono</a:t>
              </a:r>
              <a:r>
                <a:rPr lang="de-CH" sz="1050" dirty="0">
                  <a:solidFill>
                    <a:schemeClr val="bg1">
                      <a:lumMod val="50000"/>
                    </a:schemeClr>
                  </a:solidFill>
                </a:rPr>
                <a:t>.</a:t>
              </a:r>
            </a:p>
            <a:p>
              <a:pPr marL="214313" indent="-214313">
                <a:buFontTx/>
                <a:buChar char="-"/>
              </a:pPr>
              <a:r>
                <a:rPr lang="de-CH" sz="1050" dirty="0">
                  <a:solidFill>
                    <a:schemeClr val="bg1">
                      <a:lumMod val="50000"/>
                    </a:schemeClr>
                  </a:solidFill>
                </a:rPr>
                <a:t>Manometrie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364088" y="4092495"/>
              <a:ext cx="1584176" cy="1231106"/>
            </a:xfrm>
            <a:prstGeom prst="rect">
              <a:avLst/>
            </a:prstGeom>
            <a:noFill/>
            <a:ln w="3175"/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CH" sz="1200" b="1" dirty="0">
                  <a:solidFill>
                    <a:schemeClr val="bg1">
                      <a:lumMod val="50000"/>
                    </a:schemeClr>
                  </a:solidFill>
                </a:rPr>
                <a:t>Gynäkologie</a:t>
              </a:r>
              <a:endParaRPr lang="de-CH" sz="1050" b="1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214313" indent="-214313">
                <a:buFontTx/>
                <a:buChar char="-"/>
              </a:pPr>
              <a:r>
                <a:rPr lang="de-CH" sz="1050" dirty="0" err="1">
                  <a:solidFill>
                    <a:schemeClr val="bg1">
                      <a:lumMod val="50000"/>
                    </a:schemeClr>
                  </a:solidFill>
                </a:rPr>
                <a:t>Vag.Sono</a:t>
              </a:r>
              <a:r>
                <a:rPr lang="de-CH" sz="1050" dirty="0">
                  <a:solidFill>
                    <a:schemeClr val="bg1">
                      <a:lumMod val="50000"/>
                    </a:schemeClr>
                  </a:solidFill>
                </a:rPr>
                <a:t>.</a:t>
              </a:r>
            </a:p>
            <a:p>
              <a:pPr marL="214313" indent="-214313">
                <a:buFontTx/>
                <a:buChar char="-"/>
              </a:pPr>
              <a:r>
                <a:rPr lang="de-CH" sz="1050" dirty="0" err="1">
                  <a:solidFill>
                    <a:schemeClr val="bg1">
                      <a:lumMod val="50000"/>
                    </a:schemeClr>
                  </a:solidFill>
                </a:rPr>
                <a:t>Urodynamik</a:t>
              </a:r>
              <a:endParaRPr lang="de-CH" sz="105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214313" indent="-214313">
                <a:buFontTx/>
                <a:buChar char="-"/>
              </a:pPr>
              <a:endParaRPr lang="de-CH" sz="105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214313" indent="-214313">
                <a:buFontTx/>
                <a:buChar char="-"/>
              </a:pPr>
              <a:endParaRPr lang="de-CH" sz="10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2051720" y="4092495"/>
              <a:ext cx="1584175" cy="1231106"/>
            </a:xfrm>
            <a:prstGeom prst="rect">
              <a:avLst/>
            </a:prstGeom>
            <a:noFill/>
            <a:ln w="3175"/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CH" sz="1200" b="1" dirty="0" err="1">
                  <a:solidFill>
                    <a:schemeClr val="bg1">
                      <a:lumMod val="50000"/>
                    </a:schemeClr>
                  </a:solidFill>
                </a:rPr>
                <a:t>Gastroenterol</a:t>
              </a:r>
              <a:endParaRPr lang="de-CH" sz="1050" b="1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214313" indent="-214313">
                <a:buFontTx/>
                <a:buChar char="-"/>
              </a:pPr>
              <a:r>
                <a:rPr lang="de-CH" sz="1050" dirty="0">
                  <a:solidFill>
                    <a:schemeClr val="bg1">
                      <a:lumMod val="50000"/>
                    </a:schemeClr>
                  </a:solidFill>
                </a:rPr>
                <a:t>Sonographie</a:t>
              </a:r>
            </a:p>
            <a:p>
              <a:pPr marL="214313" indent="-214313">
                <a:buFontTx/>
                <a:buChar char="-"/>
              </a:pPr>
              <a:r>
                <a:rPr lang="de-CH" sz="1050" dirty="0">
                  <a:solidFill>
                    <a:schemeClr val="bg1">
                      <a:lumMod val="50000"/>
                    </a:schemeClr>
                  </a:solidFill>
                </a:rPr>
                <a:t>Koloskopie</a:t>
              </a:r>
            </a:p>
            <a:p>
              <a:pPr marL="214313" indent="-214313">
                <a:buFontTx/>
                <a:buChar char="-"/>
              </a:pPr>
              <a:r>
                <a:rPr lang="de-CH" sz="1050" dirty="0" err="1">
                  <a:solidFill>
                    <a:schemeClr val="bg1">
                      <a:lumMod val="50000"/>
                    </a:schemeClr>
                  </a:solidFill>
                </a:rPr>
                <a:t>Endosono</a:t>
              </a:r>
              <a:r>
                <a:rPr lang="de-CH" sz="1050" dirty="0">
                  <a:solidFill>
                    <a:schemeClr val="bg1">
                      <a:lumMod val="50000"/>
                    </a:schemeClr>
                  </a:solidFill>
                </a:rPr>
                <a:t>.</a:t>
              </a:r>
            </a:p>
            <a:p>
              <a:pPr marL="214313" indent="-214313">
                <a:buFontTx/>
                <a:buChar char="-"/>
              </a:pPr>
              <a:r>
                <a:rPr lang="de-CH" sz="1050" dirty="0">
                  <a:solidFill>
                    <a:schemeClr val="bg1">
                      <a:lumMod val="50000"/>
                    </a:schemeClr>
                  </a:solidFill>
                </a:rPr>
                <a:t>Manometrie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020272" y="4092495"/>
              <a:ext cx="1584177" cy="1231106"/>
            </a:xfrm>
            <a:prstGeom prst="rect">
              <a:avLst/>
            </a:prstGeom>
            <a:noFill/>
            <a:ln w="3175"/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CH" sz="1200" b="1" dirty="0">
                  <a:solidFill>
                    <a:schemeClr val="bg1">
                      <a:lumMod val="50000"/>
                    </a:schemeClr>
                  </a:solidFill>
                </a:rPr>
                <a:t>Radiologie</a:t>
              </a:r>
              <a:endParaRPr lang="de-CH" sz="1050" b="1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214313" indent="-214313">
                <a:buFontTx/>
                <a:buChar char="-"/>
              </a:pPr>
              <a:r>
                <a:rPr lang="de-CH" sz="1050" dirty="0">
                  <a:solidFill>
                    <a:schemeClr val="bg1">
                      <a:lumMod val="50000"/>
                    </a:schemeClr>
                  </a:solidFill>
                </a:rPr>
                <a:t>MR </a:t>
              </a:r>
              <a:r>
                <a:rPr lang="de-CH" sz="1050" dirty="0" err="1">
                  <a:solidFill>
                    <a:schemeClr val="bg1">
                      <a:lumMod val="50000"/>
                    </a:schemeClr>
                  </a:solidFill>
                </a:rPr>
                <a:t>Sellink</a:t>
              </a:r>
              <a:endParaRPr lang="de-CH" sz="105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214313" indent="-214313">
                <a:buFontTx/>
                <a:buChar char="-"/>
              </a:pPr>
              <a:r>
                <a:rPr lang="de-CH" sz="1050" dirty="0">
                  <a:solidFill>
                    <a:schemeClr val="bg1">
                      <a:lumMod val="50000"/>
                    </a:schemeClr>
                  </a:solidFill>
                </a:rPr>
                <a:t>MR </a:t>
              </a:r>
              <a:r>
                <a:rPr lang="de-CH" sz="1050" dirty="0" err="1">
                  <a:solidFill>
                    <a:schemeClr val="bg1">
                      <a:lumMod val="50000"/>
                    </a:schemeClr>
                  </a:solidFill>
                </a:rPr>
                <a:t>Defäko</a:t>
              </a:r>
              <a:endParaRPr lang="de-CH" sz="105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214313" indent="-214313">
                <a:buFontTx/>
                <a:buChar char="-"/>
              </a:pPr>
              <a:endParaRPr lang="de-CH" sz="105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214313" indent="-214313">
                <a:buFontTx/>
                <a:buChar char="-"/>
              </a:pPr>
              <a:endParaRPr lang="de-CH" sz="10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19" name="Gruppieren 18"/>
            <p:cNvGrpSpPr/>
            <p:nvPr/>
          </p:nvGrpSpPr>
          <p:grpSpPr>
            <a:xfrm>
              <a:off x="1187623" y="5288051"/>
              <a:ext cx="6624737" cy="233955"/>
              <a:chOff x="1259630" y="4360331"/>
              <a:chExt cx="6624737" cy="233955"/>
            </a:xfrm>
          </p:grpSpPr>
          <p:cxnSp>
            <p:nvCxnSpPr>
              <p:cNvPr id="29" name="Gerade Verbindung 13"/>
              <p:cNvCxnSpPr/>
              <p:nvPr/>
            </p:nvCxnSpPr>
            <p:spPr>
              <a:xfrm flipH="1">
                <a:off x="1259630" y="4360331"/>
                <a:ext cx="1" cy="22918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15"/>
              <p:cNvCxnSpPr/>
              <p:nvPr/>
            </p:nvCxnSpPr>
            <p:spPr>
              <a:xfrm flipH="1">
                <a:off x="2920385" y="4365104"/>
                <a:ext cx="1" cy="22918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16"/>
              <p:cNvCxnSpPr/>
              <p:nvPr/>
            </p:nvCxnSpPr>
            <p:spPr>
              <a:xfrm flipH="1">
                <a:off x="4572000" y="4365104"/>
                <a:ext cx="1" cy="22918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17"/>
              <p:cNvCxnSpPr/>
              <p:nvPr/>
            </p:nvCxnSpPr>
            <p:spPr>
              <a:xfrm flipH="1">
                <a:off x="6228183" y="4365104"/>
                <a:ext cx="1" cy="22918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18"/>
              <p:cNvCxnSpPr/>
              <p:nvPr/>
            </p:nvCxnSpPr>
            <p:spPr>
              <a:xfrm flipH="1">
                <a:off x="7884366" y="4365104"/>
                <a:ext cx="1" cy="22918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20"/>
              <p:cNvCxnSpPr/>
              <p:nvPr/>
            </p:nvCxnSpPr>
            <p:spPr>
              <a:xfrm>
                <a:off x="1259631" y="4594286"/>
                <a:ext cx="66247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Gerade Verbindung mit Pfeil 19"/>
            <p:cNvCxnSpPr>
              <a:cxnSpLocks/>
            </p:cNvCxnSpPr>
            <p:nvPr/>
          </p:nvCxnSpPr>
          <p:spPr>
            <a:xfrm>
              <a:off x="4499992" y="5522005"/>
              <a:ext cx="0" cy="2138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ieren 20"/>
            <p:cNvGrpSpPr/>
            <p:nvPr/>
          </p:nvGrpSpPr>
          <p:grpSpPr>
            <a:xfrm rot="10800000">
              <a:off x="1161054" y="3852664"/>
              <a:ext cx="6624737" cy="229182"/>
              <a:chOff x="1259630" y="4365104"/>
              <a:chExt cx="6624737" cy="229182"/>
            </a:xfrm>
          </p:grpSpPr>
          <p:cxnSp>
            <p:nvCxnSpPr>
              <p:cNvPr id="23" name="Gerade Verbindung 29"/>
              <p:cNvCxnSpPr/>
              <p:nvPr/>
            </p:nvCxnSpPr>
            <p:spPr>
              <a:xfrm flipH="1">
                <a:off x="1259630" y="4365104"/>
                <a:ext cx="1" cy="22918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30"/>
              <p:cNvCxnSpPr/>
              <p:nvPr/>
            </p:nvCxnSpPr>
            <p:spPr>
              <a:xfrm flipH="1">
                <a:off x="2920385" y="4365104"/>
                <a:ext cx="1" cy="22918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31"/>
              <p:cNvCxnSpPr/>
              <p:nvPr/>
            </p:nvCxnSpPr>
            <p:spPr>
              <a:xfrm flipH="1">
                <a:off x="4572000" y="4365104"/>
                <a:ext cx="1" cy="22918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32"/>
              <p:cNvCxnSpPr/>
              <p:nvPr/>
            </p:nvCxnSpPr>
            <p:spPr>
              <a:xfrm flipH="1">
                <a:off x="6228183" y="4365104"/>
                <a:ext cx="1" cy="22918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33"/>
              <p:cNvCxnSpPr/>
              <p:nvPr/>
            </p:nvCxnSpPr>
            <p:spPr>
              <a:xfrm flipH="1">
                <a:off x="7884366" y="4365104"/>
                <a:ext cx="1" cy="22918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34"/>
              <p:cNvCxnSpPr/>
              <p:nvPr/>
            </p:nvCxnSpPr>
            <p:spPr>
              <a:xfrm>
                <a:off x="1259631" y="4594286"/>
                <a:ext cx="66247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Gerade Verbindung mit Pfeil 21"/>
            <p:cNvCxnSpPr/>
            <p:nvPr/>
          </p:nvCxnSpPr>
          <p:spPr>
            <a:xfrm>
              <a:off x="4473419" y="3433774"/>
              <a:ext cx="0" cy="4188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260951"/>
            <a:ext cx="813088" cy="108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uppieren 35"/>
          <p:cNvGrpSpPr/>
          <p:nvPr/>
        </p:nvGrpSpPr>
        <p:grpSpPr>
          <a:xfrm>
            <a:off x="1115616" y="1803009"/>
            <a:ext cx="2756676" cy="805067"/>
            <a:chOff x="389692" y="2323635"/>
            <a:chExt cx="3327921" cy="1073426"/>
          </a:xfrm>
        </p:grpSpPr>
        <p:sp>
          <p:nvSpPr>
            <p:cNvPr id="37" name="Textfeld 36"/>
            <p:cNvSpPr txBox="1"/>
            <p:nvPr/>
          </p:nvSpPr>
          <p:spPr>
            <a:xfrm>
              <a:off x="737962" y="2996950"/>
              <a:ext cx="2979651" cy="400111"/>
            </a:xfrm>
            <a:prstGeom prst="rect">
              <a:avLst/>
            </a:prstGeom>
            <a:noFill/>
            <a:ln w="3175"/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CH" sz="1350" dirty="0">
                  <a:solidFill>
                    <a:schemeClr val="bg1">
                      <a:lumMod val="50000"/>
                    </a:schemeClr>
                  </a:solidFill>
                </a:rPr>
                <a:t>Komplexe Beckenpathologie</a:t>
              </a:r>
              <a:endParaRPr lang="en-US" sz="13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38" name="Gerade Verbindung mit Pfeil 37"/>
            <p:cNvCxnSpPr>
              <a:cxnSpLocks/>
              <a:endCxn id="37" idx="1"/>
            </p:cNvCxnSpPr>
            <p:nvPr/>
          </p:nvCxnSpPr>
          <p:spPr>
            <a:xfrm>
              <a:off x="389692" y="2323635"/>
              <a:ext cx="348270" cy="8733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/>
          <p:cNvGrpSpPr/>
          <p:nvPr/>
        </p:nvGrpSpPr>
        <p:grpSpPr>
          <a:xfrm>
            <a:off x="1115617" y="1652969"/>
            <a:ext cx="2756684" cy="300082"/>
            <a:chOff x="180337" y="2123564"/>
            <a:chExt cx="4946492" cy="400109"/>
          </a:xfrm>
        </p:grpSpPr>
        <p:sp>
          <p:nvSpPr>
            <p:cNvPr id="40" name="Textfeld 39"/>
            <p:cNvSpPr txBox="1"/>
            <p:nvPr/>
          </p:nvSpPr>
          <p:spPr>
            <a:xfrm>
              <a:off x="697990" y="2123564"/>
              <a:ext cx="4428839" cy="4001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CH" sz="1350" dirty="0">
                  <a:solidFill>
                    <a:schemeClr val="tx1"/>
                  </a:solidFill>
                </a:rPr>
                <a:t>Solitärer Rektumprolaps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Gerade Verbindung mit Pfeil 40"/>
            <p:cNvCxnSpPr>
              <a:cxnSpLocks/>
              <a:stCxn id="35" idx="3"/>
              <a:endCxn id="40" idx="1"/>
            </p:cNvCxnSpPr>
            <p:nvPr/>
          </p:nvCxnSpPr>
          <p:spPr>
            <a:xfrm>
              <a:off x="180337" y="2323619"/>
              <a:ext cx="517653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87D621E1-3C66-271D-9963-3AC0077795D0}"/>
              </a:ext>
            </a:extLst>
          </p:cNvPr>
          <p:cNvGrpSpPr/>
          <p:nvPr/>
        </p:nvGrpSpPr>
        <p:grpSpPr>
          <a:xfrm>
            <a:off x="3872292" y="2201107"/>
            <a:ext cx="4635370" cy="2006853"/>
            <a:chOff x="3872292" y="2201107"/>
            <a:chExt cx="4635370" cy="2006853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C400111-A27C-04E3-41A5-478AD9B1C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2811" y="2571750"/>
              <a:ext cx="2034851" cy="1636210"/>
            </a:xfrm>
            <a:prstGeom prst="rect">
              <a:avLst/>
            </a:prstGeom>
          </p:spPr>
        </p:pic>
        <p:sp>
          <p:nvSpPr>
            <p:cNvPr id="44" name="Textfeld 43"/>
            <p:cNvSpPr txBox="1"/>
            <p:nvPr/>
          </p:nvSpPr>
          <p:spPr>
            <a:xfrm>
              <a:off x="3872292" y="2201107"/>
              <a:ext cx="12915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900" b="1" dirty="0">
                  <a:solidFill>
                    <a:srgbClr val="FF0000"/>
                  </a:solidFill>
                </a:rPr>
                <a:t>Bis 30% der Patientinnen mit Rektumprolaps</a:t>
              </a:r>
            </a:p>
          </p:txBody>
        </p:sp>
      </p:grpSp>
      <p:sp>
        <p:nvSpPr>
          <p:cNvPr id="2" name="Rechteck 1"/>
          <p:cNvSpPr/>
          <p:nvPr/>
        </p:nvSpPr>
        <p:spPr>
          <a:xfrm>
            <a:off x="5088932" y="3173756"/>
            <a:ext cx="1152128" cy="800494"/>
          </a:xfrm>
          <a:prstGeom prst="rect">
            <a:avLst/>
          </a:prstGeom>
          <a:solidFill>
            <a:srgbClr val="FF0000">
              <a:alpha val="2392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50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7"/>
          </p:nvPr>
        </p:nvSpPr>
        <p:spPr>
          <a:xfrm>
            <a:off x="539750" y="4443958"/>
            <a:ext cx="7704138" cy="2883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200" dirty="0"/>
              <a:t>Kämpfer, Pieper Die Radiologie 2023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54" y="881334"/>
            <a:ext cx="8097122" cy="3453857"/>
          </a:xfrm>
          <a:prstGeom prst="rect">
            <a:avLst/>
          </a:prstGeom>
        </p:spPr>
      </p:pic>
      <p:sp>
        <p:nvSpPr>
          <p:cNvPr id="10" name="Inhaltsplatzhalter 7"/>
          <p:cNvSpPr txBox="1">
            <a:spLocks/>
          </p:cNvSpPr>
          <p:nvPr/>
        </p:nvSpPr>
        <p:spPr>
          <a:xfrm>
            <a:off x="611560" y="592954"/>
            <a:ext cx="7704138" cy="2883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000" indent="-144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10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de-CH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sz="1200" b="1" dirty="0"/>
              <a:t>Anatomie Beckenboden</a:t>
            </a:r>
          </a:p>
        </p:txBody>
      </p:sp>
    </p:spTree>
    <p:extLst>
      <p:ext uri="{BB962C8B-B14F-4D97-AF65-F5344CB8AC3E}">
        <p14:creationId xmlns:p14="http://schemas.microsoft.com/office/powerpoint/2010/main" val="246495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nsspital SG">
  <a:themeElements>
    <a:clrScheme name="Kantonsspital SG - Grü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5C400"/>
      </a:accent1>
      <a:accent2>
        <a:srgbClr val="87888A"/>
      </a:accent2>
      <a:accent3>
        <a:srgbClr val="692D5A"/>
      </a:accent3>
      <a:accent4>
        <a:srgbClr val="CED2D3"/>
      </a:accent4>
      <a:accent5>
        <a:srgbClr val="004F76"/>
      </a:accent5>
      <a:accent6>
        <a:srgbClr val="86CDE1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90000" tIns="46800" rIns="90000" bIns="46800" rtlCol="0">
        <a:noAutofit/>
      </a:bodyPr>
      <a:lstStyle>
        <a:defPPr algn="l">
          <a:defRPr dirty="0" err="1" smtClean="0"/>
        </a:defPPr>
      </a:lstStyle>
    </a:txDef>
  </a:objectDefaults>
  <a:extraClrSchemeLst>
    <a:extraClrScheme>
      <a:clrScheme name="Kantonsspital SG - Grün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A5C400"/>
        </a:accent1>
        <a:accent2>
          <a:srgbClr val="87888A"/>
        </a:accent2>
        <a:accent3>
          <a:srgbClr val="692D5A"/>
        </a:accent3>
        <a:accent4>
          <a:srgbClr val="CED2D3"/>
        </a:accent4>
        <a:accent5>
          <a:srgbClr val="004F76"/>
        </a:accent5>
        <a:accent6>
          <a:srgbClr val="86CDE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uen">
      <a:srgbClr val="A5C400"/>
    </a:custClr>
    <a:custClr name="Dunkelgrau">
      <a:srgbClr val="87888A"/>
    </a:custClr>
    <a:custClr name="Bordeaux">
      <a:srgbClr val="692D5A"/>
    </a:custClr>
    <a:custClr name="Hellgrau">
      <a:srgbClr val="CED2D3"/>
    </a:custClr>
    <a:custClr name="Dunkelblau">
      <a:srgbClr val="004F76"/>
    </a:custClr>
    <a:custClr name="Hellblau">
      <a:srgbClr val="86CDE1"/>
    </a:custClr>
    <a:custClr name="Gelb">
      <a:srgbClr val="FFA500"/>
    </a:custClr>
  </a:custClrLst>
  <a:extLst>
    <a:ext uri="{05A4C25C-085E-4340-85A3-A5531E510DB2}">
      <thm15:themeFamily xmlns:thm15="http://schemas.microsoft.com/office/thememl/2012/main" name="PowerPoint Vorlage KSSG" id="{E5B65122-55C5-4A3A-9D29-00F38D1DC15C}" vid="{8B9FA437-8E3C-4FA9-8DF2-B83B4340B1E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rbeitsdokument" ma:contentTypeID="0x01010035C541E669B96F4FBA49BA27A033A8EE0100EC18134FBA50204EA554FAF68053525B" ma:contentTypeVersion="13" ma:contentTypeDescription="Ein neues Dokument erstellen." ma:contentTypeScope="" ma:versionID="af1f79ebd259ef043a7f004812bc97eb">
  <xsd:schema xmlns:xsd="http://www.w3.org/2001/XMLSchema" xmlns:xs="http://www.w3.org/2001/XMLSchema" xmlns:p="http://schemas.microsoft.com/office/2006/metadata/properties" xmlns:ns2="478b9f84-cbfe-4d65-9d3b-68e6377eded6" xmlns:ns3="484c8c59-755d-4516-b8d2-1621b38262b4" targetNamespace="http://schemas.microsoft.com/office/2006/metadata/properties" ma:root="true" ma:fieldsID="3c1f4432e9152d40ff85426b7ccca723" ns2:_="" ns3:_="">
    <xsd:import namespace="478b9f84-cbfe-4d65-9d3b-68e6377eded6"/>
    <xsd:import namespace="484c8c59-755d-4516-b8d2-1621b38262b4"/>
    <xsd:element name="properties">
      <xsd:complexType>
        <xsd:sequence>
          <xsd:element name="documentManagement">
            <xsd:complexType>
              <xsd:all>
                <xsd:element ref="ns2:gwkssgPublishing" minOccurs="0"/>
                <xsd:element ref="ns3:TaxCatchAll" minOccurs="0"/>
                <xsd:element ref="ns2:TaxKeywordTaxHTField" minOccurs="0"/>
                <xsd:element ref="ns3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b9f84-cbfe-4d65-9d3b-68e6377eded6" elementFormDefault="qualified">
    <xsd:import namespace="http://schemas.microsoft.com/office/2006/documentManagement/types"/>
    <xsd:import namespace="http://schemas.microsoft.com/office/infopath/2007/PartnerControls"/>
    <xsd:element name="gwkssgPublishing" ma:index="3" nillable="true" ma:displayName="Status" ma:default="In Bearbeitung" ma:format="Dropdown" ma:internalName="gwkssgPublishing" ma:readOnly="false">
      <xsd:simpleType>
        <xsd:restriction base="dms:Choice">
          <xsd:enumeration value="In Bearbeitung"/>
          <xsd:enumeration value="Freigegeben"/>
        </xsd:restriction>
      </xsd:simpleType>
    </xsd:element>
    <xsd:element name="TaxKeywordTaxHTField" ma:index="11" nillable="true" ma:taxonomy="true" ma:internalName="TaxKeywordTaxHTField" ma:taxonomyFieldName="TaxKeyword" ma:displayName="Unternehmensstichwörter" ma:readOnly="false" ma:fieldId="{23f27201-bee3-471e-b2e7-b64fd8b7ca38}" ma:taxonomyMulti="true" ma:sspId="81586bc8-47dd-4de9-815a-c1da9b42e9b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c8c59-755d-4516-b8d2-1621b38262b4" elementFormDefault="qualified">
    <xsd:import namespace="http://schemas.microsoft.com/office/2006/documentManagement/types"/>
    <xsd:import namespace="http://schemas.microsoft.com/office/infopath/2007/PartnerControls"/>
    <xsd:element name="TaxCatchAll" ma:index="5" nillable="true" ma:displayName="Taxonomy Catch All Column" ma:hidden="true" ma:list="{16a939ef-b807-4b88-8768-292ed453d4a5}" ma:internalName="TaxCatchAll" ma:readOnly="false" ma:showField="CatchAllData" ma:web="478b9f84-cbfe-4d65-9d3b-68e6377ede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16a939ef-b807-4b88-8768-292ed453d4a5}" ma:internalName="TaxCatchAllLabel" ma:readOnly="false" ma:showField="CatchAllDataLabel" ma:web="478b9f84-cbfe-4d65-9d3b-68e6377ede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2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4c8c59-755d-4516-b8d2-1621b38262b4"/>
    <TaxKeywordTaxHTField xmlns="478b9f84-cbfe-4d65-9d3b-68e6377eded6">
      <Terms xmlns="http://schemas.microsoft.com/office/infopath/2007/PartnerControls"/>
    </TaxKeywordTaxHTField>
    <gwkssgPublishing xmlns="478b9f84-cbfe-4d65-9d3b-68e6377eded6">In Bearbeitung</gwkssgPublishing>
    <TaxCatchAllLabel xmlns="484c8c59-755d-4516-b8d2-1621b38262b4"/>
  </documentManagement>
</p:properties>
</file>

<file path=customXml/item3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43A62EB4-DBF9-42D1-B8CB-2DE1B0DBC23E}"/>
</file>

<file path=customXml/itemProps2.xml><?xml version="1.0" encoding="utf-8"?>
<ds:datastoreItem xmlns:ds="http://schemas.openxmlformats.org/officeDocument/2006/customXml" ds:itemID="{8F1DB679-A24C-4328-B896-4E543F11F285}"/>
</file>

<file path=customXml/itemProps3.xml><?xml version="1.0" encoding="utf-8"?>
<ds:datastoreItem xmlns:ds="http://schemas.openxmlformats.org/officeDocument/2006/customXml" ds:itemID="{B6741215-DCE6-4FC9-BBF1-FCB61272D5B7}"/>
</file>

<file path=docProps/app.xml><?xml version="1.0" encoding="utf-8"?>
<Properties xmlns="http://schemas.openxmlformats.org/officeDocument/2006/extended-properties" xmlns:vt="http://schemas.openxmlformats.org/officeDocument/2006/docPropsVTypes">
  <Template>Beckenboden</Template>
  <TotalTime>0</TotalTime>
  <Words>1849</Words>
  <Application>Microsoft Office PowerPoint</Application>
  <PresentationFormat>Bildschirmpräsentation (16:9)</PresentationFormat>
  <Paragraphs>394</Paragraphs>
  <Slides>35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0" baseType="lpstr">
      <vt:lpstr>Arial</vt:lpstr>
      <vt:lpstr>MyriadPro-It</vt:lpstr>
      <vt:lpstr>MyriadPro-SemiCn</vt:lpstr>
      <vt:lpstr>Wingdings</vt:lpstr>
      <vt:lpstr>Kantonsspital SG</vt:lpstr>
      <vt:lpstr>Befunderhebung mit Röntgenbild  und durch den Kliniker</vt:lpstr>
      <vt:lpstr>Was kann der Kliniker? </vt:lpstr>
      <vt:lpstr>Komplexe Beckenbodeninsuffizienz</vt:lpstr>
      <vt:lpstr>Was kann der Kliniker?</vt:lpstr>
      <vt:lpstr>Was kann der Kliniker?</vt:lpstr>
      <vt:lpstr>Was kann der Kliniker?</vt:lpstr>
      <vt:lpstr>Komplexe Beckenbodeninsuffizienz</vt:lpstr>
      <vt:lpstr>Braucht es noch weitere Diagnostik? </vt:lpstr>
      <vt:lpstr>PowerPoint-Präsentation</vt:lpstr>
      <vt:lpstr>Dynamische MR des Beckenbodens </vt:lpstr>
      <vt:lpstr>Typische Indikationen MR Defäkographie</vt:lpstr>
      <vt:lpstr>Typische Indikationen MR Defäkographie</vt:lpstr>
      <vt:lpstr>Typische Indikationen MR Defäkographie</vt:lpstr>
      <vt:lpstr>Typische Indikationen MR Defäkographie</vt:lpstr>
      <vt:lpstr>Wie befundet man das MR? </vt:lpstr>
      <vt:lpstr>PowerPoint-Präsentation</vt:lpstr>
      <vt:lpstr>PowerPoint-Präsentation</vt:lpstr>
      <vt:lpstr>PowerPoint-Präsentation</vt:lpstr>
      <vt:lpstr>Dynamische MR des Beckenbodens – Fall 1 </vt:lpstr>
      <vt:lpstr>PowerPoint-Präsentation</vt:lpstr>
      <vt:lpstr>PowerPoint-Präsentation</vt:lpstr>
      <vt:lpstr>PowerPoint-Präsentation</vt:lpstr>
      <vt:lpstr>Dynamische MR des Beckenbodens – Fall 1 </vt:lpstr>
      <vt:lpstr>Dynamische MR des Beckenbodens – Fall 2 </vt:lpstr>
      <vt:lpstr>PowerPoint-Präsentation</vt:lpstr>
      <vt:lpstr>PowerPoint-Präsentation</vt:lpstr>
      <vt:lpstr>PowerPoint-Präsentation</vt:lpstr>
      <vt:lpstr>Dynamische MR des Beckenbodens – Fall 2 </vt:lpstr>
      <vt:lpstr>Dynamische MR des Beckenbodens – Fall 3 </vt:lpstr>
      <vt:lpstr>PowerPoint-Präsentation</vt:lpstr>
      <vt:lpstr>PowerPoint-Präsentation</vt:lpstr>
      <vt:lpstr>PowerPoint-Präsentation</vt:lpstr>
      <vt:lpstr>Dynamische MR des Beckenbodens – Fall 3  </vt:lpstr>
      <vt:lpstr>Dynamische MR des Beckenbodens: Fazit </vt:lpstr>
      <vt:lpstr>Herzlichen Dank für Ihre Aufmerksamkeit!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2024-02-26T08:08:25Z</dcterms:created>
  <dcterms:modified xsi:type="dcterms:W3CDTF">2024-03-07T11:22:59Z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0x01010035C541E669B96F4FBA49BA27A033A8EE0100EC18134FBA50204EA554FAF68053525B</vt:lpwstr>
  </property>
  <property fmtid="{D5CDD505-2E9C-101B-9397-08002B2CF9AE}" pid="3" name="_dlc_DocIdItemGuid">
    <vt:lpwstr>4007fb48-251f-48d9-912a-97c16f09a2e0</vt:lpwstr>
  </property>
  <property fmtid="{D5CDD505-2E9C-101B-9397-08002B2CF9AE}" pid="4" name="TaxKeyword">
    <vt:lpwstr/>
  </property>
</Properties>
</file>